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86361268866863E-2"/>
          <c:y val="1.8122734658167732E-5"/>
          <c:w val="0.89844645452376304"/>
          <c:h val="0.963113037047803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  <c:pt idx="6">
                  <c:v>2010</c:v>
                </c:pt>
                <c:pt idx="7">
                  <c:v>2009</c:v>
                </c:pt>
                <c:pt idx="8">
                  <c:v>2008</c:v>
                </c:pt>
                <c:pt idx="9">
                  <c:v>2007</c:v>
                </c:pt>
                <c:pt idx="10">
                  <c:v>2006</c:v>
                </c:pt>
                <c:pt idx="11">
                  <c:v>2005</c:v>
                </c:pt>
                <c:pt idx="12">
                  <c:v>2004</c:v>
                </c:pt>
                <c:pt idx="13">
                  <c:v>2003</c:v>
                </c:pt>
                <c:pt idx="14">
                  <c:v>2002</c:v>
                </c:pt>
                <c:pt idx="15">
                  <c:v>2001</c:v>
                </c:pt>
                <c:pt idx="16">
                  <c:v>2000</c:v>
                </c:pt>
                <c:pt idx="17">
                  <c:v>1999</c:v>
                </c:pt>
              </c:strCache>
            </c:strRef>
          </c:cat>
          <c:val>
            <c:numRef>
              <c:f>Sheet1!$B$2:$S$2</c:f>
              <c:numCache>
                <c:formatCode>"$"#,##0_);[Red]\("$"#,##0\)</c:formatCode>
                <c:ptCount val="18"/>
                <c:pt idx="0">
                  <c:v>1129</c:v>
                </c:pt>
                <c:pt idx="1">
                  <c:v>1071</c:v>
                </c:pt>
                <c:pt idx="2" formatCode="&quot;$&quot;#,##0&quot;*&quot;">
                  <c:v>1081</c:v>
                </c:pt>
                <c:pt idx="3" formatCode="_(&quot;$&quot;* #,##0_);_(&quot;$&quot;* \(#,##0\);_(&quot;$&quot;* &quot;-&quot;??_);_(@_)">
                  <c:v>999</c:v>
                </c:pt>
                <c:pt idx="4" formatCode="_(&quot;$&quot;* #,##0_);_(&quot;$&quot;* \(#,##0\);_(&quot;$&quot;* &quot;-&quot;??_);_(@_)">
                  <c:v>951</c:v>
                </c:pt>
                <c:pt idx="5" formatCode="_(&quot;$&quot;* #,##0_);_(&quot;$&quot;* \(#,##0\);_(&quot;$&quot;* &quot;-&quot;??_);_(@_)">
                  <c:v>921</c:v>
                </c:pt>
                <c:pt idx="6" formatCode="&quot;$&quot;#,##0&quot;*&quot;">
                  <c:v>899</c:v>
                </c:pt>
                <c:pt idx="7" formatCode="_(&quot;$&quot;* #,##0_);_(&quot;$&quot;* \(#,##0\);_(&quot;$&quot;* &quot;-&quot;??_);_(@_)">
                  <c:v>779</c:v>
                </c:pt>
                <c:pt idx="8" formatCode="_(&quot;$&quot;* #,##0_);_(&quot;$&quot;* \(#,##0\);_(&quot;$&quot;* &quot;-&quot;??_);_(@_)">
                  <c:v>721</c:v>
                </c:pt>
                <c:pt idx="9" formatCode="&quot;$&quot;#,##0&quot;*&quot;">
                  <c:v>694</c:v>
                </c:pt>
                <c:pt idx="10" formatCode="_(&quot;$&quot;* #,##0_);_(&quot;$&quot;* \(#,##0\);_(&quot;$&quot;* &quot;-&quot;??_);_(@_)">
                  <c:v>627</c:v>
                </c:pt>
                <c:pt idx="11" formatCode="_(&quot;$&quot;* #,##0_);_(&quot;$&quot;* \(#,##0\);_(&quot;$&quot;* &quot;-&quot;??_);_(@_)">
                  <c:v>610</c:v>
                </c:pt>
                <c:pt idx="12" formatCode="_(&quot;$&quot;* #,##0_);_(&quot;$&quot;* \(#,##0\);_(&quot;$&quot;* &quot;-&quot;??_);_(@_)">
                  <c:v>558</c:v>
                </c:pt>
                <c:pt idx="13" formatCode="_(&quot;$&quot;* #,##0_);_(&quot;$&quot;* \(#,##0\);_(&quot;$&quot;* &quot;-&quot;??_);_(@_)">
                  <c:v>508</c:v>
                </c:pt>
                <c:pt idx="14" formatCode="&quot;$&quot;#,##0&quot;*&quot;">
                  <c:v>466</c:v>
                </c:pt>
                <c:pt idx="15" formatCode="_(&quot;$&quot;* #,##0_);_(&quot;$&quot;* \(#,##0\);_(&quot;$&quot;* &quot;-&quot;??_);_(@_)">
                  <c:v>355</c:v>
                </c:pt>
                <c:pt idx="16" formatCode="_(&quot;$&quot;* #,##0_);_(&quot;$&quot;* \(#,##0\);_(&quot;$&quot;* &quot;-&quot;??_);_(@_)">
                  <c:v>334</c:v>
                </c:pt>
                <c:pt idx="17" formatCode="_(&quot;$&quot;* #,##0_);_(&quot;$&quot;* \(#,##0\);_(&quot;$&quot;* &quot;-&quot;??_);_(@_)">
                  <c:v>318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  <c:pt idx="6">
                  <c:v>2010</c:v>
                </c:pt>
                <c:pt idx="7">
                  <c:v>2009</c:v>
                </c:pt>
                <c:pt idx="8">
                  <c:v>2008</c:v>
                </c:pt>
                <c:pt idx="9">
                  <c:v>2007</c:v>
                </c:pt>
                <c:pt idx="10">
                  <c:v>2006</c:v>
                </c:pt>
                <c:pt idx="11">
                  <c:v>2005</c:v>
                </c:pt>
                <c:pt idx="12">
                  <c:v>2004</c:v>
                </c:pt>
                <c:pt idx="13">
                  <c:v>2003</c:v>
                </c:pt>
                <c:pt idx="14">
                  <c:v>2002</c:v>
                </c:pt>
                <c:pt idx="15">
                  <c:v>2001</c:v>
                </c:pt>
                <c:pt idx="16">
                  <c:v>2000</c:v>
                </c:pt>
                <c:pt idx="17">
                  <c:v>1999</c:v>
                </c:pt>
              </c:strCache>
            </c:strRef>
          </c:cat>
          <c:val>
            <c:numRef>
              <c:f>Sheet1!$B$3:$S$3</c:f>
              <c:numCache>
                <c:formatCode>"$"#,##0"*"</c:formatCode>
                <c:ptCount val="18"/>
                <c:pt idx="0" formatCode="&quot;$&quot;#,##0">
                  <c:v>5306</c:v>
                </c:pt>
                <c:pt idx="1">
                  <c:v>5179</c:v>
                </c:pt>
                <c:pt idx="2" formatCode="&quot;$&quot;#,##0_);[Red]\(&quot;$&quot;#,##0\)">
                  <c:v>4944</c:v>
                </c:pt>
                <c:pt idx="3">
                  <c:v>4885</c:v>
                </c:pt>
                <c:pt idx="4" formatCode="_(&quot;$&quot;* #,##0_);_(&quot;$&quot;* \(#,##0\);_(&quot;$&quot;* &quot;-&quot;??_);_(@_)">
                  <c:v>4664</c:v>
                </c:pt>
                <c:pt idx="5">
                  <c:v>4508</c:v>
                </c:pt>
                <c:pt idx="6" formatCode="_(&quot;$&quot;* #,##0_);_(&quot;$&quot;* \(#,##0\);_(&quot;$&quot;* &quot;-&quot;??_);_(@_)">
                  <c:v>4150</c:v>
                </c:pt>
                <c:pt idx="7" formatCode="_(&quot;$&quot;* #,##0_);_(&quot;$&quot;* \(#,##0\);_(&quot;$&quot;* &quot;-&quot;??_);_(@_)">
                  <c:v>4045</c:v>
                </c:pt>
                <c:pt idx="8" formatCode="_(&quot;$&quot;* #,##0_);_(&quot;$&quot;* \(#,##0\);_(&quot;$&quot;* &quot;-&quot;??_);_(@_)">
                  <c:v>3983</c:v>
                </c:pt>
                <c:pt idx="9" formatCode="_(&quot;$&quot;* #,##0_);_(&quot;$&quot;* \(#,##0\);_(&quot;$&quot;* &quot;-&quot;??_);_(@_)">
                  <c:v>3785</c:v>
                </c:pt>
                <c:pt idx="10">
                  <c:v>3615</c:v>
                </c:pt>
                <c:pt idx="11">
                  <c:v>3413</c:v>
                </c:pt>
                <c:pt idx="12">
                  <c:v>3136</c:v>
                </c:pt>
                <c:pt idx="13">
                  <c:v>2875</c:v>
                </c:pt>
                <c:pt idx="14">
                  <c:v>2617</c:v>
                </c:pt>
                <c:pt idx="15">
                  <c:v>2334</c:v>
                </c:pt>
                <c:pt idx="16">
                  <c:v>2137</c:v>
                </c:pt>
                <c:pt idx="17" formatCode="_(&quot;$&quot;* #,##0_);_(&quot;$&quot;* \(#,##0\);_(&quot;$&quot;* &quot;-&quot;??_);_(@_)">
                  <c:v>1878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9046040"/>
        <c:axId val="199045648"/>
      </c:barChart>
      <c:catAx>
        <c:axId val="1990460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99045648"/>
        <c:crosses val="autoZero"/>
        <c:auto val="1"/>
        <c:lblAlgn val="ctr"/>
        <c:lblOffset val="100"/>
        <c:noMultiLvlLbl val="0"/>
      </c:catAx>
      <c:valAx>
        <c:axId val="199045648"/>
        <c:scaling>
          <c:orientation val="minMax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199046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92591963323293"/>
          <c:y val="7.8417851070502975E-2"/>
          <c:w val="0.18634308968954635"/>
          <c:h val="0.1074609188002443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0.3266</cdr:x>
      <cdr:y>0</cdr:y>
    </cdr:from>
    <cdr:to>
      <cdr:x>0.41149</cdr:x>
      <cdr:y>0.05716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56560" y="0"/>
          <a:ext cx="768472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solidFill>
                <a:srgbClr val="000000"/>
              </a:solidFill>
              <a:latin typeface="+mn-lt"/>
            </a:rPr>
            <a:t>2,196</a:t>
          </a:r>
        </a:p>
      </cdr:txBody>
    </cdr:sp>
  </cdr:relSizeAnchor>
  <cdr:relSizeAnchor xmlns:cdr="http://schemas.openxmlformats.org/drawingml/2006/chartDrawing">
    <cdr:from>
      <cdr:x>0.34361</cdr:x>
      <cdr:y>0.04717</cdr:y>
    </cdr:from>
    <cdr:to>
      <cdr:x>0.46246</cdr:x>
      <cdr:y>0.10433</cdr:y>
    </cdr:to>
    <cdr:sp macro="" textlink="">
      <cdr:nvSpPr>
        <cdr:cNvPr id="3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10516" y="2286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j-lt"/>
            </a:rPr>
            <a:t>2,471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0.37105</cdr:x>
      <cdr:y>0.11006</cdr:y>
    </cdr:from>
    <cdr:to>
      <cdr:x>0.4899</cdr:x>
      <cdr:y>0.16722</cdr:y>
    </cdr:to>
    <cdr:sp macro="" textlink="">
      <cdr:nvSpPr>
        <cdr:cNvPr id="4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58943" y="5334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n-lt"/>
            </a:rPr>
            <a:t>2,689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0.43047</cdr:x>
      <cdr:y>0.15723</cdr:y>
    </cdr:from>
    <cdr:to>
      <cdr:x>0.54933</cdr:x>
      <cdr:y>0.21439</cdr:y>
    </cdr:to>
    <cdr:sp macro="" textlink="">
      <cdr:nvSpPr>
        <cdr:cNvPr id="5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96846" y="762000"/>
          <a:ext cx="1075988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j-lt"/>
            </a:rPr>
            <a:t>3,083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0.4596</cdr:x>
      <cdr:y>0.2044</cdr:y>
    </cdr:from>
    <cdr:to>
      <cdr:x>0.57845</cdr:x>
      <cdr:y>0.26156</cdr:y>
    </cdr:to>
    <cdr:sp macro="" textlink="">
      <cdr:nvSpPr>
        <cdr:cNvPr id="6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60520" y="9906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$3,383*</a:t>
          </a:r>
        </a:p>
      </cdr:txBody>
    </cdr:sp>
  </cdr:relSizeAnchor>
  <cdr:relSizeAnchor xmlns:cdr="http://schemas.openxmlformats.org/drawingml/2006/chartDrawing">
    <cdr:from>
      <cdr:x>0.50337</cdr:x>
      <cdr:y>0.2673</cdr:y>
    </cdr:from>
    <cdr:to>
      <cdr:x>0.62222</cdr:x>
      <cdr:y>0.32446</cdr:y>
    </cdr:to>
    <cdr:sp macro="" textlink="">
      <cdr:nvSpPr>
        <cdr:cNvPr id="7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56760" y="12954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$3,695*</a:t>
          </a:r>
        </a:p>
      </cdr:txBody>
    </cdr:sp>
  </cdr:relSizeAnchor>
  <cdr:relSizeAnchor xmlns:cdr="http://schemas.openxmlformats.org/drawingml/2006/chartDrawing">
    <cdr:from>
      <cdr:x>0.54545</cdr:x>
      <cdr:y>0.31447</cdr:y>
    </cdr:from>
    <cdr:to>
      <cdr:x>0.6643</cdr:x>
      <cdr:y>0.37163</cdr:y>
    </cdr:to>
    <cdr:sp macro="" textlink="">
      <cdr:nvSpPr>
        <cdr:cNvPr id="8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937760" y="1524000"/>
          <a:ext cx="1075896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$4,024*</a:t>
          </a:r>
        </a:p>
      </cdr:txBody>
    </cdr:sp>
  </cdr:relSizeAnchor>
  <cdr:relSizeAnchor xmlns:cdr="http://schemas.openxmlformats.org/drawingml/2006/chartDrawing">
    <cdr:from>
      <cdr:x>0.57071</cdr:x>
      <cdr:y>0.37652</cdr:y>
    </cdr:from>
    <cdr:to>
      <cdr:x>0.68957</cdr:x>
      <cdr:y>0.43368</cdr:y>
    </cdr:to>
    <cdr:sp macro="" textlink="">
      <cdr:nvSpPr>
        <cdr:cNvPr id="9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66360" y="1824756"/>
          <a:ext cx="107598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$4,242*</a:t>
          </a:r>
        </a:p>
      </cdr:txBody>
    </cdr:sp>
  </cdr:relSizeAnchor>
  <cdr:relSizeAnchor xmlns:cdr="http://schemas.openxmlformats.org/drawingml/2006/chartDrawing">
    <cdr:from>
      <cdr:x>0.60438</cdr:x>
      <cdr:y>0.42605</cdr:y>
    </cdr:from>
    <cdr:to>
      <cdr:x>0.72324</cdr:x>
      <cdr:y>0.48321</cdr:y>
    </cdr:to>
    <cdr:sp macro="" textlink="">
      <cdr:nvSpPr>
        <cdr:cNvPr id="10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71160" y="2064782"/>
          <a:ext cx="1075987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$4,479*</a:t>
          </a:r>
        </a:p>
      </cdr:txBody>
    </cdr:sp>
  </cdr:relSizeAnchor>
  <cdr:relSizeAnchor xmlns:cdr="http://schemas.openxmlformats.org/drawingml/2006/chartDrawing">
    <cdr:from>
      <cdr:x>0.62963</cdr:x>
      <cdr:y>0.4717</cdr:y>
    </cdr:from>
    <cdr:to>
      <cdr:x>0.74848</cdr:x>
      <cdr:y>0.52886</cdr:y>
    </cdr:to>
    <cdr:sp macro="" textlink="">
      <cdr:nvSpPr>
        <cdr:cNvPr id="11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99760" y="22860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$4,704*</a:t>
          </a:r>
        </a:p>
      </cdr:txBody>
    </cdr:sp>
  </cdr:relSizeAnchor>
  <cdr:relSizeAnchor xmlns:cdr="http://schemas.openxmlformats.org/drawingml/2006/chartDrawing">
    <cdr:from>
      <cdr:x>0.64646</cdr:x>
      <cdr:y>0.53459</cdr:y>
    </cdr:from>
    <cdr:to>
      <cdr:x>0.76531</cdr:x>
      <cdr:y>0.59175</cdr:y>
    </cdr:to>
    <cdr:sp macro="" textlink="">
      <cdr:nvSpPr>
        <cdr:cNvPr id="12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52160" y="2590800"/>
          <a:ext cx="1075896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$4,824</a:t>
          </a:r>
        </a:p>
      </cdr:txBody>
    </cdr:sp>
  </cdr:relSizeAnchor>
  <cdr:relSizeAnchor xmlns:cdr="http://schemas.openxmlformats.org/drawingml/2006/chartDrawing">
    <cdr:from>
      <cdr:x>0.67172</cdr:x>
      <cdr:y>0.58176</cdr:y>
    </cdr:from>
    <cdr:to>
      <cdr:x>0.79057</cdr:x>
      <cdr:y>0.63892</cdr:y>
    </cdr:to>
    <cdr:sp macro="" textlink="">
      <cdr:nvSpPr>
        <cdr:cNvPr id="13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080760" y="2819400"/>
          <a:ext cx="1075896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$5,049*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0.72222</cdr:x>
      <cdr:y>0.62893</cdr:y>
    </cdr:from>
    <cdr:to>
      <cdr:x>0.84107</cdr:x>
      <cdr:y>0.68609</cdr:y>
    </cdr:to>
    <cdr:sp macro="" textlink="">
      <cdr:nvSpPr>
        <cdr:cNvPr id="14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37960" y="30480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$5,429*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0.74747</cdr:x>
      <cdr:y>0.69182</cdr:y>
    </cdr:from>
    <cdr:to>
      <cdr:x>0.86632</cdr:x>
      <cdr:y>0.74898</cdr:y>
    </cdr:to>
    <cdr:sp macro="" textlink="">
      <cdr:nvSpPr>
        <cdr:cNvPr id="15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66560" y="33528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$5,615*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0.78114</cdr:x>
      <cdr:y>0.73899</cdr:y>
    </cdr:from>
    <cdr:to>
      <cdr:x>0.89999</cdr:x>
      <cdr:y>0.79615</cdr:y>
    </cdr:to>
    <cdr:sp macro="" textlink="">
      <cdr:nvSpPr>
        <cdr:cNvPr id="16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071360" y="35814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$5,884*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0.80034</cdr:x>
      <cdr:y>0.80189</cdr:y>
    </cdr:from>
    <cdr:to>
      <cdr:x>0.91919</cdr:x>
      <cdr:y>0.85905</cdr:y>
    </cdr:to>
    <cdr:sp macro="" textlink="">
      <cdr:nvSpPr>
        <cdr:cNvPr id="17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45143" y="3886200"/>
          <a:ext cx="1075897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$6,025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0.83165</cdr:x>
      <cdr:y>0.84906</cdr:y>
    </cdr:from>
    <cdr:to>
      <cdr:x>0.9505</cdr:x>
      <cdr:y>0.90622</cdr:y>
    </cdr:to>
    <cdr:sp macro="" textlink="">
      <cdr:nvSpPr>
        <cdr:cNvPr id="18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528562" y="4114816"/>
          <a:ext cx="1075896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$6,251*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0.84848</cdr:x>
      <cdr:y>0.91195</cdr:y>
    </cdr:from>
    <cdr:to>
      <cdr:x>0.96733</cdr:x>
      <cdr:y>0.96911</cdr:y>
    </cdr:to>
    <cdr:sp macro="" textlink="">
      <cdr:nvSpPr>
        <cdr:cNvPr id="19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680916" y="4419602"/>
          <a:ext cx="1075897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$6,435</a:t>
          </a:r>
          <a:endParaRPr lang="en-US" sz="1200" b="1" dirty="0">
            <a:latin typeface="+mj-lt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8784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729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92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1234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725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124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1440" y="1371600"/>
          <a:ext cx="905256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*Estimate is statistically different from estimate for the previous year shown (p &lt;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1999-2016.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6.3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and Employer Contributions to Premiums and Total Premiums for Single Coverage, 1999-2016</a:t>
            </a:r>
          </a:p>
        </p:txBody>
      </p:sp>
    </p:spTree>
    <p:extLst>
      <p:ext uri="{BB962C8B-B14F-4D97-AF65-F5344CB8AC3E}">
        <p14:creationId xmlns:p14="http://schemas.microsoft.com/office/powerpoint/2010/main" val="71389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6.3 Average Annual Worker and Employer Contributions to Premiums and Total Premiums for Single Coverage, 1999-2016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6.3 Average Annual Worker and Employer Contributions to Premiums and Total Premiums for Single Coverage, 1999-2016</dc:title>
  <dc:creator>Michelle Long</dc:creator>
  <cp:lastModifiedBy>Michelle Long</cp:lastModifiedBy>
  <cp:revision>2</cp:revision>
  <dcterms:created xsi:type="dcterms:W3CDTF">2016-09-07T22:16:26Z</dcterms:created>
  <dcterms:modified xsi:type="dcterms:W3CDTF">2016-09-07T22:20:38Z</dcterms:modified>
</cp:coreProperties>
</file>