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782108118838093E-2"/>
          <c:y val="6.2320175922519899E-2"/>
          <c:w val="0.92421789188116188"/>
          <c:h val="0.83635173160016341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Less Than 35% are Lower Wage Level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ymbol val="diamond"/>
            <c:size val="5"/>
            <c:spPr>
              <a:solidFill>
                <a:schemeClr val="accent4"/>
              </a:solidFill>
              <a:ln>
                <a:noFill/>
              </a:ln>
            </c:spPr>
          </c:marker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050"/>
                      <a:t>$</a:t>
                    </a:r>
                    <a:r>
                      <a:rPr lang="en-US" sz="1050" smtClean="0"/>
                      <a:t>2,053*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050"/>
                      <a:t>$</a:t>
                    </a:r>
                    <a:r>
                      <a:rPr lang="en-US" sz="1050" smtClean="0"/>
                      <a:t>2,330*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050"/>
                      <a:t>$</a:t>
                    </a:r>
                    <a:r>
                      <a:rPr lang="en-US" sz="1050" smtClean="0"/>
                      <a:t>2,565*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z="1050"/>
                      <a:t>$</a:t>
                    </a:r>
                    <a:r>
                      <a:rPr lang="en-US" sz="1050" smtClean="0"/>
                      <a:t>2,893*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1050"/>
                      <a:t>$</a:t>
                    </a:r>
                    <a:r>
                      <a:rPr lang="en-US" sz="1050" smtClean="0"/>
                      <a:t>3,190*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050"/>
                      <a:t>$</a:t>
                    </a:r>
                    <a:r>
                      <a:rPr lang="en-US" sz="1050" smtClean="0"/>
                      <a:t>3,922*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Sheet1!$B$1:$S$1</c:f>
              <c:strCache>
                <c:ptCount val="18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</c:strCache>
            </c:strRef>
          </c:cat>
          <c:val>
            <c:numRef>
              <c:f>Sheet1!$B$2:$S$2</c:f>
              <c:numCache>
                <c:formatCode>"$"#,##0</c:formatCode>
                <c:ptCount val="18"/>
                <c:pt idx="0">
                  <c:v>1470.4977683218001</c:v>
                </c:pt>
                <c:pt idx="1">
                  <c:v>1578.6338820876599</c:v>
                </c:pt>
                <c:pt idx="2">
                  <c:v>1671.79749722014</c:v>
                </c:pt>
                <c:pt idx="3" formatCode="&quot;$&quot;#,##0&quot;*&quot;">
                  <c:v>2052.7729759451199</c:v>
                </c:pt>
                <c:pt idx="4" formatCode="&quot;$&quot;#,##0&quot;*&quot;">
                  <c:v>2330.4577878431</c:v>
                </c:pt>
                <c:pt idx="5" formatCode="&quot;$&quot;#,##0&quot;*&quot;">
                  <c:v>2564.6409829425802</c:v>
                </c:pt>
                <c:pt idx="6">
                  <c:v>2593.0895213256699</c:v>
                </c:pt>
                <c:pt idx="7" formatCode="&quot;$&quot;#,##0&quot;*&quot;">
                  <c:v>2892.8164497879502</c:v>
                </c:pt>
                <c:pt idx="8" formatCode="&quot;$&quot;#,##0&quot;*&quot;">
                  <c:v>3189.8809198722402</c:v>
                </c:pt>
                <c:pt idx="9">
                  <c:v>3281.9480815277798</c:v>
                </c:pt>
                <c:pt idx="10">
                  <c:v>3383.0988065484498</c:v>
                </c:pt>
                <c:pt idx="11" formatCode="&quot;$&quot;#,##0&quot;*&quot;">
                  <c:v>3922.1157273897502</c:v>
                </c:pt>
                <c:pt idx="12">
                  <c:v>3963.5391417948299</c:v>
                </c:pt>
                <c:pt idx="13">
                  <c:v>4237.0086649295899</c:v>
                </c:pt>
                <c:pt idx="14">
                  <c:v>4455.4527120558796</c:v>
                </c:pt>
                <c:pt idx="15">
                  <c:v>4692.59168134633</c:v>
                </c:pt>
                <c:pt idx="16">
                  <c:v>4829</c:v>
                </c:pt>
                <c:pt idx="17" formatCode="&quot;$&quot;#,##0&quot;*&quot;">
                  <c:v>5221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35% or More are Lower Wage Level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diamond"/>
            <c:size val="5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050"/>
                      <a:t>$</a:t>
                    </a:r>
                    <a:r>
                      <a:rPr lang="en-US" sz="1050" smtClean="0"/>
                      <a:t>2,387*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050"/>
                      <a:t>$</a:t>
                    </a:r>
                    <a:r>
                      <a:rPr lang="en-US" sz="1050" smtClean="0"/>
                      <a:t>3,023*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4.3571428571428573E-2"/>
                  <c:y val="-4.50584795321637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3.6568627450980495E-2"/>
                  <c:y val="-5.09064327485380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latin typeface="Calibri" panose="020F050202020403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Sheet1!$B$1:$S$1</c:f>
              <c:strCache>
                <c:ptCount val="18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</c:strCache>
            </c:strRef>
          </c:cat>
          <c:val>
            <c:numRef>
              <c:f>Sheet1!$B$3:$S$3</c:f>
              <c:numCache>
                <c:formatCode>"$"#,##0</c:formatCode>
                <c:ptCount val="18"/>
                <c:pt idx="0">
                  <c:v>1977.9607751224</c:v>
                </c:pt>
                <c:pt idx="1">
                  <c:v>2008.7700158770499</c:v>
                </c:pt>
                <c:pt idx="2" formatCode="&quot;$&quot;#,##0&quot;*&quot;">
                  <c:v>2386.68705210191</c:v>
                </c:pt>
                <c:pt idx="3">
                  <c:v>2532.0883902964601</c:v>
                </c:pt>
                <c:pt idx="4" formatCode="&quot;$&quot;#,##0&quot;*&quot;">
                  <c:v>3022.96822800374</c:v>
                </c:pt>
                <c:pt idx="5">
                  <c:v>3449.0491422167402</c:v>
                </c:pt>
                <c:pt idx="6">
                  <c:v>3543.1224423234898</c:v>
                </c:pt>
                <c:pt idx="7">
                  <c:v>3766.9850637580998</c:v>
                </c:pt>
                <c:pt idx="8">
                  <c:v>3916.7706758928198</c:v>
                </c:pt>
                <c:pt idx="9">
                  <c:v>3842.7363885934401</c:v>
                </c:pt>
                <c:pt idx="10">
                  <c:v>4337.2018125655704</c:v>
                </c:pt>
                <c:pt idx="11">
                  <c:v>4591.0384232899596</c:v>
                </c:pt>
                <c:pt idx="12">
                  <c:v>5654.4549404414402</c:v>
                </c:pt>
                <c:pt idx="13">
                  <c:v>4977.0558814339602</c:v>
                </c:pt>
                <c:pt idx="14">
                  <c:v>5817.5662280871702</c:v>
                </c:pt>
                <c:pt idx="15">
                  <c:v>6471.5096969175202</c:v>
                </c:pt>
                <c:pt idx="16">
                  <c:v>6382</c:v>
                </c:pt>
                <c:pt idx="17">
                  <c:v>6081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857112"/>
        <c:axId val="12854760"/>
      </c:lineChart>
      <c:catAx>
        <c:axId val="128571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0"/>
          <a:lstStyle/>
          <a:p>
            <a:pPr algn="ctr">
              <a:defRPr lang="en-US" sz="1200" b="1" i="0" u="none" strike="noStrike" kern="1200" baseline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defRPr>
            </a:pPr>
            <a:endParaRPr lang="en-US"/>
          </a:p>
        </c:txPr>
        <c:crossAx val="12854760"/>
        <c:crosses val="autoZero"/>
        <c:auto val="1"/>
        <c:lblAlgn val="ctr"/>
        <c:lblOffset val="100"/>
        <c:noMultiLvlLbl val="0"/>
      </c:catAx>
      <c:valAx>
        <c:axId val="12854760"/>
        <c:scaling>
          <c:orientation val="minMax"/>
        </c:scaling>
        <c:delete val="0"/>
        <c:axPos val="l"/>
        <c:numFmt formatCode="\$#,##0" sourceLinked="0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Calibri" pitchFamily="34" charset="0"/>
              </a:defRPr>
            </a:pPr>
            <a:endParaRPr lang="en-US"/>
          </a:p>
        </c:txPr>
        <c:crossAx val="1285711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0832528286905314"/>
          <c:y val="5.3206474190726168E-2"/>
          <c:w val="0.37626855466596087"/>
          <c:h val="0.14683480124042853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1200"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87422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8594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772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92842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828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728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3069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65231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/>
          </p:nvPr>
        </p:nvGraphicFramePr>
        <p:xfrm>
          <a:off x="1" y="1295401"/>
          <a:ext cx="90678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0" y="6309360"/>
            <a:ext cx="8321040" cy="54864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*Estimate is statistically different from estimate for the previous year shown (p &lt; .05).</a:t>
            </a:r>
          </a:p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NOTE:  Lower wage level is defined as the 25th percentile of workers’ earnings for the indicated year. Firms with many lower wage workers are those where 35% or more earn $23,000 a year or less.</a:t>
            </a:r>
            <a:endParaRPr lang="en-US" sz="1100" dirty="0">
              <a:solidFill>
                <a:srgbClr val="FF0000"/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100" dirty="0">
                <a:latin typeface="Calibri" pitchFamily="34" charset="0"/>
              </a:rPr>
              <a:t>SOURCE:  Kaiser/HRET Survey of Employer-Sponsored Health Benefits, 1999-2016.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100584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6.27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Average Annual Worker Contributions for Covered Workers with Family Coverage, by Firm Wage Level, 1999-2016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</a:rPr>
              <a:t/>
            </a:r>
            <a:br>
              <a:rPr lang="en-US" sz="2400" dirty="0">
                <a:solidFill>
                  <a:srgbClr val="C00000"/>
                </a:solidFill>
                <a:latin typeface="Calibri" pitchFamily="34" charset="0"/>
              </a:rPr>
            </a:br>
            <a:endParaRPr lang="en-US" sz="2400" dirty="0">
              <a:solidFill>
                <a:srgbClr val="C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150644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98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6.27 Average Annual Worker Contributions for Covered Workers with Family Coverage, by Firm Wage Level, 1999-2016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6.27 Average Annual Worker Contributions for Covered Workers with Family Coverage, by Firm Wage Level, 1999-2016</dc:title>
  <dc:creator>Michelle Long</dc:creator>
  <cp:lastModifiedBy>Michelle Long</cp:lastModifiedBy>
  <cp:revision>3</cp:revision>
  <dcterms:created xsi:type="dcterms:W3CDTF">2016-09-07T22:16:17Z</dcterms:created>
  <dcterms:modified xsi:type="dcterms:W3CDTF">2016-09-07T22:25:29Z</dcterms:modified>
</cp:coreProperties>
</file>