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6172408832073"/>
          <c:y val="8.1387933902628384E-2"/>
          <c:w val="0.70994884916056078"/>
          <c:h val="0.6758071790321984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ln w="3175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2.1921729720239241E-2"/>
                  <c:y val="2.4505037971909471E-3"/>
                </c:manualLayout>
              </c:layout>
              <c:spPr>
                <a:noFill/>
                <a:ln w="3175"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487717274454093E-2"/>
                  <c:y val="7.3501610391694793E-3"/>
                </c:manualLayout>
              </c:layout>
              <c:spPr>
                <a:noFill/>
                <a:ln w="3175"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224506835983856E-2"/>
                  <c:y val="-1.4699550448394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32963983681133E-7"/>
                  <c:y val="2.45011798221855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7224383539585605E-2"/>
                  <c:y val="4.9000430569509194E-3"/>
                </c:manualLayout>
              </c:layout>
              <c:spPr>
                <a:noFill/>
                <a:ln w="3175"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3175"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Sheet1!$B$5:$N$5</c:f>
              <c:numCache>
                <c:formatCode>0%</c:formatCode>
                <c:ptCount val="13"/>
                <c:pt idx="0">
                  <c:v>0.02</c:v>
                </c:pt>
                <c:pt idx="1">
                  <c:v>0.02</c:v>
                </c:pt>
                <c:pt idx="3">
                  <c:v>0.03</c:v>
                </c:pt>
                <c:pt idx="4">
                  <c:v>0.01</c:v>
                </c:pt>
                <c:pt idx="5" formatCode="General">
                  <c:v>0</c:v>
                </c:pt>
                <c:pt idx="8">
                  <c:v>0.15</c:v>
                </c:pt>
                <c:pt idx="9">
                  <c:v>0.21</c:v>
                </c:pt>
                <c:pt idx="11">
                  <c:v>0.2</c:v>
                </c:pt>
                <c:pt idx="12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Greater Than 25% - Less Than Or Equal To 50%</c:v>
                </c:pt>
              </c:strCache>
            </c:strRef>
          </c:tx>
          <c:spPr>
            <a:ln w="3175">
              <a:solidFill>
                <a:schemeClr val="tx1"/>
              </a:solidFill>
            </a:ln>
          </c:spPr>
          <c:invertIfNegative val="0"/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000" b="1" i="0" u="none" strike="noStrike" kern="1200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Sheet1!$B$4:$N$4</c:f>
              <c:numCache>
                <c:formatCode>0%</c:formatCode>
                <c:ptCount val="13"/>
                <c:pt idx="0">
                  <c:v>0.22</c:v>
                </c:pt>
                <c:pt idx="1">
                  <c:v>0.4</c:v>
                </c:pt>
                <c:pt idx="3">
                  <c:v>0.25</c:v>
                </c:pt>
                <c:pt idx="4">
                  <c:v>0.22</c:v>
                </c:pt>
                <c:pt idx="5" formatCode="General">
                  <c:v>0</c:v>
                </c:pt>
                <c:pt idx="8">
                  <c:v>0.36</c:v>
                </c:pt>
                <c:pt idx="9">
                  <c:v>0.42</c:v>
                </c:pt>
                <c:pt idx="11">
                  <c:v>0.39</c:v>
                </c:pt>
                <c:pt idx="12">
                  <c:v>0.35</c:v>
                </c:pt>
              </c:numCache>
            </c:numRef>
          </c:val>
        </c:ser>
        <c:ser>
          <c:idx val="2"/>
          <c:order val="2"/>
          <c:tx>
            <c:strRef>
              <c:f>Sheet1!$A$3</c:f>
              <c:strCache>
                <c:ptCount val="1"/>
                <c:pt idx="0">
                  <c:v>Greater Than 0% - Less Than Or Equal To 25%</c:v>
                </c:pt>
              </c:strCache>
            </c:strRef>
          </c:tx>
          <c:spPr>
            <a:ln w="3175">
              <a:solidFill>
                <a:schemeClr val="tx1"/>
              </a:solidFill>
            </a:ln>
          </c:spPr>
          <c:invertIfNegative val="0"/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000" b="1" i="0" u="none" strike="noStrike" kern="1200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Sheet1!$B$3:$N$3</c:f>
              <c:numCache>
                <c:formatCode>0%</c:formatCode>
                <c:ptCount val="13"/>
                <c:pt idx="0">
                  <c:v>0.63</c:v>
                </c:pt>
                <c:pt idx="1">
                  <c:v>0.53</c:v>
                </c:pt>
                <c:pt idx="3">
                  <c:v>0.56999999999999995</c:v>
                </c:pt>
                <c:pt idx="4">
                  <c:v>0.67</c:v>
                </c:pt>
                <c:pt idx="5" formatCode="General">
                  <c:v>0</c:v>
                </c:pt>
                <c:pt idx="8">
                  <c:v>0.46</c:v>
                </c:pt>
                <c:pt idx="9">
                  <c:v>0.37</c:v>
                </c:pt>
                <c:pt idx="11">
                  <c:v>0.38</c:v>
                </c:pt>
                <c:pt idx="12">
                  <c:v>0.51</c:v>
                </c:pt>
              </c:numCache>
            </c:numRef>
          </c:val>
        </c:ser>
        <c:ser>
          <c:idx val="3"/>
          <c:order val="3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ln w="3175">
              <a:solidFill>
                <a:schemeClr val="tx1"/>
              </a:solidFill>
            </a:ln>
          </c:spPr>
          <c:invertIfNegative val="0"/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000" b="1" i="0" u="none" strike="noStrike" kern="1200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Sheet1!$B$2:$O$2</c:f>
              <c:numCache>
                <c:formatCode>0%</c:formatCode>
                <c:ptCount val="14"/>
                <c:pt idx="0">
                  <c:v>0.13</c:v>
                </c:pt>
                <c:pt idx="1">
                  <c:v>0.06</c:v>
                </c:pt>
                <c:pt idx="3">
                  <c:v>0.15</c:v>
                </c:pt>
                <c:pt idx="4">
                  <c:v>0.1</c:v>
                </c:pt>
                <c:pt idx="5" formatCode="General">
                  <c:v>0</c:v>
                </c:pt>
                <c:pt idx="8">
                  <c:v>0.03</c:v>
                </c:pt>
                <c:pt idx="9">
                  <c:v>0</c:v>
                </c:pt>
                <c:pt idx="11">
                  <c:v>0.03</c:v>
                </c:pt>
                <c:pt idx="12">
                  <c:v>0.03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72046496"/>
        <c:axId val="272045320"/>
      </c:barChart>
      <c:catAx>
        <c:axId val="272046496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one"/>
        <c:crossAx val="272045320"/>
        <c:crosses val="autoZero"/>
        <c:auto val="1"/>
        <c:lblAlgn val="ctr"/>
        <c:lblOffset val="100"/>
        <c:tickMarkSkip val="1"/>
        <c:noMultiLvlLbl val="0"/>
      </c:catAx>
      <c:valAx>
        <c:axId val="272045320"/>
        <c:scaling>
          <c:orientation val="maxMin"/>
        </c:scaling>
        <c:delete val="1"/>
        <c:axPos val="b"/>
        <c:numFmt formatCode="0%" sourceLinked="1"/>
        <c:majorTickMark val="out"/>
        <c:minorTickMark val="none"/>
        <c:tickLblPos val="nextTo"/>
        <c:crossAx val="272046496"/>
        <c:crosses val="max"/>
        <c:crossBetween val="between"/>
        <c:majorUnit val="0.2"/>
      </c:valAx>
      <c:spPr>
        <a:noFill/>
        <a:ln w="32928">
          <a:noFill/>
        </a:ln>
      </c:spPr>
    </c:plotArea>
    <c:legend>
      <c:legendPos val="b"/>
      <c:layout>
        <c:manualLayout>
          <c:xMode val="edge"/>
          <c:yMode val="edge"/>
          <c:x val="0"/>
          <c:y val="0.76111494353983689"/>
          <c:w val="1"/>
          <c:h val="9.6789402125686166E-2"/>
        </c:manualLayout>
      </c:layout>
      <c:overlay val="1"/>
      <c:spPr>
        <a:noFill/>
        <a:ln w="4116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384F0-A0EB-4B6E-AD08-895A4F823ED4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ED22E-B5E6-4247-8056-8D6FE173B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57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6427"/>
            <a:ext cx="5140960" cy="41830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06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2187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033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74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549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4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0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326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20053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n-lt"/>
              </a:rPr>
              <a:t>Exhibit 6.20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Distribution of the Percentage of Total Premium Paid by Covered Workers for Single and Family Coverage, by Firm Wage Level, 2016</a:t>
            </a: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/>
          </p:nvPr>
        </p:nvGraphicFramePr>
        <p:xfrm>
          <a:off x="985568" y="1400997"/>
          <a:ext cx="8110537" cy="518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0886" y="6289051"/>
            <a:ext cx="7990114" cy="515526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/>
              <a:t>*Distributions for higher wage and lower wage firms are statistically different within coverage type (p &lt; .05).</a:t>
            </a:r>
          </a:p>
          <a:p>
            <a:pPr>
              <a:spcBef>
                <a:spcPct val="50000"/>
              </a:spcBef>
            </a:pPr>
            <a:r>
              <a:rPr lang="en-US" sz="1100" dirty="0"/>
              <a:t>SOURCE:  Kaiser/HRET Survey of Employer-Sponsored Health Benefits, 2016.</a:t>
            </a: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2895600" y="3429000"/>
            <a:ext cx="594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1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10886" y="3200400"/>
            <a:ext cx="1447800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r">
              <a:spcBef>
                <a:spcPct val="50000"/>
              </a:spcBef>
            </a:pPr>
            <a:endParaRPr lang="en-US" sz="1200" b="1" dirty="0"/>
          </a:p>
          <a:p>
            <a:pPr marL="55563" algn="r">
              <a:spcBef>
                <a:spcPct val="50000"/>
              </a:spcBef>
            </a:pPr>
            <a:r>
              <a:rPr lang="en-US" sz="1200" b="1" dirty="0"/>
              <a:t>FAMILY COVERAGE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76200" y="1669880"/>
          <a:ext cx="2887178" cy="1413934"/>
        </p:xfrm>
        <a:graphic>
          <a:graphicData uri="http://schemas.openxmlformats.org/drawingml/2006/table">
            <a:tbl>
              <a:tblPr/>
              <a:tblGrid>
                <a:gridCol w="283184"/>
                <a:gridCol w="2603994"/>
              </a:tblGrid>
              <a:tr h="16612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 Wage Workers*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32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7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64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Workers*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128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44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-76199" y="1447802"/>
            <a:ext cx="145467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>
              <a:spcBef>
                <a:spcPct val="50000"/>
              </a:spcBef>
            </a:pPr>
            <a:r>
              <a:rPr lang="en-US" sz="1200" b="1" dirty="0"/>
              <a:t>SINGLE COVERAGE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76202" y="3721741"/>
          <a:ext cx="2852057" cy="1341608"/>
        </p:xfrm>
        <a:graphic>
          <a:graphicData uri="http://schemas.openxmlformats.org/drawingml/2006/table">
            <a:tbl>
              <a:tblPr/>
              <a:tblGrid>
                <a:gridCol w="279739"/>
                <a:gridCol w="2572318"/>
              </a:tblGrid>
              <a:tr h="156411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Workers*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377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1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47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Workers*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347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20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59,000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65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147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6.20 Distribution of the Percentage of Total Premium Paid by Covered Workers for Single and Family Coverage, by Firm Wage Level,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6.20 Distribution of the Percentage of Total Premium Paid by Covered Workers for Single and Family Coverage, by Firm Wage Level, 2016</dc:title>
  <dc:creator>Michelle Long</dc:creator>
  <cp:lastModifiedBy>Michelle Long</cp:lastModifiedBy>
  <cp:revision>2</cp:revision>
  <dcterms:created xsi:type="dcterms:W3CDTF">2016-09-07T22:16:18Z</dcterms:created>
  <dcterms:modified xsi:type="dcterms:W3CDTF">2016-09-07T22:24:56Z</dcterms:modified>
</cp:coreProperties>
</file>