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3.003003003003003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3.0030030030029891E-3"/>
                  <c:y val="2.25225225225225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8"/>
              <c:layout>
                <c:manualLayout>
                  <c:x val="0"/>
                  <c:y val="-2.2515428814642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9"/>
              <c:layout>
                <c:manualLayout>
                  <c:x val="3.00300300300300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0"/>
              <c:layout>
                <c:manualLayout>
                  <c:x val="3.0030030030029891E-3"/>
                  <c:y val="-2.25225225225225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Sheet1!$B$1:$AF$1</c:f>
              <c:strCache>
                <c:ptCount val="31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  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  </c:v>
                </c:pt>
                <c:pt idx="22">
                  <c:v>2008  </c:v>
                </c:pt>
                <c:pt idx="23">
                  <c:v>2009  </c:v>
                </c:pt>
                <c:pt idx="24">
                  <c:v>2010*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  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Sheet1!$B$2:$AF$2</c:f>
              <c:numCache>
                <c:formatCode>0%</c:formatCode>
                <c:ptCount val="31"/>
                <c:pt idx="0">
                  <c:v>0.18</c:v>
                </c:pt>
                <c:pt idx="1">
                  <c:v>0.15</c:v>
                </c:pt>
                <c:pt idx="2">
                  <c:v>0.15</c:v>
                </c:pt>
                <c:pt idx="3">
                  <c:v>0.18</c:v>
                </c:pt>
                <c:pt idx="4">
                  <c:v>0.17</c:v>
                </c:pt>
                <c:pt idx="5">
                  <c:v>0.13</c:v>
                </c:pt>
                <c:pt idx="6">
                  <c:v>0.13</c:v>
                </c:pt>
                <c:pt idx="7">
                  <c:v>0.14000000000000001</c:v>
                </c:pt>
                <c:pt idx="8">
                  <c:v>0.13</c:v>
                </c:pt>
                <c:pt idx="9">
                  <c:v>0.14000000000000001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0.14000000000000001</c:v>
                </c:pt>
                <c:pt idx="13">
                  <c:v>0.16</c:v>
                </c:pt>
                <c:pt idx="14">
                  <c:v>0.08</c:v>
                </c:pt>
                <c:pt idx="16">
                  <c:v>0.05</c:v>
                </c:pt>
                <c:pt idx="17">
                  <c:v>0.04</c:v>
                </c:pt>
                <c:pt idx="18">
                  <c:v>0.04</c:v>
                </c:pt>
                <c:pt idx="19">
                  <c:v>0.05</c:v>
                </c:pt>
                <c:pt idx="20">
                  <c:v>0.05</c:v>
                </c:pt>
                <c:pt idx="21">
                  <c:v>0.03</c:v>
                </c:pt>
                <c:pt idx="22">
                  <c:v>0.04</c:v>
                </c:pt>
                <c:pt idx="23">
                  <c:v>0.02</c:v>
                </c:pt>
                <c:pt idx="24">
                  <c:v>0.01</c:v>
                </c:pt>
                <c:pt idx="25">
                  <c:v>0.02</c:v>
                </c:pt>
                <c:pt idx="26">
                  <c:v>0.02</c:v>
                </c:pt>
                <c:pt idx="27">
                  <c:v>0.02</c:v>
                </c:pt>
                <c:pt idx="28">
                  <c:v>0.02</c:v>
                </c:pt>
                <c:pt idx="29">
                  <c:v>0.01</c:v>
                </c:pt>
                <c:pt idx="30">
                  <c:v>0.01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 -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Sheet1!$B$1:$AF$1</c:f>
              <c:strCache>
                <c:ptCount val="31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  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  </c:v>
                </c:pt>
                <c:pt idx="22">
                  <c:v>2008  </c:v>
                </c:pt>
                <c:pt idx="23">
                  <c:v>2009  </c:v>
                </c:pt>
                <c:pt idx="24">
                  <c:v>2010*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  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Sheet1!$B$3:$AF$3</c:f>
              <c:numCache>
                <c:formatCode>0%</c:formatCode>
                <c:ptCount val="31"/>
                <c:pt idx="0">
                  <c:v>0.23</c:v>
                </c:pt>
                <c:pt idx="1">
                  <c:v>0.28000000000000003</c:v>
                </c:pt>
                <c:pt idx="2">
                  <c:v>0.17</c:v>
                </c:pt>
                <c:pt idx="3">
                  <c:v>0.22</c:v>
                </c:pt>
                <c:pt idx="4">
                  <c:v>0.2</c:v>
                </c:pt>
                <c:pt idx="5">
                  <c:v>0.25</c:v>
                </c:pt>
                <c:pt idx="6">
                  <c:v>0.27</c:v>
                </c:pt>
                <c:pt idx="7">
                  <c:v>0.28000000000000003</c:v>
                </c:pt>
                <c:pt idx="8">
                  <c:v>0.3</c:v>
                </c:pt>
                <c:pt idx="9">
                  <c:v>0.28000000000000003</c:v>
                </c:pt>
                <c:pt idx="10">
                  <c:v>0.28000000000000003</c:v>
                </c:pt>
                <c:pt idx="11">
                  <c:v>0.27</c:v>
                </c:pt>
                <c:pt idx="12">
                  <c:v>0.27</c:v>
                </c:pt>
                <c:pt idx="13">
                  <c:v>0.24</c:v>
                </c:pt>
                <c:pt idx="14">
                  <c:v>0.25</c:v>
                </c:pt>
                <c:pt idx="16">
                  <c:v>0.56999999999999995</c:v>
                </c:pt>
                <c:pt idx="17">
                  <c:v>0.56999999999999995</c:v>
                </c:pt>
                <c:pt idx="18">
                  <c:v>0.56000000000000005</c:v>
                </c:pt>
                <c:pt idx="19">
                  <c:v>0.56999999999999995</c:v>
                </c:pt>
                <c:pt idx="20">
                  <c:v>0.54</c:v>
                </c:pt>
                <c:pt idx="21">
                  <c:v>0.57999999999999996</c:v>
                </c:pt>
                <c:pt idx="22">
                  <c:v>0.56000000000000005</c:v>
                </c:pt>
                <c:pt idx="23">
                  <c:v>0.57999999999999996</c:v>
                </c:pt>
                <c:pt idx="24">
                  <c:v>0.5</c:v>
                </c:pt>
                <c:pt idx="25">
                  <c:v>0.56000000000000005</c:v>
                </c:pt>
                <c:pt idx="26">
                  <c:v>0.5</c:v>
                </c:pt>
                <c:pt idx="27">
                  <c:v>0.49</c:v>
                </c:pt>
                <c:pt idx="28">
                  <c:v>0.48</c:v>
                </c:pt>
                <c:pt idx="29">
                  <c:v>0.52</c:v>
                </c:pt>
                <c:pt idx="30">
                  <c:v>0.53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 -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Sheet1!$B$1:$AF$1</c:f>
              <c:strCache>
                <c:ptCount val="31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  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  </c:v>
                </c:pt>
                <c:pt idx="22">
                  <c:v>2008  </c:v>
                </c:pt>
                <c:pt idx="23">
                  <c:v>2009  </c:v>
                </c:pt>
                <c:pt idx="24">
                  <c:v>2010*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  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Sheet1!$B$4:$AF$4</c:f>
              <c:numCache>
                <c:formatCode>0%</c:formatCode>
                <c:ptCount val="31"/>
                <c:pt idx="0">
                  <c:v>0.28000000000000003</c:v>
                </c:pt>
                <c:pt idx="1">
                  <c:v>0.26</c:v>
                </c:pt>
                <c:pt idx="2">
                  <c:v>0.39</c:v>
                </c:pt>
                <c:pt idx="3">
                  <c:v>0.37</c:v>
                </c:pt>
                <c:pt idx="4">
                  <c:v>0.38</c:v>
                </c:pt>
                <c:pt idx="5">
                  <c:v>0.25</c:v>
                </c:pt>
                <c:pt idx="6">
                  <c:v>0.31</c:v>
                </c:pt>
                <c:pt idx="7">
                  <c:v>0.28000000000000003</c:v>
                </c:pt>
                <c:pt idx="8">
                  <c:v>0.25</c:v>
                </c:pt>
                <c:pt idx="9">
                  <c:v>0.26</c:v>
                </c:pt>
                <c:pt idx="10">
                  <c:v>0.26</c:v>
                </c:pt>
                <c:pt idx="11">
                  <c:v>0.28000000000000003</c:v>
                </c:pt>
                <c:pt idx="12">
                  <c:v>0.28000000000000003</c:v>
                </c:pt>
                <c:pt idx="13">
                  <c:v>0.28000000000000003</c:v>
                </c:pt>
                <c:pt idx="14">
                  <c:v>0.33</c:v>
                </c:pt>
                <c:pt idx="16">
                  <c:v>0.28999999999999998</c:v>
                </c:pt>
                <c:pt idx="17">
                  <c:v>0.33</c:v>
                </c:pt>
                <c:pt idx="18">
                  <c:v>0.34</c:v>
                </c:pt>
                <c:pt idx="19">
                  <c:v>0.3</c:v>
                </c:pt>
                <c:pt idx="20">
                  <c:v>0.36</c:v>
                </c:pt>
                <c:pt idx="21">
                  <c:v>0.34</c:v>
                </c:pt>
                <c:pt idx="22">
                  <c:v>0.34</c:v>
                </c:pt>
                <c:pt idx="23">
                  <c:v>0.36</c:v>
                </c:pt>
                <c:pt idx="24">
                  <c:v>0.4</c:v>
                </c:pt>
                <c:pt idx="25">
                  <c:v>0.35</c:v>
                </c:pt>
                <c:pt idx="26">
                  <c:v>0.42</c:v>
                </c:pt>
                <c:pt idx="27">
                  <c:v>0.43</c:v>
                </c:pt>
                <c:pt idx="28">
                  <c:v>0.42</c:v>
                </c:pt>
                <c:pt idx="29">
                  <c:v>0.39</c:v>
                </c:pt>
                <c:pt idx="30">
                  <c:v>0.38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Sheet1!$B$1:$AF$1</c:f>
              <c:strCache>
                <c:ptCount val="31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  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  </c:v>
                </c:pt>
                <c:pt idx="22">
                  <c:v>2008  </c:v>
                </c:pt>
                <c:pt idx="23">
                  <c:v>2009  </c:v>
                </c:pt>
                <c:pt idx="24">
                  <c:v>2010*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  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Sheet1!$B$5:$AF$5</c:f>
              <c:numCache>
                <c:formatCode>0%</c:formatCode>
                <c:ptCount val="31"/>
                <c:pt idx="0">
                  <c:v>0.31</c:v>
                </c:pt>
                <c:pt idx="1">
                  <c:v>0.31</c:v>
                </c:pt>
                <c:pt idx="2">
                  <c:v>0.28000000000000003</c:v>
                </c:pt>
                <c:pt idx="3">
                  <c:v>0.23</c:v>
                </c:pt>
                <c:pt idx="4">
                  <c:v>0.24</c:v>
                </c:pt>
                <c:pt idx="5">
                  <c:v>0.37</c:v>
                </c:pt>
                <c:pt idx="6">
                  <c:v>0.3</c:v>
                </c:pt>
                <c:pt idx="7">
                  <c:v>0.3</c:v>
                </c:pt>
                <c:pt idx="8">
                  <c:v>0.32</c:v>
                </c:pt>
                <c:pt idx="9">
                  <c:v>0.32</c:v>
                </c:pt>
                <c:pt idx="10">
                  <c:v>0.3</c:v>
                </c:pt>
                <c:pt idx="11">
                  <c:v>0.31</c:v>
                </c:pt>
                <c:pt idx="12">
                  <c:v>0.31</c:v>
                </c:pt>
                <c:pt idx="13">
                  <c:v>0.32</c:v>
                </c:pt>
                <c:pt idx="14">
                  <c:v>0.34</c:v>
                </c:pt>
                <c:pt idx="16">
                  <c:v>0.09</c:v>
                </c:pt>
                <c:pt idx="17">
                  <c:v>0.06</c:v>
                </c:pt>
                <c:pt idx="18">
                  <c:v>0.06</c:v>
                </c:pt>
                <c:pt idx="19">
                  <c:v>7.0000000000000007E-2</c:v>
                </c:pt>
                <c:pt idx="20">
                  <c:v>0.05</c:v>
                </c:pt>
                <c:pt idx="21">
                  <c:v>0.05</c:v>
                </c:pt>
                <c:pt idx="22">
                  <c:v>0.06</c:v>
                </c:pt>
                <c:pt idx="23">
                  <c:v>0.04</c:v>
                </c:pt>
                <c:pt idx="24">
                  <c:v>0.08</c:v>
                </c:pt>
                <c:pt idx="25">
                  <c:v>7.0000000000000007E-2</c:v>
                </c:pt>
                <c:pt idx="26">
                  <c:v>0.06</c:v>
                </c:pt>
                <c:pt idx="27">
                  <c:v>0.06</c:v>
                </c:pt>
                <c:pt idx="28">
                  <c:v>0.09</c:v>
                </c:pt>
                <c:pt idx="29">
                  <c:v>0.08</c:v>
                </c:pt>
                <c:pt idx="30">
                  <c:v>7.0000000000000007E-2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95756320"/>
        <c:axId val="195752400"/>
      </c:barChart>
      <c:catAx>
        <c:axId val="1957563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957524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575240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95756320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3399985213115968"/>
          <c:w val="0.42265552954529334"/>
          <c:h val="0.15766738660907212"/>
        </c:manualLayout>
      </c:layout>
      <c:overlay val="0"/>
      <c:spPr>
        <a:noFill/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1B7A8-AFDF-49A9-905B-60C606C62659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DE742-6C53-418B-9E57-788570B6E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3" y="4416099"/>
            <a:ext cx="5142177" cy="418245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50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734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029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242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0553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16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10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003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6.19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Distribution of Percentage of Premium Paid by Covered Workers for Family Coverage, by Firm Size, 2002-2016</a:t>
            </a: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/>
          </p:nvPr>
        </p:nvGraphicFramePr>
        <p:xfrm>
          <a:off x="685800" y="1219200"/>
          <a:ext cx="8458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6041661"/>
            <a:ext cx="43434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*Distribution is statistically different within firm size from distribution for the previous year shown (p &lt; .05).</a:t>
            </a:r>
          </a:p>
          <a:p>
            <a:pPr>
              <a:spcAft>
                <a:spcPts val="400"/>
              </a:spcAft>
            </a:pPr>
            <a:r>
              <a:rPr lang="en-US" sz="1100" dirty="0"/>
              <a:t>SOURCE:  Kaiser/HRET Survey of Employer-Sponsored Health Benefits, 2002-2016.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5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19202"/>
            <a:ext cx="10668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200" b="1" dirty="0"/>
              <a:t>All Small Firms </a:t>
            </a:r>
          </a:p>
          <a:p>
            <a:pPr marL="55563" algn="r"/>
            <a:r>
              <a:rPr lang="en-US" sz="12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52400" y="3557083"/>
            <a:ext cx="10668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sz="1200" dirty="0"/>
              <a:t>All Large Firms</a:t>
            </a:r>
          </a:p>
          <a:p>
            <a:r>
              <a:rPr lang="en-US" sz="1200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181877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6.19 Distribution of Percentage of Premium Paid by Covered Workers for Family Coverage, by Firm Size, 2002-2016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6.19 Distribution of Percentage of Premium Paid by Covered Workers for Family Coverage, by Firm Size, 2002-2016</dc:title>
  <dc:creator>Michelle Long</dc:creator>
  <cp:lastModifiedBy>Michelle Long</cp:lastModifiedBy>
  <cp:revision>2</cp:revision>
  <dcterms:created xsi:type="dcterms:W3CDTF">2016-09-07T22:16:18Z</dcterms:created>
  <dcterms:modified xsi:type="dcterms:W3CDTF">2016-09-07T22:24:35Z</dcterms:modified>
</cp:coreProperties>
</file>