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2003*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2014*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Sheet1!$B$2:$AF$2</c:f>
              <c:numCache>
                <c:formatCode>0%</c:formatCode>
                <c:ptCount val="31"/>
                <c:pt idx="0">
                  <c:v>0.45</c:v>
                </c:pt>
                <c:pt idx="1">
                  <c:v>0.45</c:v>
                </c:pt>
                <c:pt idx="2">
                  <c:v>0.42</c:v>
                </c:pt>
                <c:pt idx="3">
                  <c:v>0.41</c:v>
                </c:pt>
                <c:pt idx="4">
                  <c:v>0.43</c:v>
                </c:pt>
                <c:pt idx="5">
                  <c:v>0.44</c:v>
                </c:pt>
                <c:pt idx="6">
                  <c:v>0.4</c:v>
                </c:pt>
                <c:pt idx="7">
                  <c:v>0.39</c:v>
                </c:pt>
                <c:pt idx="8">
                  <c:v>0.35</c:v>
                </c:pt>
                <c:pt idx="9">
                  <c:v>0.35</c:v>
                </c:pt>
                <c:pt idx="10">
                  <c:v>0.36</c:v>
                </c:pt>
                <c:pt idx="11">
                  <c:v>0.32</c:v>
                </c:pt>
                <c:pt idx="12">
                  <c:v>0.32</c:v>
                </c:pt>
                <c:pt idx="13">
                  <c:v>0.35</c:v>
                </c:pt>
                <c:pt idx="14">
                  <c:v>0.3</c:v>
                </c:pt>
                <c:pt idx="16">
                  <c:v>0.14000000000000001</c:v>
                </c:pt>
                <c:pt idx="17">
                  <c:v>0.14000000000000001</c:v>
                </c:pt>
                <c:pt idx="18">
                  <c:v>0.11</c:v>
                </c:pt>
                <c:pt idx="19">
                  <c:v>0.12</c:v>
                </c:pt>
                <c:pt idx="20">
                  <c:v>0.13</c:v>
                </c:pt>
                <c:pt idx="21">
                  <c:v>0.09</c:v>
                </c:pt>
                <c:pt idx="22">
                  <c:v>0.1</c:v>
                </c:pt>
                <c:pt idx="23">
                  <c:v>0.08</c:v>
                </c:pt>
                <c:pt idx="24">
                  <c:v>0.06</c:v>
                </c:pt>
                <c:pt idx="25">
                  <c:v>7.0000000000000007E-2</c:v>
                </c:pt>
                <c:pt idx="26">
                  <c:v>0.06</c:v>
                </c:pt>
                <c:pt idx="27">
                  <c:v>0.06</c:v>
                </c:pt>
                <c:pt idx="28">
                  <c:v>0.06</c:v>
                </c:pt>
                <c:pt idx="29">
                  <c:v>7.0000000000000007E-2</c:v>
                </c:pt>
                <c:pt idx="30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 -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2003*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2014*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Sheet1!$B$3:$AF$3</c:f>
              <c:numCache>
                <c:formatCode>0%</c:formatCode>
                <c:ptCount val="31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0.36</c:v>
                </c:pt>
                <c:pt idx="4">
                  <c:v>0.38</c:v>
                </c:pt>
                <c:pt idx="5">
                  <c:v>0.36</c:v>
                </c:pt>
                <c:pt idx="6">
                  <c:v>0.4</c:v>
                </c:pt>
                <c:pt idx="7">
                  <c:v>0.4</c:v>
                </c:pt>
                <c:pt idx="8">
                  <c:v>0.39</c:v>
                </c:pt>
                <c:pt idx="9">
                  <c:v>0.42</c:v>
                </c:pt>
                <c:pt idx="10">
                  <c:v>0.4</c:v>
                </c:pt>
                <c:pt idx="11">
                  <c:v>0.44</c:v>
                </c:pt>
                <c:pt idx="12">
                  <c:v>0.41</c:v>
                </c:pt>
                <c:pt idx="13">
                  <c:v>0.42</c:v>
                </c:pt>
                <c:pt idx="14">
                  <c:v>0.43</c:v>
                </c:pt>
                <c:pt idx="16">
                  <c:v>0.69</c:v>
                </c:pt>
                <c:pt idx="17">
                  <c:v>0.67</c:v>
                </c:pt>
                <c:pt idx="18">
                  <c:v>0.65</c:v>
                </c:pt>
                <c:pt idx="19">
                  <c:v>0.67</c:v>
                </c:pt>
                <c:pt idx="20">
                  <c:v>0.66</c:v>
                </c:pt>
                <c:pt idx="21">
                  <c:v>0.66</c:v>
                </c:pt>
                <c:pt idx="22">
                  <c:v>0.68</c:v>
                </c:pt>
                <c:pt idx="23">
                  <c:v>0.67</c:v>
                </c:pt>
                <c:pt idx="24">
                  <c:v>0.65</c:v>
                </c:pt>
                <c:pt idx="25">
                  <c:v>0.68</c:v>
                </c:pt>
                <c:pt idx="26">
                  <c:v>0.71</c:v>
                </c:pt>
                <c:pt idx="27">
                  <c:v>0.71</c:v>
                </c:pt>
                <c:pt idx="28">
                  <c:v>0.65</c:v>
                </c:pt>
                <c:pt idx="29">
                  <c:v>0.7</c:v>
                </c:pt>
                <c:pt idx="30">
                  <c:v>0.71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 -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2003*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2014*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Sheet1!$B$4:$AF$4</c:f>
              <c:numCache>
                <c:formatCode>0%</c:formatCode>
                <c:ptCount val="31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0.19</c:v>
                </c:pt>
                <c:pt idx="10">
                  <c:v>0.18</c:v>
                </c:pt>
                <c:pt idx="11">
                  <c:v>0.2</c:v>
                </c:pt>
                <c:pt idx="12">
                  <c:v>0.24</c:v>
                </c:pt>
                <c:pt idx="13">
                  <c:v>0.21</c:v>
                </c:pt>
                <c:pt idx="14">
                  <c:v>0.25</c:v>
                </c:pt>
                <c:pt idx="16">
                  <c:v>0.14000000000000001</c:v>
                </c:pt>
                <c:pt idx="17">
                  <c:v>0.18</c:v>
                </c:pt>
                <c:pt idx="18">
                  <c:v>0.23</c:v>
                </c:pt>
                <c:pt idx="19">
                  <c:v>0.2</c:v>
                </c:pt>
                <c:pt idx="20">
                  <c:v>0.2</c:v>
                </c:pt>
                <c:pt idx="21">
                  <c:v>0.23</c:v>
                </c:pt>
                <c:pt idx="22">
                  <c:v>0.2</c:v>
                </c:pt>
                <c:pt idx="23">
                  <c:v>0.24</c:v>
                </c:pt>
                <c:pt idx="24">
                  <c:v>0.27</c:v>
                </c:pt>
                <c:pt idx="25">
                  <c:v>0.23</c:v>
                </c:pt>
                <c:pt idx="26">
                  <c:v>0.23</c:v>
                </c:pt>
                <c:pt idx="27">
                  <c:v>0.23</c:v>
                </c:pt>
                <c:pt idx="28">
                  <c:v>0.28999999999999998</c:v>
                </c:pt>
                <c:pt idx="29">
                  <c:v>0.21</c:v>
                </c:pt>
                <c:pt idx="30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1.5015015015015015E-3"/>
                  <c:y val="3.546853940554728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1.5015015015015015E-3"/>
                  <c:y val="3.814641413066197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3.003003003003003E-3"/>
                  <c:y val="2.34766262325317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3.0030030030028928E-3"/>
                  <c:y val="-9.3566006951833515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567567567567567E-2"/>
                      <c:h val="2.2984322905582749E-2"/>
                    </c:manualLayout>
                  </c15:layout>
                </c:ext>
              </c:extLst>
            </c:dLbl>
            <c:dLbl>
              <c:idx val="17"/>
              <c:layout>
                <c:manualLayout>
                  <c:x val="1.95195195195195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2.2522522522522521E-2"/>
                  <c:y val="2.25260693764630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2.1021021021021023E-2"/>
                  <c:y val="-4.69461587571815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2.2522522522522632E-2"/>
                  <c:y val="-9.008122295523869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1.9519519519519409E-2"/>
                  <c:y val="-1.965311768461374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2.2522522522522521E-2"/>
                  <c:y val="-2.25207490955530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2.2522522522522521E-2"/>
                  <c:y val="4.50698730226289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2.2522522522522632E-2"/>
                  <c:y val="2.252429594949362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1.951951951951952E-2"/>
                  <c:y val="1.77342697027736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1.951951951951952E-2"/>
                  <c:y val="1.773426970277364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9"/>
              <c:layout>
                <c:manualLayout>
                  <c:x val="2.25225225225226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0"/>
              <c:layout>
                <c:manualLayout>
                  <c:x val="1.951951951951952E-2"/>
                  <c:y val="-2.25225225225225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Sheet1!$B$1:$AF$1</c:f>
              <c:strCache>
                <c:ptCount val="31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4">
                  <c:v>2016  </c:v>
                </c:pt>
                <c:pt idx="16">
                  <c:v>2002  </c:v>
                </c:pt>
                <c:pt idx="17">
                  <c:v>2003*</c:v>
                </c:pt>
                <c:pt idx="18">
                  <c:v>2004  </c:v>
                </c:pt>
                <c:pt idx="19">
                  <c:v>2005  </c:v>
                </c:pt>
                <c:pt idx="20">
                  <c:v>2006  </c:v>
                </c:pt>
                <c:pt idx="21">
                  <c:v>2007  </c:v>
                </c:pt>
                <c:pt idx="22">
                  <c:v>2008  </c:v>
                </c:pt>
                <c:pt idx="23">
                  <c:v>2009  </c:v>
                </c:pt>
                <c:pt idx="24">
                  <c:v>2010  </c:v>
                </c:pt>
                <c:pt idx="25">
                  <c:v>2011  </c:v>
                </c:pt>
                <c:pt idx="26">
                  <c:v>2012  </c:v>
                </c:pt>
                <c:pt idx="27">
                  <c:v>2013  </c:v>
                </c:pt>
                <c:pt idx="28">
                  <c:v>2014*</c:v>
                </c:pt>
                <c:pt idx="29">
                  <c:v>2015  </c:v>
                </c:pt>
                <c:pt idx="30">
                  <c:v>2016  </c:v>
                </c:pt>
              </c:strCache>
            </c:strRef>
          </c:cat>
          <c:val>
            <c:numRef>
              <c:f>Sheet1!$B$5:$AF$5</c:f>
              <c:numCache>
                <c:formatCode>0%</c:formatCode>
                <c:ptCount val="31"/>
                <c:pt idx="0">
                  <c:v>0.08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0.05</c:v>
                </c:pt>
                <c:pt idx="7">
                  <c:v>0.03</c:v>
                </c:pt>
                <c:pt idx="8">
                  <c:v>0.08</c:v>
                </c:pt>
                <c:pt idx="9">
                  <c:v>0.04</c:v>
                </c:pt>
                <c:pt idx="10">
                  <c:v>0.05</c:v>
                </c:pt>
                <c:pt idx="11">
                  <c:v>0.04</c:v>
                </c:pt>
                <c:pt idx="12">
                  <c:v>0.03</c:v>
                </c:pt>
                <c:pt idx="13">
                  <c:v>0.03</c:v>
                </c:pt>
                <c:pt idx="14">
                  <c:v>0.03</c:v>
                </c:pt>
                <c:pt idx="16">
                  <c:v>0.04</c:v>
                </c:pt>
                <c:pt idx="17">
                  <c:v>0.01</c:v>
                </c:pt>
                <c:pt idx="18">
                  <c:v>0.01</c:v>
                </c:pt>
                <c:pt idx="19">
                  <c:v>0.01</c:v>
                </c:pt>
                <c:pt idx="20">
                  <c:v>0.01</c:v>
                </c:pt>
                <c:pt idx="21">
                  <c:v>0.02</c:v>
                </c:pt>
                <c:pt idx="22">
                  <c:v>0.01</c:v>
                </c:pt>
                <c:pt idx="23">
                  <c:v>8.0999999999999996E-3</c:v>
                </c:pt>
                <c:pt idx="24">
                  <c:v>0.01</c:v>
                </c:pt>
                <c:pt idx="25">
                  <c:v>0.02</c:v>
                </c:pt>
                <c:pt idx="26">
                  <c:v>0.01</c:v>
                </c:pt>
                <c:pt idx="27">
                  <c:v>0</c:v>
                </c:pt>
                <c:pt idx="28">
                  <c:v>0.01</c:v>
                </c:pt>
                <c:pt idx="29">
                  <c:v>0.02</c:v>
                </c:pt>
                <c:pt idx="30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54008360"/>
        <c:axId val="254005616"/>
      </c:barChart>
      <c:catAx>
        <c:axId val="2540083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254005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400561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5400836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461018076965731"/>
          <c:w val="0.42265552954529334"/>
          <c:h val="0.15766738660907212"/>
        </c:manualLayout>
      </c:layout>
      <c:overlay val="0"/>
      <c:spPr>
        <a:noFill/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73EB9-81C7-429F-B27D-A2AEC1564C0C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A7012-F501-4780-BED7-C851B601F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73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3" y="4416099"/>
            <a:ext cx="5142177" cy="418245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7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744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5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409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1577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4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36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690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6.18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Percentage of Premium Paid by Covered Workers for Single Coverage, by Firm Size, 2002-2016</a:t>
            </a: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/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0372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*Distribution is statistically different within firm size from distribution for the previous year shown (p &lt; .05).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SOURCE:  Kaiser/HRET Survey of Employer-Sponsored Health Benefits, 2002-2016.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5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2"/>
            <a:ext cx="10668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200" b="1" dirty="0"/>
              <a:t>All Small Firms </a:t>
            </a:r>
          </a:p>
          <a:p>
            <a:pPr marL="55563" algn="r"/>
            <a:r>
              <a:rPr lang="en-US" sz="12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3"/>
            <a:ext cx="10668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sz="1200" dirty="0"/>
              <a:t>All Large Firms</a:t>
            </a:r>
          </a:p>
          <a:p>
            <a:r>
              <a:rPr lang="en-US" sz="1200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243104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</Words>
  <Application>Microsoft Office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6.18 Distribution of Percentage of Premium Paid by Covered Workers for Single Coverage, by Firm Size, 2002-2016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6.18 Distribution of Percentage of Premium Paid by Covered Workers for Single Coverage, by Firm Size, 2002-2016</dc:title>
  <dc:creator>Michelle Long</dc:creator>
  <cp:lastModifiedBy>Michelle Long</cp:lastModifiedBy>
  <cp:revision>3</cp:revision>
  <dcterms:created xsi:type="dcterms:W3CDTF">2016-09-07T22:16:19Z</dcterms:created>
  <dcterms:modified xsi:type="dcterms:W3CDTF">2016-09-07T22:24:20Z</dcterms:modified>
</cp:coreProperties>
</file>