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1" r:id="rId1"/>
  </p:sldMasterIdLst>
  <p:notesMasterIdLst>
    <p:notesMasterId r:id="rId3"/>
  </p:notes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87" d="100"/>
          <a:sy n="87" d="100"/>
        </p:scale>
        <p:origin x="1092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9.6091205211726427E-2"/>
          <c:y val="4.3196544276457886E-3"/>
          <c:w val="0.84816781473799618"/>
          <c:h val="0.84636123395534457"/>
        </c:manualLayout>
      </c:layout>
      <c:barChart>
        <c:barDir val="bar"/>
        <c:grouping val="percentStacked"/>
        <c:varyColors val="0"/>
        <c:ser>
          <c:idx val="0"/>
          <c:order val="0"/>
          <c:tx>
            <c:strRef>
              <c:f>Sheet1!$A$3</c:f>
              <c:strCache>
                <c:ptCount val="1"/>
                <c:pt idx="0">
                  <c:v>0%</c:v>
                </c:pt>
              </c:strCache>
            </c:strRef>
          </c:tx>
          <c:spPr>
            <a:solidFill>
              <a:schemeClr val="accent1"/>
            </a:solidFill>
            <a:ln w="9525">
              <a:solidFill>
                <a:schemeClr val="tx1"/>
              </a:solidFill>
              <a:prstDash val="solid"/>
            </a:ln>
          </c:spPr>
          <c:invertIfNegative val="0"/>
          <c:dLbls>
            <c:spPr>
              <a:noFill/>
              <a:ln w="33371">
                <a:noFill/>
              </a:ln>
            </c:spPr>
            <c:txPr>
              <a:bodyPr/>
              <a:lstStyle/>
              <a:p>
                <a:pPr>
                  <a:defRPr sz="1000" b="1" i="0" u="none" strike="noStrike" baseline="0">
                    <a:solidFill>
                      <a:schemeClr val="bg1"/>
                    </a:solidFill>
                    <a:latin typeface="+mn-lt"/>
                    <a:ea typeface="Tahoma"/>
                    <a:cs typeface="Tahoma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Sheet1!$B$2:$AF$2</c:f>
              <c:strCache>
                <c:ptCount val="31"/>
                <c:pt idx="0">
                  <c:v>2002  </c:v>
                </c:pt>
                <c:pt idx="1">
                  <c:v>2003*</c:v>
                </c:pt>
                <c:pt idx="2">
                  <c:v>2004  </c:v>
                </c:pt>
                <c:pt idx="3">
                  <c:v>2005  </c:v>
                </c:pt>
                <c:pt idx="4">
                  <c:v>2006  </c:v>
                </c:pt>
                <c:pt idx="5">
                  <c:v>2007  </c:v>
                </c:pt>
                <c:pt idx="6">
                  <c:v>2008  </c:v>
                </c:pt>
                <c:pt idx="7">
                  <c:v>2009  </c:v>
                </c:pt>
                <c:pt idx="8">
                  <c:v>2010*</c:v>
                </c:pt>
                <c:pt idx="9">
                  <c:v>2011  </c:v>
                </c:pt>
                <c:pt idx="10">
                  <c:v>2012  </c:v>
                </c:pt>
                <c:pt idx="11">
                  <c:v>2013  </c:v>
                </c:pt>
                <c:pt idx="12">
                  <c:v>2014  </c:v>
                </c:pt>
                <c:pt idx="13">
                  <c:v>2015  </c:v>
                </c:pt>
                <c:pt idx="14">
                  <c:v>2016  </c:v>
                </c:pt>
                <c:pt idx="16">
                  <c:v>2002  </c:v>
                </c:pt>
                <c:pt idx="17">
                  <c:v>2003  </c:v>
                </c:pt>
                <c:pt idx="18">
                  <c:v>2004  </c:v>
                </c:pt>
                <c:pt idx="19">
                  <c:v>2005  </c:v>
                </c:pt>
                <c:pt idx="20">
                  <c:v>2006  </c:v>
                </c:pt>
                <c:pt idx="21">
                  <c:v>2007*</c:v>
                </c:pt>
                <c:pt idx="22">
                  <c:v>2008  </c:v>
                </c:pt>
                <c:pt idx="23">
                  <c:v>2009  </c:v>
                </c:pt>
                <c:pt idx="24">
                  <c:v>2010  </c:v>
                </c:pt>
                <c:pt idx="25">
                  <c:v>2011  </c:v>
                </c:pt>
                <c:pt idx="26">
                  <c:v>2012  </c:v>
                </c:pt>
                <c:pt idx="27">
                  <c:v>2013  </c:v>
                </c:pt>
                <c:pt idx="28">
                  <c:v>2014  </c:v>
                </c:pt>
                <c:pt idx="29">
                  <c:v>2015  </c:v>
                </c:pt>
                <c:pt idx="30">
                  <c:v>2016  </c:v>
                </c:pt>
              </c:strCache>
            </c:strRef>
          </c:cat>
          <c:val>
            <c:numRef>
              <c:f>Sheet1!$B$3:$AF$3</c:f>
              <c:numCache>
                <c:formatCode>0%</c:formatCode>
                <c:ptCount val="31"/>
                <c:pt idx="0">
                  <c:v>0.24</c:v>
                </c:pt>
                <c:pt idx="1">
                  <c:v>0.24</c:v>
                </c:pt>
                <c:pt idx="2">
                  <c:v>0.21</c:v>
                </c:pt>
                <c:pt idx="3">
                  <c:v>0.21</c:v>
                </c:pt>
                <c:pt idx="4">
                  <c:v>0.23</c:v>
                </c:pt>
                <c:pt idx="5">
                  <c:v>0.2</c:v>
                </c:pt>
                <c:pt idx="6">
                  <c:v>0.2</c:v>
                </c:pt>
                <c:pt idx="7">
                  <c:v>0.18</c:v>
                </c:pt>
                <c:pt idx="8">
                  <c:v>0.16</c:v>
                </c:pt>
                <c:pt idx="9">
                  <c:v>0.16</c:v>
                </c:pt>
                <c:pt idx="10">
                  <c:v>0.16</c:v>
                </c:pt>
                <c:pt idx="11">
                  <c:v>0.14000000000000001</c:v>
                </c:pt>
                <c:pt idx="12">
                  <c:v>0.14000000000000001</c:v>
                </c:pt>
                <c:pt idx="13">
                  <c:v>0.16</c:v>
                </c:pt>
                <c:pt idx="14">
                  <c:v>0.12</c:v>
                </c:pt>
                <c:pt idx="16">
                  <c:v>0.09</c:v>
                </c:pt>
                <c:pt idx="17">
                  <c:v>0.08</c:v>
                </c:pt>
                <c:pt idx="18">
                  <c:v>7.0000000000000007E-2</c:v>
                </c:pt>
                <c:pt idx="19">
                  <c:v>0.09</c:v>
                </c:pt>
                <c:pt idx="20">
                  <c:v>0.09</c:v>
                </c:pt>
                <c:pt idx="21">
                  <c:v>0.06</c:v>
                </c:pt>
                <c:pt idx="22">
                  <c:v>7.0000000000000007E-2</c:v>
                </c:pt>
                <c:pt idx="23">
                  <c:v>0.06</c:v>
                </c:pt>
                <c:pt idx="24">
                  <c:v>0.05</c:v>
                </c:pt>
                <c:pt idx="25">
                  <c:v>0.06</c:v>
                </c:pt>
                <c:pt idx="26">
                  <c:v>0.06</c:v>
                </c:pt>
                <c:pt idx="27">
                  <c:v>0.05</c:v>
                </c:pt>
                <c:pt idx="28">
                  <c:v>0.05</c:v>
                </c:pt>
                <c:pt idx="29">
                  <c:v>0.06</c:v>
                </c:pt>
                <c:pt idx="30">
                  <c:v>0.03</c:v>
                </c:pt>
              </c:numCache>
            </c:numRef>
          </c:val>
        </c:ser>
        <c:ser>
          <c:idx val="1"/>
          <c:order val="1"/>
          <c:tx>
            <c:strRef>
              <c:f>Sheet1!$A$4</c:f>
              <c:strCache>
                <c:ptCount val="1"/>
                <c:pt idx="0">
                  <c:v>Greater Than 0% - Less Than Or Equal To 25%</c:v>
                </c:pt>
              </c:strCache>
            </c:strRef>
          </c:tx>
          <c:spPr>
            <a:solidFill>
              <a:schemeClr val="accent2"/>
            </a:solidFill>
            <a:ln w="9525">
              <a:solidFill>
                <a:schemeClr val="tx1"/>
              </a:solidFill>
              <a:prstDash val="solid"/>
            </a:ln>
          </c:spPr>
          <c:invertIfNegative val="0"/>
          <c:dLbls>
            <c:spPr>
              <a:noFill/>
              <a:ln w="33371">
                <a:noFill/>
              </a:ln>
            </c:spPr>
            <c:txPr>
              <a:bodyPr/>
              <a:lstStyle/>
              <a:p>
                <a:pPr>
                  <a:defRPr sz="1000" b="1" i="0" u="none" strike="noStrike" baseline="0">
                    <a:solidFill>
                      <a:schemeClr val="bg1"/>
                    </a:solidFill>
                    <a:latin typeface="+mn-lt"/>
                    <a:ea typeface="Tahoma"/>
                    <a:cs typeface="Tahoma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Sheet1!$B$2:$AF$2</c:f>
              <c:strCache>
                <c:ptCount val="31"/>
                <c:pt idx="0">
                  <c:v>2002  </c:v>
                </c:pt>
                <c:pt idx="1">
                  <c:v>2003*</c:v>
                </c:pt>
                <c:pt idx="2">
                  <c:v>2004  </c:v>
                </c:pt>
                <c:pt idx="3">
                  <c:v>2005  </c:v>
                </c:pt>
                <c:pt idx="4">
                  <c:v>2006  </c:v>
                </c:pt>
                <c:pt idx="5">
                  <c:v>2007  </c:v>
                </c:pt>
                <c:pt idx="6">
                  <c:v>2008  </c:v>
                </c:pt>
                <c:pt idx="7">
                  <c:v>2009  </c:v>
                </c:pt>
                <c:pt idx="8">
                  <c:v>2010*</c:v>
                </c:pt>
                <c:pt idx="9">
                  <c:v>2011  </c:v>
                </c:pt>
                <c:pt idx="10">
                  <c:v>2012  </c:v>
                </c:pt>
                <c:pt idx="11">
                  <c:v>2013  </c:v>
                </c:pt>
                <c:pt idx="12">
                  <c:v>2014  </c:v>
                </c:pt>
                <c:pt idx="13">
                  <c:v>2015  </c:v>
                </c:pt>
                <c:pt idx="14">
                  <c:v>2016  </c:v>
                </c:pt>
                <c:pt idx="16">
                  <c:v>2002  </c:v>
                </c:pt>
                <c:pt idx="17">
                  <c:v>2003  </c:v>
                </c:pt>
                <c:pt idx="18">
                  <c:v>2004  </c:v>
                </c:pt>
                <c:pt idx="19">
                  <c:v>2005  </c:v>
                </c:pt>
                <c:pt idx="20">
                  <c:v>2006  </c:v>
                </c:pt>
                <c:pt idx="21">
                  <c:v>2007*</c:v>
                </c:pt>
                <c:pt idx="22">
                  <c:v>2008  </c:v>
                </c:pt>
                <c:pt idx="23">
                  <c:v>2009  </c:v>
                </c:pt>
                <c:pt idx="24">
                  <c:v>2010  </c:v>
                </c:pt>
                <c:pt idx="25">
                  <c:v>2011  </c:v>
                </c:pt>
                <c:pt idx="26">
                  <c:v>2012  </c:v>
                </c:pt>
                <c:pt idx="27">
                  <c:v>2013  </c:v>
                </c:pt>
                <c:pt idx="28">
                  <c:v>2014  </c:v>
                </c:pt>
                <c:pt idx="29">
                  <c:v>2015  </c:v>
                </c:pt>
                <c:pt idx="30">
                  <c:v>2016  </c:v>
                </c:pt>
              </c:strCache>
            </c:strRef>
          </c:cat>
          <c:val>
            <c:numRef>
              <c:f>Sheet1!$B$4:$AF$4</c:f>
              <c:numCache>
                <c:formatCode>0%</c:formatCode>
                <c:ptCount val="31"/>
                <c:pt idx="0">
                  <c:v>0.57999999999999996</c:v>
                </c:pt>
                <c:pt idx="1">
                  <c:v>0.56999999999999995</c:v>
                </c:pt>
                <c:pt idx="2">
                  <c:v>0.56000000000000005</c:v>
                </c:pt>
                <c:pt idx="3">
                  <c:v>0.56999999999999995</c:v>
                </c:pt>
                <c:pt idx="4">
                  <c:v>0.56000000000000005</c:v>
                </c:pt>
                <c:pt idx="5">
                  <c:v>0.56000000000000005</c:v>
                </c:pt>
                <c:pt idx="6">
                  <c:v>0.59</c:v>
                </c:pt>
                <c:pt idx="7">
                  <c:v>0.57999999999999996</c:v>
                </c:pt>
                <c:pt idx="8">
                  <c:v>0.56000000000000005</c:v>
                </c:pt>
                <c:pt idx="9">
                  <c:v>0.59</c:v>
                </c:pt>
                <c:pt idx="10">
                  <c:v>0.61</c:v>
                </c:pt>
                <c:pt idx="11">
                  <c:v>0.62</c:v>
                </c:pt>
                <c:pt idx="12">
                  <c:v>0.56999999999999995</c:v>
                </c:pt>
                <c:pt idx="13">
                  <c:v>0.61</c:v>
                </c:pt>
                <c:pt idx="14">
                  <c:v>0.62</c:v>
                </c:pt>
                <c:pt idx="16">
                  <c:v>0.46</c:v>
                </c:pt>
                <c:pt idx="17">
                  <c:v>0.47</c:v>
                </c:pt>
                <c:pt idx="18">
                  <c:v>0.44</c:v>
                </c:pt>
                <c:pt idx="19">
                  <c:v>0.46</c:v>
                </c:pt>
                <c:pt idx="20">
                  <c:v>0.42</c:v>
                </c:pt>
                <c:pt idx="21">
                  <c:v>0.47</c:v>
                </c:pt>
                <c:pt idx="22">
                  <c:v>0.46</c:v>
                </c:pt>
                <c:pt idx="23">
                  <c:v>0.48</c:v>
                </c:pt>
                <c:pt idx="24">
                  <c:v>0.43</c:v>
                </c:pt>
                <c:pt idx="25">
                  <c:v>0.47</c:v>
                </c:pt>
                <c:pt idx="26">
                  <c:v>0.43</c:v>
                </c:pt>
                <c:pt idx="27">
                  <c:v>0.42</c:v>
                </c:pt>
                <c:pt idx="28">
                  <c:v>0.42</c:v>
                </c:pt>
                <c:pt idx="29">
                  <c:v>0.44</c:v>
                </c:pt>
                <c:pt idx="30">
                  <c:v>0.45</c:v>
                </c:pt>
              </c:numCache>
            </c:numRef>
          </c:val>
        </c:ser>
        <c:ser>
          <c:idx val="2"/>
          <c:order val="2"/>
          <c:tx>
            <c:strRef>
              <c:f>Sheet1!$A$5</c:f>
              <c:strCache>
                <c:ptCount val="1"/>
                <c:pt idx="0">
                  <c:v>Greater Than 25% - Less Than Or Equal To 50%</c:v>
                </c:pt>
              </c:strCache>
            </c:strRef>
          </c:tx>
          <c:spPr>
            <a:solidFill>
              <a:schemeClr val="accent4"/>
            </a:solidFill>
            <a:ln w="9525">
              <a:solidFill>
                <a:schemeClr val="tx1"/>
              </a:solidFill>
              <a:prstDash val="solid"/>
            </a:ln>
          </c:spPr>
          <c:invertIfNegative val="0"/>
          <c:dLbls>
            <c:spPr>
              <a:noFill/>
              <a:ln w="33371">
                <a:noFill/>
              </a:ln>
            </c:spPr>
            <c:txPr>
              <a:bodyPr/>
              <a:lstStyle/>
              <a:p>
                <a:pPr>
                  <a:defRPr sz="1000" b="1" i="0" u="none" strike="noStrike" baseline="0">
                    <a:solidFill>
                      <a:schemeClr val="bg1"/>
                    </a:solidFill>
                    <a:latin typeface="+mn-lt"/>
                    <a:ea typeface="Tahoma"/>
                    <a:cs typeface="Tahoma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Sheet1!$B$2:$AF$2</c:f>
              <c:strCache>
                <c:ptCount val="31"/>
                <c:pt idx="0">
                  <c:v>2002  </c:v>
                </c:pt>
                <c:pt idx="1">
                  <c:v>2003*</c:v>
                </c:pt>
                <c:pt idx="2">
                  <c:v>2004  </c:v>
                </c:pt>
                <c:pt idx="3">
                  <c:v>2005  </c:v>
                </c:pt>
                <c:pt idx="4">
                  <c:v>2006  </c:v>
                </c:pt>
                <c:pt idx="5">
                  <c:v>2007  </c:v>
                </c:pt>
                <c:pt idx="6">
                  <c:v>2008  </c:v>
                </c:pt>
                <c:pt idx="7">
                  <c:v>2009  </c:v>
                </c:pt>
                <c:pt idx="8">
                  <c:v>2010*</c:v>
                </c:pt>
                <c:pt idx="9">
                  <c:v>2011  </c:v>
                </c:pt>
                <c:pt idx="10">
                  <c:v>2012  </c:v>
                </c:pt>
                <c:pt idx="11">
                  <c:v>2013  </c:v>
                </c:pt>
                <c:pt idx="12">
                  <c:v>2014  </c:v>
                </c:pt>
                <c:pt idx="13">
                  <c:v>2015  </c:v>
                </c:pt>
                <c:pt idx="14">
                  <c:v>2016  </c:v>
                </c:pt>
                <c:pt idx="16">
                  <c:v>2002  </c:v>
                </c:pt>
                <c:pt idx="17">
                  <c:v>2003  </c:v>
                </c:pt>
                <c:pt idx="18">
                  <c:v>2004  </c:v>
                </c:pt>
                <c:pt idx="19">
                  <c:v>2005  </c:v>
                </c:pt>
                <c:pt idx="20">
                  <c:v>2006  </c:v>
                </c:pt>
                <c:pt idx="21">
                  <c:v>2007*</c:v>
                </c:pt>
                <c:pt idx="22">
                  <c:v>2008  </c:v>
                </c:pt>
                <c:pt idx="23">
                  <c:v>2009  </c:v>
                </c:pt>
                <c:pt idx="24">
                  <c:v>2010  </c:v>
                </c:pt>
                <c:pt idx="25">
                  <c:v>2011  </c:v>
                </c:pt>
                <c:pt idx="26">
                  <c:v>2012  </c:v>
                </c:pt>
                <c:pt idx="27">
                  <c:v>2013  </c:v>
                </c:pt>
                <c:pt idx="28">
                  <c:v>2014  </c:v>
                </c:pt>
                <c:pt idx="29">
                  <c:v>2015  </c:v>
                </c:pt>
                <c:pt idx="30">
                  <c:v>2016  </c:v>
                </c:pt>
              </c:strCache>
            </c:strRef>
          </c:cat>
          <c:val>
            <c:numRef>
              <c:f>Sheet1!$B$5:$AF$5</c:f>
              <c:numCache>
                <c:formatCode>0%</c:formatCode>
                <c:ptCount val="31"/>
                <c:pt idx="0">
                  <c:v>0.13</c:v>
                </c:pt>
                <c:pt idx="1">
                  <c:v>0.17</c:v>
                </c:pt>
                <c:pt idx="2">
                  <c:v>0.21</c:v>
                </c:pt>
                <c:pt idx="3">
                  <c:v>0.19</c:v>
                </c:pt>
                <c:pt idx="4">
                  <c:v>0.18</c:v>
                </c:pt>
                <c:pt idx="5">
                  <c:v>0.21</c:v>
                </c:pt>
                <c:pt idx="6">
                  <c:v>0.19</c:v>
                </c:pt>
                <c:pt idx="7">
                  <c:v>0.22</c:v>
                </c:pt>
                <c:pt idx="8">
                  <c:v>0.24</c:v>
                </c:pt>
                <c:pt idx="9">
                  <c:v>0.22</c:v>
                </c:pt>
                <c:pt idx="10">
                  <c:v>0.22</c:v>
                </c:pt>
                <c:pt idx="11">
                  <c:v>0.22</c:v>
                </c:pt>
                <c:pt idx="12">
                  <c:v>0.27</c:v>
                </c:pt>
                <c:pt idx="13">
                  <c:v>0.21</c:v>
                </c:pt>
                <c:pt idx="14">
                  <c:v>0.24</c:v>
                </c:pt>
                <c:pt idx="16">
                  <c:v>0.28999999999999998</c:v>
                </c:pt>
                <c:pt idx="17">
                  <c:v>0.31</c:v>
                </c:pt>
                <c:pt idx="18">
                  <c:v>0.36</c:v>
                </c:pt>
                <c:pt idx="19">
                  <c:v>0.32</c:v>
                </c:pt>
                <c:pt idx="20">
                  <c:v>0.37</c:v>
                </c:pt>
                <c:pt idx="21">
                  <c:v>0.31</c:v>
                </c:pt>
                <c:pt idx="22">
                  <c:v>0.33</c:v>
                </c:pt>
                <c:pt idx="23">
                  <c:v>0.33</c:v>
                </c:pt>
                <c:pt idx="24">
                  <c:v>0.35</c:v>
                </c:pt>
                <c:pt idx="25">
                  <c:v>0.32</c:v>
                </c:pt>
                <c:pt idx="26">
                  <c:v>0.37</c:v>
                </c:pt>
                <c:pt idx="27">
                  <c:v>0.38</c:v>
                </c:pt>
                <c:pt idx="28">
                  <c:v>0.38</c:v>
                </c:pt>
                <c:pt idx="29">
                  <c:v>0.36</c:v>
                </c:pt>
                <c:pt idx="30">
                  <c:v>0.37</c:v>
                </c:pt>
              </c:numCache>
            </c:numRef>
          </c:val>
        </c:ser>
        <c:ser>
          <c:idx val="3"/>
          <c:order val="3"/>
          <c:tx>
            <c:strRef>
              <c:f>Sheet1!$A$6</c:f>
              <c:strCache>
                <c:ptCount val="1"/>
                <c:pt idx="0">
                  <c:v>Greater Than 50%</c:v>
                </c:pt>
              </c:strCache>
            </c:strRef>
          </c:tx>
          <c:spPr>
            <a:solidFill>
              <a:schemeClr val="accent5"/>
            </a:solidFill>
            <a:ln w="9525">
              <a:solidFill>
                <a:schemeClr val="tx1"/>
              </a:solidFill>
              <a:prstDash val="solid"/>
            </a:ln>
          </c:spPr>
          <c:invertIfNegative val="0"/>
          <c:dLbls>
            <c:dLbl>
              <c:idx val="2"/>
              <c:layout>
                <c:manualLayout>
                  <c:x val="2.4024024024024024E-2"/>
                  <c:y val="6.8496746125912451E-3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3"/>
              <c:layout>
                <c:manualLayout>
                  <c:x val="2.7027027027026918E-2"/>
                  <c:y val="2.0928220944690398E-17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4"/>
              <c:layout>
                <c:manualLayout>
                  <c:x val="2.4024024024024024E-2"/>
                  <c:y val="4.5662100456621002E-3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5"/>
              <c:layout>
                <c:manualLayout>
                  <c:x val="2.5525525525525526E-2"/>
                  <c:y val="4.5663898177111424E-3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6"/>
              <c:layout>
                <c:manualLayout>
                  <c:x val="2.2522522522522632E-2"/>
                  <c:y val="4.5662100456620794E-3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7"/>
              <c:layout>
                <c:manualLayout>
                  <c:x val="2.1021021021021023E-2"/>
                  <c:y val="4.6948356807511738E-3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0"/>
              <c:layout>
                <c:manualLayout>
                  <c:x val="2.2522522522522521E-2"/>
                  <c:y val="4.5663898177111424E-3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1"/>
              <c:layout>
                <c:manualLayout>
                  <c:x val="2.4024024024024024E-2"/>
                  <c:y val="4.5663898177111424E-3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2"/>
              <c:layout>
                <c:manualLayout>
                  <c:x val="2.2522522522522632E-2"/>
                  <c:y val="4.5662100456621427E-3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3"/>
              <c:layout>
                <c:manualLayout>
                  <c:x val="2.2522522522522632E-2"/>
                  <c:y val="4.5662100456621002E-3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4"/>
              <c:layout>
                <c:manualLayout>
                  <c:x val="2.2522522522522632E-2"/>
                  <c:y val="8.3712883778761592E-17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 w="33371">
                <a:noFill/>
              </a:ln>
            </c:spPr>
            <c:txPr>
              <a:bodyPr/>
              <a:lstStyle/>
              <a:p>
                <a:pPr>
                  <a:defRPr sz="1000" b="1" i="0" u="none" strike="noStrike" baseline="0">
                    <a:solidFill>
                      <a:schemeClr val="tx1"/>
                    </a:solidFill>
                    <a:latin typeface="+mn-lt"/>
                    <a:ea typeface="Tahoma"/>
                    <a:cs typeface="Tahoma"/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Sheet1!$B$2:$AF$2</c:f>
              <c:strCache>
                <c:ptCount val="31"/>
                <c:pt idx="0">
                  <c:v>2002  </c:v>
                </c:pt>
                <c:pt idx="1">
                  <c:v>2003*</c:v>
                </c:pt>
                <c:pt idx="2">
                  <c:v>2004  </c:v>
                </c:pt>
                <c:pt idx="3">
                  <c:v>2005  </c:v>
                </c:pt>
                <c:pt idx="4">
                  <c:v>2006  </c:v>
                </c:pt>
                <c:pt idx="5">
                  <c:v>2007  </c:v>
                </c:pt>
                <c:pt idx="6">
                  <c:v>2008  </c:v>
                </c:pt>
                <c:pt idx="7">
                  <c:v>2009  </c:v>
                </c:pt>
                <c:pt idx="8">
                  <c:v>2010*</c:v>
                </c:pt>
                <c:pt idx="9">
                  <c:v>2011  </c:v>
                </c:pt>
                <c:pt idx="10">
                  <c:v>2012  </c:v>
                </c:pt>
                <c:pt idx="11">
                  <c:v>2013  </c:v>
                </c:pt>
                <c:pt idx="12">
                  <c:v>2014  </c:v>
                </c:pt>
                <c:pt idx="13">
                  <c:v>2015  </c:v>
                </c:pt>
                <c:pt idx="14">
                  <c:v>2016  </c:v>
                </c:pt>
                <c:pt idx="16">
                  <c:v>2002  </c:v>
                </c:pt>
                <c:pt idx="17">
                  <c:v>2003  </c:v>
                </c:pt>
                <c:pt idx="18">
                  <c:v>2004  </c:v>
                </c:pt>
                <c:pt idx="19">
                  <c:v>2005  </c:v>
                </c:pt>
                <c:pt idx="20">
                  <c:v>2006  </c:v>
                </c:pt>
                <c:pt idx="21">
                  <c:v>2007*</c:v>
                </c:pt>
                <c:pt idx="22">
                  <c:v>2008  </c:v>
                </c:pt>
                <c:pt idx="23">
                  <c:v>2009  </c:v>
                </c:pt>
                <c:pt idx="24">
                  <c:v>2010  </c:v>
                </c:pt>
                <c:pt idx="25">
                  <c:v>2011  </c:v>
                </c:pt>
                <c:pt idx="26">
                  <c:v>2012  </c:v>
                </c:pt>
                <c:pt idx="27">
                  <c:v>2013  </c:v>
                </c:pt>
                <c:pt idx="28">
                  <c:v>2014  </c:v>
                </c:pt>
                <c:pt idx="29">
                  <c:v>2015  </c:v>
                </c:pt>
                <c:pt idx="30">
                  <c:v>2016  </c:v>
                </c:pt>
              </c:strCache>
            </c:strRef>
          </c:cat>
          <c:val>
            <c:numRef>
              <c:f>Sheet1!$B$6:$AF$6</c:f>
              <c:numCache>
                <c:formatCode>0%</c:formatCode>
                <c:ptCount val="31"/>
                <c:pt idx="0">
                  <c:v>0.05</c:v>
                </c:pt>
                <c:pt idx="1">
                  <c:v>0.03</c:v>
                </c:pt>
                <c:pt idx="2">
                  <c:v>0.02</c:v>
                </c:pt>
                <c:pt idx="3">
                  <c:v>0.03</c:v>
                </c:pt>
                <c:pt idx="4">
                  <c:v>0.02</c:v>
                </c:pt>
                <c:pt idx="5">
                  <c:v>0.02</c:v>
                </c:pt>
                <c:pt idx="6">
                  <c:v>0.02</c:v>
                </c:pt>
                <c:pt idx="7">
                  <c:v>0.01</c:v>
                </c:pt>
                <c:pt idx="8">
                  <c:v>0.04</c:v>
                </c:pt>
                <c:pt idx="9">
                  <c:v>0.03</c:v>
                </c:pt>
                <c:pt idx="10">
                  <c:v>0.02</c:v>
                </c:pt>
                <c:pt idx="11">
                  <c:v>0.02</c:v>
                </c:pt>
                <c:pt idx="12">
                  <c:v>0.02</c:v>
                </c:pt>
                <c:pt idx="13">
                  <c:v>0.02</c:v>
                </c:pt>
                <c:pt idx="14">
                  <c:v>0.02</c:v>
                </c:pt>
                <c:pt idx="16">
                  <c:v>0.16</c:v>
                </c:pt>
                <c:pt idx="17">
                  <c:v>0.14000000000000001</c:v>
                </c:pt>
                <c:pt idx="18">
                  <c:v>0.13</c:v>
                </c:pt>
                <c:pt idx="19">
                  <c:v>0.13</c:v>
                </c:pt>
                <c:pt idx="20">
                  <c:v>0.12</c:v>
                </c:pt>
                <c:pt idx="21">
                  <c:v>0.15</c:v>
                </c:pt>
                <c:pt idx="22">
                  <c:v>0.14000000000000001</c:v>
                </c:pt>
                <c:pt idx="23">
                  <c:v>0.12</c:v>
                </c:pt>
                <c:pt idx="24">
                  <c:v>0.16</c:v>
                </c:pt>
                <c:pt idx="25">
                  <c:v>0.15</c:v>
                </c:pt>
                <c:pt idx="26">
                  <c:v>0.14000000000000001</c:v>
                </c:pt>
                <c:pt idx="27">
                  <c:v>0.14000000000000001</c:v>
                </c:pt>
                <c:pt idx="28">
                  <c:v>0.15</c:v>
                </c:pt>
                <c:pt idx="29">
                  <c:v>0.15</c:v>
                </c:pt>
                <c:pt idx="30">
                  <c:v>0.15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50"/>
        <c:overlap val="100"/>
        <c:axId val="254454400"/>
        <c:axId val="254455576"/>
      </c:barChart>
      <c:catAx>
        <c:axId val="254454400"/>
        <c:scaling>
          <c:orientation val="maxMin"/>
        </c:scaling>
        <c:delete val="0"/>
        <c:axPos val="l"/>
        <c:numFmt formatCode="General" sourceLinked="1"/>
        <c:majorTickMark val="out"/>
        <c:minorTickMark val="none"/>
        <c:tickLblPos val="nextTo"/>
        <c:spPr>
          <a:ln w="4171">
            <a:solidFill>
              <a:schemeClr val="tx1"/>
            </a:solidFill>
            <a:prstDash val="solid"/>
          </a:ln>
        </c:spPr>
        <c:txPr>
          <a:bodyPr rot="0" vert="horz" anchor="ctr" anchorCtr="0"/>
          <a:lstStyle/>
          <a:p>
            <a:pPr>
              <a:defRPr sz="1200" b="1" i="0" u="none" strike="noStrike" baseline="0">
                <a:solidFill>
                  <a:schemeClr val="tx1"/>
                </a:solidFill>
                <a:latin typeface="+mn-lt"/>
                <a:ea typeface="Tahoma"/>
                <a:cs typeface="Tahoma"/>
              </a:defRPr>
            </a:pPr>
            <a:endParaRPr lang="en-US"/>
          </a:p>
        </c:txPr>
        <c:crossAx val="254455576"/>
        <c:crosses val="autoZero"/>
        <c:auto val="1"/>
        <c:lblAlgn val="ctr"/>
        <c:lblOffset val="100"/>
        <c:tickLblSkip val="1"/>
        <c:tickMarkSkip val="1"/>
        <c:noMultiLvlLbl val="0"/>
      </c:catAx>
      <c:valAx>
        <c:axId val="254455576"/>
        <c:scaling>
          <c:orientation val="minMax"/>
        </c:scaling>
        <c:delete val="1"/>
        <c:axPos val="b"/>
        <c:numFmt formatCode="0%" sourceLinked="1"/>
        <c:majorTickMark val="out"/>
        <c:minorTickMark val="none"/>
        <c:tickLblPos val="nextTo"/>
        <c:crossAx val="254454400"/>
        <c:crosses val="max"/>
        <c:crossBetween val="between"/>
        <c:majorUnit val="0.2"/>
      </c:valAx>
      <c:spPr>
        <a:noFill/>
        <a:ln w="33371">
          <a:noFill/>
        </a:ln>
      </c:spPr>
    </c:plotArea>
    <c:legend>
      <c:legendPos val="b"/>
      <c:layout>
        <c:manualLayout>
          <c:xMode val="edge"/>
          <c:yMode val="edge"/>
          <c:x val="0.44220567023716628"/>
          <c:y val="0.86355157660087012"/>
          <c:w val="0.43016303705280085"/>
          <c:h val="0.13483640743537195"/>
        </c:manualLayout>
      </c:layout>
      <c:overlay val="0"/>
      <c:spPr>
        <a:noFill/>
        <a:ln w="4171">
          <a:noFill/>
          <a:prstDash val="solid"/>
        </a:ln>
      </c:spPr>
      <c:txPr>
        <a:bodyPr/>
        <a:lstStyle/>
        <a:p>
          <a:pPr>
            <a:defRPr sz="1200" b="1" i="0" u="none" strike="noStrike" baseline="0">
              <a:solidFill>
                <a:schemeClr val="tx1"/>
              </a:solidFill>
              <a:latin typeface="+mn-lt"/>
              <a:ea typeface="Tahoma"/>
              <a:cs typeface="Tahoma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412" b="0" i="0" u="none" strike="noStrike" baseline="0">
          <a:solidFill>
            <a:schemeClr val="tx1"/>
          </a:solidFill>
          <a:latin typeface="Tahoma"/>
          <a:ea typeface="Tahoma"/>
          <a:cs typeface="Tahoma"/>
        </a:defRPr>
      </a:pPr>
      <a:endParaRPr lang="en-US"/>
    </a:p>
  </c:tx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D574E70-DCC9-461A-8EDC-6D03F1932482}" type="datetimeFigureOut">
              <a:rPr lang="en-US" smtClean="0"/>
              <a:t>9/7/2016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8C2BF3F-B03F-48B8-A88C-A6DDAD5C9F5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941654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6DF946C6-E8E0-4350-812E-550EA88147DD}" type="slidenum">
              <a:rPr lang="en-US"/>
              <a:pPr/>
              <a:t>1</a:t>
            </a:fld>
            <a:endParaRPr lang="en-US" dirty="0"/>
          </a:p>
        </p:txBody>
      </p:sp>
      <p:sp>
        <p:nvSpPr>
          <p:cNvPr id="2048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  <a:ln/>
        </p:spPr>
      </p:sp>
      <p:sp>
        <p:nvSpPr>
          <p:cNvPr id="2048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34113" y="4416099"/>
            <a:ext cx="5142177" cy="4182457"/>
          </a:xfrm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4483087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" y="1097280"/>
            <a:ext cx="896112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9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Meta Offc Pro"/>
                <a:cs typeface="Meta Offc Pro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10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/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dirty="0" smtClean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4348064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 Figu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Content Placeholder 2"/>
          <p:cNvSpPr>
            <a:spLocks noGrp="1"/>
          </p:cNvSpPr>
          <p:nvPr>
            <p:ph idx="1"/>
          </p:nvPr>
        </p:nvSpPr>
        <p:spPr>
          <a:xfrm>
            <a:off x="91440" y="1097280"/>
            <a:ext cx="443484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7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Meta Offc Pro"/>
                <a:cs typeface="Meta Offc Pro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18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/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dirty="0" smtClean="0"/>
              <a:t>Click to edit Master title style</a:t>
            </a:r>
          </a:p>
        </p:txBody>
      </p:sp>
      <p:sp>
        <p:nvSpPr>
          <p:cNvPr id="19" name="Content Placeholder 2"/>
          <p:cNvSpPr>
            <a:spLocks noGrp="1"/>
          </p:cNvSpPr>
          <p:nvPr>
            <p:ph idx="12"/>
          </p:nvPr>
        </p:nvSpPr>
        <p:spPr>
          <a:xfrm>
            <a:off x="4617720" y="1097280"/>
            <a:ext cx="443484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76072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Figu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Content Placeholder 2"/>
          <p:cNvSpPr>
            <a:spLocks noGrp="1"/>
          </p:cNvSpPr>
          <p:nvPr>
            <p:ph idx="1"/>
          </p:nvPr>
        </p:nvSpPr>
        <p:spPr>
          <a:xfrm>
            <a:off x="91440" y="1097280"/>
            <a:ext cx="292608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3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Meta Offc Pro"/>
                <a:cs typeface="Meta Offc Pro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14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/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dirty="0" smtClean="0"/>
              <a:t>Click to edit Master title style</a:t>
            </a:r>
          </a:p>
        </p:txBody>
      </p:sp>
      <p:sp>
        <p:nvSpPr>
          <p:cNvPr id="15" name="Content Placeholder 2"/>
          <p:cNvSpPr>
            <a:spLocks noGrp="1"/>
          </p:cNvSpPr>
          <p:nvPr>
            <p:ph idx="12"/>
          </p:nvPr>
        </p:nvSpPr>
        <p:spPr>
          <a:xfrm>
            <a:off x="3108960" y="1097280"/>
            <a:ext cx="292608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6" name="Content Placeholder 2"/>
          <p:cNvSpPr>
            <a:spLocks noGrp="1"/>
          </p:cNvSpPr>
          <p:nvPr>
            <p:ph idx="13"/>
          </p:nvPr>
        </p:nvSpPr>
        <p:spPr>
          <a:xfrm>
            <a:off x="6126480" y="1097280"/>
            <a:ext cx="292608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6947098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lank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Meta Offc Pro"/>
                <a:cs typeface="Meta Offc Pro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6" name="Tit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/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dirty="0" smtClean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51087502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7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2136290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chart">
  <p:cSld name="Title and 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hart Placeholder 2"/>
          <p:cNvSpPr>
            <a:spLocks noGrp="1"/>
          </p:cNvSpPr>
          <p:nvPr>
            <p:ph type="chart" idx="1"/>
          </p:nvPr>
        </p:nvSpPr>
        <p:spPr>
          <a:xfrm>
            <a:off x="685800" y="1981200"/>
            <a:ext cx="7772400" cy="4114800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3733218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85000"/>
            <a:alpha val="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9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dirty="0" smtClean="0"/>
              <a:t>Click to edit Master title style</a:t>
            </a:r>
          </a:p>
        </p:txBody>
      </p:sp>
      <p:pic>
        <p:nvPicPr>
          <p:cNvPr id="5" name="Picture 4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8503920" y="6217920"/>
            <a:ext cx="548640" cy="551434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4865677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</p:sldLayoutIdLst>
  <p:timing>
    <p:tnLst>
      <p:par>
        <p:cTn id="1" dur="indefinite" restart="never" nodeType="tmRoot"/>
      </p:par>
    </p:tnLst>
  </p:timing>
  <p:txStyles>
    <p:titleStyle>
      <a:lvl1pPr algn="l" rtl="0" eaLnBrk="1" fontAlgn="base" hangingPunct="1">
        <a:spcBef>
          <a:spcPct val="0"/>
        </a:spcBef>
        <a:spcAft>
          <a:spcPct val="0"/>
        </a:spcAft>
        <a:defRPr lang="en-US" sz="2600" b="1" i="0" dirty="0" smtClean="0">
          <a:solidFill>
            <a:srgbClr val="000000"/>
          </a:solidFill>
          <a:latin typeface="Meta Offc Pro"/>
          <a:ea typeface="+mj-ea"/>
          <a:cs typeface="Meta Offc Pro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9" name="Rectangle 3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8991600" cy="914400"/>
          </a:xfrm>
          <a:noFill/>
          <a:ln/>
        </p:spPr>
        <p:txBody>
          <a:bodyPr/>
          <a:lstStyle/>
          <a:p>
            <a:r>
              <a:rPr lang="en-US" sz="2400" dirty="0">
                <a:latin typeface="+mj-lt"/>
              </a:rPr>
              <a:t>Exhibit 6.17</a:t>
            </a:r>
            <a:br>
              <a:rPr lang="en-US" sz="2400" dirty="0">
                <a:latin typeface="+mj-lt"/>
              </a:rPr>
            </a:br>
            <a:r>
              <a:rPr lang="en-US" sz="2400" dirty="0">
                <a:latin typeface="+mj-lt"/>
              </a:rPr>
              <a:t>Distribution of Percentage of Premium Paid by Covered Workers for Single and Family Coverage, 2002-2016</a:t>
            </a:r>
          </a:p>
        </p:txBody>
      </p:sp>
      <p:graphicFrame>
        <p:nvGraphicFramePr>
          <p:cNvPr id="9" name="Object 2"/>
          <p:cNvGraphicFramePr>
            <a:graphicFrameLocks noGrp="1" noChangeAspect="1"/>
          </p:cNvGraphicFramePr>
          <p:nvPr>
            <p:ph type="chart" idx="1"/>
            <p:extLst/>
          </p:nvPr>
        </p:nvGraphicFramePr>
        <p:xfrm>
          <a:off x="685800" y="1230987"/>
          <a:ext cx="8458200" cy="55626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9460" name="Text Box 4"/>
          <p:cNvSpPr txBox="1">
            <a:spLocks noChangeArrowheads="1"/>
          </p:cNvSpPr>
          <p:nvPr/>
        </p:nvSpPr>
        <p:spPr bwMode="auto">
          <a:xfrm>
            <a:off x="12700" y="6037262"/>
            <a:ext cx="4419600" cy="820738"/>
          </a:xfrm>
          <a:prstGeom prst="rect">
            <a:avLst/>
          </a:prstGeom>
          <a:noFill/>
          <a:ln w="9525" cap="sq">
            <a:noFill/>
            <a:miter lim="800000"/>
            <a:headEnd type="none" w="sm" len="sm"/>
            <a:tailEnd type="none" w="sm" len="sm"/>
          </a:ln>
          <a:effectLst/>
        </p:spPr>
        <p:txBody>
          <a:bodyPr wrap="square">
            <a:spAutoFit/>
          </a:bodyPr>
          <a:lstStyle/>
          <a:p>
            <a:pPr>
              <a:spcAft>
                <a:spcPts val="400"/>
              </a:spcAft>
            </a:pPr>
            <a:r>
              <a:rPr lang="en-US" sz="1100" dirty="0"/>
              <a:t>*Distribution is statistically different within coverage type from distribution for the previous year shown (p &lt; .05).</a:t>
            </a:r>
          </a:p>
          <a:p>
            <a:pPr>
              <a:spcAft>
                <a:spcPts val="400"/>
              </a:spcAft>
            </a:pPr>
            <a:r>
              <a:rPr lang="en-US" sz="1100" dirty="0"/>
              <a:t>SOURCE:  Kaiser/HRET Survey of Employer-Sponsored Health Benefits, 2002-2016.</a:t>
            </a:r>
          </a:p>
        </p:txBody>
      </p:sp>
      <p:sp>
        <p:nvSpPr>
          <p:cNvPr id="19461" name="Text Box 5"/>
          <p:cNvSpPr txBox="1">
            <a:spLocks noChangeArrowheads="1"/>
          </p:cNvSpPr>
          <p:nvPr/>
        </p:nvSpPr>
        <p:spPr bwMode="auto">
          <a:xfrm>
            <a:off x="914400" y="3611565"/>
            <a:ext cx="381000" cy="274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200" b="1" dirty="0">
                <a:solidFill>
                  <a:schemeClr val="tx2"/>
                </a:solidFill>
                <a:latin typeface="Tahoma" pitchFamily="34" charset="0"/>
              </a:rPr>
              <a:t> </a:t>
            </a:r>
          </a:p>
        </p:txBody>
      </p:sp>
      <p:sp>
        <p:nvSpPr>
          <p:cNvPr id="19464" name="Text Box 8"/>
          <p:cNvSpPr txBox="1">
            <a:spLocks noChangeArrowheads="1"/>
          </p:cNvSpPr>
          <p:nvPr/>
        </p:nvSpPr>
        <p:spPr bwMode="auto">
          <a:xfrm>
            <a:off x="-186891" y="1245515"/>
            <a:ext cx="1066800" cy="46166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55563" algn="r">
              <a:spcBef>
                <a:spcPct val="50000"/>
              </a:spcBef>
            </a:pPr>
            <a:r>
              <a:rPr lang="en-US" sz="1200" b="1" dirty="0"/>
              <a:t>Single Coverage</a:t>
            </a:r>
          </a:p>
        </p:txBody>
      </p:sp>
      <p:sp>
        <p:nvSpPr>
          <p:cNvPr id="19465" name="Text Box 9"/>
          <p:cNvSpPr txBox="1">
            <a:spLocks noChangeArrowheads="1"/>
          </p:cNvSpPr>
          <p:nvPr/>
        </p:nvSpPr>
        <p:spPr bwMode="auto">
          <a:xfrm>
            <a:off x="-192506" y="3581402"/>
            <a:ext cx="1066800" cy="46166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55563" algn="r">
              <a:spcBef>
                <a:spcPct val="50000"/>
              </a:spcBef>
            </a:pPr>
            <a:r>
              <a:rPr lang="en-US" sz="1200" b="1" dirty="0"/>
              <a:t>Family Coverage</a:t>
            </a:r>
          </a:p>
        </p:txBody>
      </p:sp>
    </p:spTree>
    <p:extLst>
      <p:ext uri="{BB962C8B-B14F-4D97-AF65-F5344CB8AC3E}">
        <p14:creationId xmlns:p14="http://schemas.microsoft.com/office/powerpoint/2010/main" val="40686217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KFF Slide Template">
  <a:themeElements>
    <a:clrScheme name="Default KFF theme colors">
      <a:dk1>
        <a:srgbClr val="000000"/>
      </a:dk1>
      <a:lt1>
        <a:srgbClr val="FFFFFF"/>
      </a:lt1>
      <a:dk2>
        <a:srgbClr val="FF8811"/>
      </a:dk2>
      <a:lt2>
        <a:srgbClr val="FFD204"/>
      </a:lt2>
      <a:accent1>
        <a:srgbClr val="133559"/>
      </a:accent1>
      <a:accent2>
        <a:srgbClr val="025189"/>
      </a:accent2>
      <a:accent3>
        <a:srgbClr val="0072C0"/>
      </a:accent3>
      <a:accent4>
        <a:srgbClr val="31A3E3"/>
      </a:accent4>
      <a:accent5>
        <a:srgbClr val="7BC7ED"/>
      </a:accent5>
      <a:accent6>
        <a:srgbClr val="B0DDF4"/>
      </a:accent6>
      <a:hlink>
        <a:srgbClr val="ADA07A"/>
      </a:hlink>
      <a:folHlink>
        <a:srgbClr val="CDC6AF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lnDef>
      <a:spPr>
        <a:ln w="12700" cmpd="sng">
          <a:solidFill>
            <a:schemeClr val="tx1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spAutoFit/>
      </a:bodyPr>
      <a:lstStyle>
        <a:defPPr algn="ctr">
          <a:defRPr dirty="0" err="1" smtClean="0">
            <a:latin typeface="Meta Offc Pro"/>
            <a:cs typeface="Meta Offc Pro"/>
          </a:defRPr>
        </a:defPPr>
      </a:lstStyle>
    </a:tx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6244D"/>
        </a:accent1>
        <a:accent2>
          <a:srgbClr val="F7871B"/>
        </a:accent2>
        <a:accent3>
          <a:srgbClr val="FFFFFF"/>
        </a:accent3>
        <a:accent4>
          <a:srgbClr val="000000"/>
        </a:accent4>
        <a:accent5>
          <a:srgbClr val="AAACB2"/>
        </a:accent5>
        <a:accent6>
          <a:srgbClr val="E07A17"/>
        </a:accent6>
        <a:hlink>
          <a:srgbClr val="747894"/>
        </a:hlink>
        <a:folHlink>
          <a:srgbClr val="FCB46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14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6244D"/>
        </a:accent1>
        <a:accent2>
          <a:srgbClr val="465274"/>
        </a:accent2>
        <a:accent3>
          <a:srgbClr val="FFFFFF"/>
        </a:accent3>
        <a:accent4>
          <a:srgbClr val="000000"/>
        </a:accent4>
        <a:accent5>
          <a:srgbClr val="AAACB2"/>
        </a:accent5>
        <a:accent6>
          <a:srgbClr val="3F4968"/>
        </a:accent6>
        <a:hlink>
          <a:srgbClr val="F7871B"/>
        </a:hlink>
        <a:folHlink>
          <a:srgbClr val="FCB46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15">
        <a:dk1>
          <a:srgbClr val="000000"/>
        </a:dk1>
        <a:lt1>
          <a:srgbClr val="FFFFFF"/>
        </a:lt1>
        <a:dk2>
          <a:srgbClr val="000000"/>
        </a:dk2>
        <a:lt2>
          <a:srgbClr val="B5B8C9"/>
        </a:lt2>
        <a:accent1>
          <a:srgbClr val="465274"/>
        </a:accent1>
        <a:accent2>
          <a:srgbClr val="06244D"/>
        </a:accent2>
        <a:accent3>
          <a:srgbClr val="FFFFFF"/>
        </a:accent3>
        <a:accent4>
          <a:srgbClr val="000000"/>
        </a:accent4>
        <a:accent5>
          <a:srgbClr val="B0B3BC"/>
        </a:accent5>
        <a:accent6>
          <a:srgbClr val="052045"/>
        </a:accent6>
        <a:hlink>
          <a:srgbClr val="FCB460"/>
        </a:hlink>
        <a:folHlink>
          <a:srgbClr val="F7871B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16">
        <a:dk1>
          <a:srgbClr val="06244D"/>
        </a:dk1>
        <a:lt1>
          <a:srgbClr val="FFFFFF"/>
        </a:lt1>
        <a:dk2>
          <a:srgbClr val="06244D"/>
        </a:dk2>
        <a:lt2>
          <a:srgbClr val="B5B8C9"/>
        </a:lt2>
        <a:accent1>
          <a:srgbClr val="465274"/>
        </a:accent1>
        <a:accent2>
          <a:srgbClr val="06244D"/>
        </a:accent2>
        <a:accent3>
          <a:srgbClr val="FFFFFF"/>
        </a:accent3>
        <a:accent4>
          <a:srgbClr val="041D40"/>
        </a:accent4>
        <a:accent5>
          <a:srgbClr val="B0B3BC"/>
        </a:accent5>
        <a:accent6>
          <a:srgbClr val="052045"/>
        </a:accent6>
        <a:hlink>
          <a:srgbClr val="FCB460"/>
        </a:hlink>
        <a:folHlink>
          <a:srgbClr val="F7871B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51</Words>
  <Application>Microsoft Office PowerPoint</Application>
  <PresentationFormat>On-screen Show (4:3)</PresentationFormat>
  <Paragraphs>18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Arial</vt:lpstr>
      <vt:lpstr>Calibri</vt:lpstr>
      <vt:lpstr>Meta Offc Pro</vt:lpstr>
      <vt:lpstr>Tahoma</vt:lpstr>
      <vt:lpstr>KFF Slide Template</vt:lpstr>
      <vt:lpstr>Exhibit 6.17 Distribution of Percentage of Premium Paid by Covered Workers for Single and Family Coverage, 2002-2016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Exhibit 6.17 Distribution of Percentage of Premium Paid by Covered Workers for Single and Family Coverage, 2002-2016</dc:title>
  <dc:creator>Michelle Long</dc:creator>
  <cp:lastModifiedBy>Michelle Long</cp:lastModifiedBy>
  <cp:revision>2</cp:revision>
  <dcterms:created xsi:type="dcterms:W3CDTF">2016-09-07T22:16:20Z</dcterms:created>
  <dcterms:modified xsi:type="dcterms:W3CDTF">2016-09-07T22:23:44Z</dcterms:modified>
</cp:coreProperties>
</file>