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Single Coverage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19</a:t>
                    </a:r>
                    <a:r>
                      <a:rPr lang="en-US" sz="1200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Sheet1!$B$2:$S$2</c:f>
              <c:numCache>
                <c:formatCode>0%</c:formatCode>
                <c:ptCount val="18"/>
                <c:pt idx="0">
                  <c:v>0.14000000000000001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0.16</c:v>
                </c:pt>
                <c:pt idx="4">
                  <c:v>0.16</c:v>
                </c:pt>
                <c:pt idx="5">
                  <c:v>0.16</c:v>
                </c:pt>
                <c:pt idx="6">
                  <c:v>0.16</c:v>
                </c:pt>
                <c:pt idx="7">
                  <c:v>0.16</c:v>
                </c:pt>
                <c:pt idx="8">
                  <c:v>0.16</c:v>
                </c:pt>
                <c:pt idx="9">
                  <c:v>0.16</c:v>
                </c:pt>
                <c:pt idx="10">
                  <c:v>0.17</c:v>
                </c:pt>
                <c:pt idx="11">
                  <c:v>0.19</c:v>
                </c:pt>
                <c:pt idx="12">
                  <c:v>0.18</c:v>
                </c:pt>
                <c:pt idx="13">
                  <c:v>0.18</c:v>
                </c:pt>
                <c:pt idx="14">
                  <c:v>0.18</c:v>
                </c:pt>
                <c:pt idx="15">
                  <c:v>0.18</c:v>
                </c:pt>
                <c:pt idx="16">
                  <c:v>0.18</c:v>
                </c:pt>
                <c:pt idx="17">
                  <c:v>0.18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Family Coverage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30</a:t>
                    </a:r>
                    <a:r>
                      <a:rPr lang="en-US" sz="1200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Sheet1!$B$3:$S$3</c:f>
              <c:numCache>
                <c:formatCode>0%</c:formatCode>
                <c:ptCount val="18"/>
                <c:pt idx="0">
                  <c:v>0.27</c:v>
                </c:pt>
                <c:pt idx="1">
                  <c:v>0.26</c:v>
                </c:pt>
                <c:pt idx="2">
                  <c:v>0.26</c:v>
                </c:pt>
                <c:pt idx="3">
                  <c:v>0.28000000000000003</c:v>
                </c:pt>
                <c:pt idx="4">
                  <c:v>0.27</c:v>
                </c:pt>
                <c:pt idx="5">
                  <c:v>0.28000000000000003</c:v>
                </c:pt>
                <c:pt idx="6">
                  <c:v>0.26</c:v>
                </c:pt>
                <c:pt idx="7">
                  <c:v>0.27</c:v>
                </c:pt>
                <c:pt idx="8">
                  <c:v>0.28000000000000003</c:v>
                </c:pt>
                <c:pt idx="9">
                  <c:v>0.27</c:v>
                </c:pt>
                <c:pt idx="10">
                  <c:v>0.27</c:v>
                </c:pt>
                <c:pt idx="11">
                  <c:v>0.3</c:v>
                </c:pt>
                <c:pt idx="12">
                  <c:v>0.28000000000000003</c:v>
                </c:pt>
                <c:pt idx="13">
                  <c:v>0.28000000000000003</c:v>
                </c:pt>
                <c:pt idx="14">
                  <c:v>0.28999999999999998</c:v>
                </c:pt>
                <c:pt idx="15">
                  <c:v>0.28999999999999998</c:v>
                </c:pt>
                <c:pt idx="16">
                  <c:v>0.28999999999999998</c:v>
                </c:pt>
                <c:pt idx="17">
                  <c:v>0.3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347048"/>
        <c:axId val="210350576"/>
      </c:lineChart>
      <c:catAx>
        <c:axId val="210347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10350576"/>
        <c:crosses val="autoZero"/>
        <c:auto val="1"/>
        <c:lblAlgn val="ctr"/>
        <c:lblOffset val="100"/>
        <c:noMultiLvlLbl val="0"/>
      </c:catAx>
      <c:valAx>
        <c:axId val="210350576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210347048"/>
        <c:crosses val="autoZero"/>
        <c:crossBetween val="between"/>
      </c:valAx>
    </c:plotArea>
    <c:legend>
      <c:legendPos val="t"/>
      <c:layout/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1382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559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890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0802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0164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015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762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*Estimate is statistically different from estimate for the previous year shown (p &lt; 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1999-2016.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143000"/>
          </a:xfrm>
        </p:spPr>
        <p:txBody>
          <a:bodyPr/>
          <a:lstStyle/>
          <a:p>
            <a:r>
              <a:rPr lang="en-US" altLang="en-US" sz="2400" dirty="0">
                <a:latin typeface="+mj-lt"/>
              </a:rPr>
              <a:t>Exhibit 6.1</a:t>
            </a:r>
            <a:br>
              <a:rPr lang="en-US" altLang="en-US" sz="2400" dirty="0">
                <a:latin typeface="+mj-lt"/>
              </a:rPr>
            </a:br>
            <a:r>
              <a:rPr lang="en-US" altLang="en-US" sz="2400" dirty="0">
                <a:latin typeface="+mj-lt"/>
              </a:rPr>
              <a:t>Average Percentage of Premium Paid by Covered Workers for Single and Family Coverage, 1999-2016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4572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6.1 Average Percentage of Premium Paid by Covered Workers for Single and Family Coverage, 1999-2016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 Average Percentage of Premium Paid by Covered Workers for Single and Family Coverage, 1999-2016</dc:title>
  <dc:creator>Michelle Long</dc:creator>
  <cp:lastModifiedBy>Michelle Long</cp:lastModifiedBy>
  <cp:revision>2</cp:revision>
  <dcterms:created xsi:type="dcterms:W3CDTF">2016-09-07T22:16:27Z</dcterms:created>
  <dcterms:modified xsi:type="dcterms:W3CDTF">2016-09-07T22:19:34Z</dcterms:modified>
</cp:coreProperties>
</file>