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501" autoAdjust="0"/>
  </p:normalViewPr>
  <p:slideViewPr>
    <p:cSldViewPr snapToGrid="0">
      <p:cViewPr>
        <p:scale>
          <a:sx n="100" d="100"/>
          <a:sy n="100" d="100"/>
        </p:scale>
        <p:origin x="702" y="-2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percentStacked"/>
        <c:varyColors val="0"/>
        <c:ser>
          <c:idx val="0"/>
          <c:order val="0"/>
          <c:tx>
            <c:strRef>
              <c:f>Sheet1!$A$2</c:f>
              <c:strCache>
                <c:ptCount val="1"/>
                <c:pt idx="0">
                  <c:v>Conventional</c:v>
                </c:pt>
              </c:strCache>
            </c:strRef>
          </c:tx>
          <c:spPr>
            <a:solidFill>
              <a:schemeClr val="accent1"/>
            </a:solidFill>
            <a:ln>
              <a:solidFill>
                <a:schemeClr val="tx1"/>
              </a:solidFill>
            </a:ln>
          </c:spPr>
          <c:invertIfNegative val="0"/>
          <c:dLbls>
            <c:dLbl>
              <c:idx val="0"/>
              <c:layout>
                <c:manualLayout>
                  <c:x val="1.2048192771084338E-2"/>
                  <c:y val="3.7383403997577227E-3"/>
                </c:manualLayout>
              </c:layout>
              <c:tx>
                <c:rich>
                  <a:bodyPr/>
                  <a:lstStyle/>
                  <a:p>
                    <a:r>
                      <a:rPr lang="en-US" dirty="0" smtClean="0"/>
                      <a:t>&lt; </a:t>
                    </a:r>
                    <a:fld id="{5DBBBE8D-469B-432D-8AB1-600A5355A67A}" type="VALUE">
                      <a:rPr lang="en-US" smtClean="0"/>
                      <a:pPr/>
                      <a:t>[VALUE]</a:t>
                    </a:fld>
                    <a:endParaRPr lang="en-US" dirty="0" smtClean="0"/>
                  </a:p>
                </c:rich>
              </c:tx>
              <c:showLegendKey val="0"/>
              <c:showVal val="1"/>
              <c:showCatName val="0"/>
              <c:showSerName val="0"/>
              <c:showPercent val="0"/>
              <c:showBubbleSize val="0"/>
              <c:extLst>
                <c:ext xmlns:c15="http://schemas.microsoft.com/office/drawing/2012/chart" uri="{CE6537A1-D6FC-4f65-9D91-7224C49458BB}">
                  <c15:layout>
                    <c:manualLayout>
                      <c:w val="4.3146704464918501E-2"/>
                      <c:h val="5.986129618413083E-2"/>
                    </c:manualLayout>
                  </c15:layout>
                  <c15:dlblFieldTable/>
                  <c15:showDataLabelsRange val="0"/>
                </c:ext>
              </c:extLst>
            </c:dLbl>
            <c:dLbl>
              <c:idx val="1"/>
              <c:layout>
                <c:manualLayout>
                  <c:x val="8.5044950529305739E-3"/>
                  <c:y val="2.5641025641025641E-3"/>
                </c:manualLayout>
              </c:layout>
              <c:tx>
                <c:rich>
                  <a:bodyPr/>
                  <a:lstStyle/>
                  <a:p>
                    <a:r>
                      <a:rPr lang="en-US" dirty="0" smtClean="0"/>
                      <a:t>1</a:t>
                    </a:r>
                    <a:r>
                      <a:rPr lang="en-US" dirty="0"/>
                      <a:t>%</a:t>
                    </a:r>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2756909992912815E-2"/>
                  <c:y val="0"/>
                </c:manualLayout>
              </c:layout>
              <c:tx>
                <c:rich>
                  <a:bodyPr/>
                  <a:lstStyle/>
                  <a:p>
                    <a:r>
                      <a:rPr lang="en-US" dirty="0" smtClean="0"/>
                      <a:t>&lt; 1</a:t>
                    </a:r>
                    <a:r>
                      <a:rPr lang="en-US" dirty="0"/>
                      <a:t>%</a:t>
                    </a:r>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2756909992912834E-2"/>
                  <c:y val="0"/>
                </c:manualLayout>
              </c:layout>
              <c:tx>
                <c:rich>
                  <a:bodyPr/>
                  <a:lstStyle/>
                  <a:p>
                    <a:r>
                      <a:rPr lang="en-US" dirty="0" smtClean="0"/>
                      <a:t>&lt; 1</a:t>
                    </a:r>
                    <a:r>
                      <a:rPr lang="en-US" dirty="0"/>
                      <a:t>%</a:t>
                    </a:r>
                  </a:p>
                </c:rich>
              </c:tx>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4174344436569796E-2"/>
                  <c:y val="-2.3159701191197255E-3"/>
                </c:manualLayout>
              </c:layout>
              <c:tx>
                <c:rich>
                  <a:bodyPr/>
                  <a:lstStyle/>
                  <a:p>
                    <a:r>
                      <a:rPr lang="en-US" dirty="0" smtClean="0"/>
                      <a:t>&lt; </a:t>
                    </a:r>
                    <a:fld id="{B554933D-40C5-4EE4-BF21-DFE3BE95441D}" type="VALUE">
                      <a:rPr lang="en-US" smtClean="0"/>
                      <a:pPr/>
                      <a:t>[VALUE]</a:t>
                    </a:fld>
                    <a:endParaRPr lang="en-US" dirty="0" smtClean="0"/>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5"/>
              <c:layout>
                <c:manualLayout>
                  <c:x val="8.5046066619418846E-3"/>
                  <c:y val="-2.5641025641025641E-3"/>
                </c:manualLayout>
              </c:layout>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7.0871722182849041E-3"/>
                  <c:y val="-2.5641025641025641E-3"/>
                </c:manualLayout>
              </c:layout>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5.6697377746279237E-3"/>
                  <c:y val="0"/>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100">
                    <a:solidFill>
                      <a:schemeClr val="bg1"/>
                    </a:solidFill>
                    <a:latin typeface="Calibri"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Sheet1!$B$1:$V$1</c:f>
              <c:strCache>
                <c:ptCount val="21"/>
                <c:pt idx="0">
                  <c:v>2016</c:v>
                </c:pt>
                <c:pt idx="1">
                  <c:v>2015</c:v>
                </c:pt>
                <c:pt idx="2">
                  <c:v>2014</c:v>
                </c:pt>
                <c:pt idx="3">
                  <c:v>2013</c:v>
                </c:pt>
                <c:pt idx="4">
                  <c:v>2012</c:v>
                </c:pt>
                <c:pt idx="5">
                  <c:v>2011</c:v>
                </c:pt>
                <c:pt idx="6">
                  <c:v>2010</c:v>
                </c:pt>
                <c:pt idx="7">
                  <c:v>2009</c:v>
                </c:pt>
                <c:pt idx="8">
                  <c:v>2008</c:v>
                </c:pt>
                <c:pt idx="9">
                  <c:v>2007</c:v>
                </c:pt>
                <c:pt idx="10">
                  <c:v>2006</c:v>
                </c:pt>
                <c:pt idx="11">
                  <c:v>2005</c:v>
                </c:pt>
                <c:pt idx="12">
                  <c:v>2004</c:v>
                </c:pt>
                <c:pt idx="13">
                  <c:v>2003</c:v>
                </c:pt>
                <c:pt idx="14">
                  <c:v>2002</c:v>
                </c:pt>
                <c:pt idx="15">
                  <c:v>2001</c:v>
                </c:pt>
                <c:pt idx="16">
                  <c:v>2000</c:v>
                </c:pt>
                <c:pt idx="17">
                  <c:v>1999</c:v>
                </c:pt>
                <c:pt idx="18">
                  <c:v>1996</c:v>
                </c:pt>
                <c:pt idx="19">
                  <c:v>1993</c:v>
                </c:pt>
                <c:pt idx="20">
                  <c:v>1988</c:v>
                </c:pt>
              </c:strCache>
            </c:strRef>
          </c:cat>
          <c:val>
            <c:numRef>
              <c:f>Sheet1!$B$2:$V$2</c:f>
              <c:numCache>
                <c:formatCode>0%</c:formatCode>
                <c:ptCount val="21"/>
                <c:pt idx="0">
                  <c:v>0.01</c:v>
                </c:pt>
                <c:pt idx="1">
                  <c:v>0.01</c:v>
                </c:pt>
                <c:pt idx="2">
                  <c:v>0.01</c:v>
                </c:pt>
                <c:pt idx="3">
                  <c:v>0.01</c:v>
                </c:pt>
                <c:pt idx="4">
                  <c:v>0.01</c:v>
                </c:pt>
                <c:pt idx="5">
                  <c:v>0.01</c:v>
                </c:pt>
                <c:pt idx="6">
                  <c:v>0.01</c:v>
                </c:pt>
                <c:pt idx="7">
                  <c:v>0.01</c:v>
                </c:pt>
                <c:pt idx="8">
                  <c:v>0.02</c:v>
                </c:pt>
                <c:pt idx="9">
                  <c:v>0.03</c:v>
                </c:pt>
                <c:pt idx="10">
                  <c:v>0.03</c:v>
                </c:pt>
                <c:pt idx="11">
                  <c:v>0.03</c:v>
                </c:pt>
                <c:pt idx="12">
                  <c:v>0.05</c:v>
                </c:pt>
                <c:pt idx="13">
                  <c:v>0.05</c:v>
                </c:pt>
                <c:pt idx="14">
                  <c:v>0.04</c:v>
                </c:pt>
                <c:pt idx="15">
                  <c:v>7.0000000000000007E-2</c:v>
                </c:pt>
                <c:pt idx="16">
                  <c:v>0.08</c:v>
                </c:pt>
                <c:pt idx="17">
                  <c:v>0.1</c:v>
                </c:pt>
                <c:pt idx="18">
                  <c:v>0.27</c:v>
                </c:pt>
                <c:pt idx="19">
                  <c:v>0.46</c:v>
                </c:pt>
                <c:pt idx="20">
                  <c:v>0.73000000013148203</c:v>
                </c:pt>
              </c:numCache>
            </c:numRef>
          </c:val>
        </c:ser>
        <c:ser>
          <c:idx val="1"/>
          <c:order val="1"/>
          <c:tx>
            <c:strRef>
              <c:f>Sheet1!$A$3</c:f>
              <c:strCache>
                <c:ptCount val="1"/>
                <c:pt idx="0">
                  <c:v>HMO</c:v>
                </c:pt>
              </c:strCache>
            </c:strRef>
          </c:tx>
          <c:spPr>
            <a:solidFill>
              <a:schemeClr val="accent2"/>
            </a:solidFill>
            <a:ln>
              <a:solidFill>
                <a:schemeClr val="tx1"/>
              </a:solidFill>
            </a:ln>
          </c:spPr>
          <c:invertIfNegative val="0"/>
          <c:dLbls>
            <c:spPr>
              <a:noFill/>
              <a:ln>
                <a:noFill/>
              </a:ln>
              <a:effectLst/>
            </c:spPr>
            <c:txPr>
              <a:bodyPr/>
              <a:lstStyle/>
              <a:p>
                <a:pPr algn="ctr">
                  <a:defRPr lang="en-US" sz="1100" b="0" i="0" u="none" strike="noStrike" kern="1200" baseline="0">
                    <a:solidFill>
                      <a:srgbClr val="FFFFFF"/>
                    </a:solidFill>
                    <a:latin typeface="Calibri"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Sheet1!$B$1:$V$1</c:f>
              <c:strCache>
                <c:ptCount val="21"/>
                <c:pt idx="0">
                  <c:v>2016</c:v>
                </c:pt>
                <c:pt idx="1">
                  <c:v>2015</c:v>
                </c:pt>
                <c:pt idx="2">
                  <c:v>2014</c:v>
                </c:pt>
                <c:pt idx="3">
                  <c:v>2013</c:v>
                </c:pt>
                <c:pt idx="4">
                  <c:v>2012</c:v>
                </c:pt>
                <c:pt idx="5">
                  <c:v>2011</c:v>
                </c:pt>
                <c:pt idx="6">
                  <c:v>2010</c:v>
                </c:pt>
                <c:pt idx="7">
                  <c:v>2009</c:v>
                </c:pt>
                <c:pt idx="8">
                  <c:v>2008</c:v>
                </c:pt>
                <c:pt idx="9">
                  <c:v>2007</c:v>
                </c:pt>
                <c:pt idx="10">
                  <c:v>2006</c:v>
                </c:pt>
                <c:pt idx="11">
                  <c:v>2005</c:v>
                </c:pt>
                <c:pt idx="12">
                  <c:v>2004</c:v>
                </c:pt>
                <c:pt idx="13">
                  <c:v>2003</c:v>
                </c:pt>
                <c:pt idx="14">
                  <c:v>2002</c:v>
                </c:pt>
                <c:pt idx="15">
                  <c:v>2001</c:v>
                </c:pt>
                <c:pt idx="16">
                  <c:v>2000</c:v>
                </c:pt>
                <c:pt idx="17">
                  <c:v>1999</c:v>
                </c:pt>
                <c:pt idx="18">
                  <c:v>1996</c:v>
                </c:pt>
                <c:pt idx="19">
                  <c:v>1993</c:v>
                </c:pt>
                <c:pt idx="20">
                  <c:v>1988</c:v>
                </c:pt>
              </c:strCache>
            </c:strRef>
          </c:cat>
          <c:val>
            <c:numRef>
              <c:f>Sheet1!$B$3:$V$3</c:f>
              <c:numCache>
                <c:formatCode>0%</c:formatCode>
                <c:ptCount val="21"/>
                <c:pt idx="0">
                  <c:v>0.15</c:v>
                </c:pt>
                <c:pt idx="1">
                  <c:v>0.14000000000000001</c:v>
                </c:pt>
                <c:pt idx="2">
                  <c:v>0.13</c:v>
                </c:pt>
                <c:pt idx="3">
                  <c:v>0.14000000000000001</c:v>
                </c:pt>
                <c:pt idx="4">
                  <c:v>0.16</c:v>
                </c:pt>
                <c:pt idx="5">
                  <c:v>0.17</c:v>
                </c:pt>
                <c:pt idx="6">
                  <c:v>0.19</c:v>
                </c:pt>
                <c:pt idx="7">
                  <c:v>0.2</c:v>
                </c:pt>
                <c:pt idx="8">
                  <c:v>0.2</c:v>
                </c:pt>
                <c:pt idx="9">
                  <c:v>0.21</c:v>
                </c:pt>
                <c:pt idx="10">
                  <c:v>0.2</c:v>
                </c:pt>
                <c:pt idx="11">
                  <c:v>0.21</c:v>
                </c:pt>
                <c:pt idx="12">
                  <c:v>0.25</c:v>
                </c:pt>
                <c:pt idx="13">
                  <c:v>0.24</c:v>
                </c:pt>
                <c:pt idx="14">
                  <c:v>0.27</c:v>
                </c:pt>
                <c:pt idx="15">
                  <c:v>0.24</c:v>
                </c:pt>
                <c:pt idx="16">
                  <c:v>0.28999999999999998</c:v>
                </c:pt>
                <c:pt idx="17">
                  <c:v>0.28000000000000003</c:v>
                </c:pt>
                <c:pt idx="18">
                  <c:v>0.31</c:v>
                </c:pt>
                <c:pt idx="19">
                  <c:v>0.21</c:v>
                </c:pt>
                <c:pt idx="20">
                  <c:v>0.16</c:v>
                </c:pt>
              </c:numCache>
            </c:numRef>
          </c:val>
        </c:ser>
        <c:ser>
          <c:idx val="2"/>
          <c:order val="2"/>
          <c:tx>
            <c:strRef>
              <c:f>Sheet1!$A$4</c:f>
              <c:strCache>
                <c:ptCount val="1"/>
                <c:pt idx="0">
                  <c:v>PPO</c:v>
                </c:pt>
              </c:strCache>
            </c:strRef>
          </c:tx>
          <c:spPr>
            <a:solidFill>
              <a:schemeClr val="accent3"/>
            </a:solidFill>
            <a:ln>
              <a:solidFill>
                <a:schemeClr val="tx1"/>
              </a:solidFill>
            </a:ln>
          </c:spPr>
          <c:invertIfNegative val="0"/>
          <c:dLbls>
            <c:spPr>
              <a:noFill/>
              <a:ln>
                <a:noFill/>
              </a:ln>
              <a:effectLst/>
            </c:spPr>
            <c:txPr>
              <a:bodyPr/>
              <a:lstStyle/>
              <a:p>
                <a:pPr algn="ctr">
                  <a:defRPr lang="en-US" sz="1100" b="0" i="0" u="none" strike="noStrike" kern="1200" baseline="0">
                    <a:solidFill>
                      <a:srgbClr val="FFFFFF"/>
                    </a:solidFill>
                    <a:latin typeface="Calibri"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Sheet1!$B$1:$V$1</c:f>
              <c:strCache>
                <c:ptCount val="21"/>
                <c:pt idx="0">
                  <c:v>2016</c:v>
                </c:pt>
                <c:pt idx="1">
                  <c:v>2015</c:v>
                </c:pt>
                <c:pt idx="2">
                  <c:v>2014</c:v>
                </c:pt>
                <c:pt idx="3">
                  <c:v>2013</c:v>
                </c:pt>
                <c:pt idx="4">
                  <c:v>2012</c:v>
                </c:pt>
                <c:pt idx="5">
                  <c:v>2011</c:v>
                </c:pt>
                <c:pt idx="6">
                  <c:v>2010</c:v>
                </c:pt>
                <c:pt idx="7">
                  <c:v>2009</c:v>
                </c:pt>
                <c:pt idx="8">
                  <c:v>2008</c:v>
                </c:pt>
                <c:pt idx="9">
                  <c:v>2007</c:v>
                </c:pt>
                <c:pt idx="10">
                  <c:v>2006</c:v>
                </c:pt>
                <c:pt idx="11">
                  <c:v>2005</c:v>
                </c:pt>
                <c:pt idx="12">
                  <c:v>2004</c:v>
                </c:pt>
                <c:pt idx="13">
                  <c:v>2003</c:v>
                </c:pt>
                <c:pt idx="14">
                  <c:v>2002</c:v>
                </c:pt>
                <c:pt idx="15">
                  <c:v>2001</c:v>
                </c:pt>
                <c:pt idx="16">
                  <c:v>2000</c:v>
                </c:pt>
                <c:pt idx="17">
                  <c:v>1999</c:v>
                </c:pt>
                <c:pt idx="18">
                  <c:v>1996</c:v>
                </c:pt>
                <c:pt idx="19">
                  <c:v>1993</c:v>
                </c:pt>
                <c:pt idx="20">
                  <c:v>1988</c:v>
                </c:pt>
              </c:strCache>
            </c:strRef>
          </c:cat>
          <c:val>
            <c:numRef>
              <c:f>Sheet1!$B$4:$V$4</c:f>
              <c:numCache>
                <c:formatCode>0%</c:formatCode>
                <c:ptCount val="21"/>
                <c:pt idx="0">
                  <c:v>0.48</c:v>
                </c:pt>
                <c:pt idx="1">
                  <c:v>0.52</c:v>
                </c:pt>
                <c:pt idx="2">
                  <c:v>0.57999999999999996</c:v>
                </c:pt>
                <c:pt idx="3">
                  <c:v>0.56999999999999995</c:v>
                </c:pt>
                <c:pt idx="4">
                  <c:v>0.56000000000000005</c:v>
                </c:pt>
                <c:pt idx="5">
                  <c:v>0.55000000000000004</c:v>
                </c:pt>
                <c:pt idx="6">
                  <c:v>0.57999999999999996</c:v>
                </c:pt>
                <c:pt idx="7">
                  <c:v>0.6</c:v>
                </c:pt>
                <c:pt idx="8">
                  <c:v>0.58000000013148201</c:v>
                </c:pt>
                <c:pt idx="9">
                  <c:v>0.56999999999999995</c:v>
                </c:pt>
                <c:pt idx="10">
                  <c:v>0.6</c:v>
                </c:pt>
                <c:pt idx="11">
                  <c:v>0.61000000013148203</c:v>
                </c:pt>
                <c:pt idx="12">
                  <c:v>0.55000000000000004</c:v>
                </c:pt>
                <c:pt idx="13">
                  <c:v>0.54000000013148197</c:v>
                </c:pt>
                <c:pt idx="14">
                  <c:v>0.52</c:v>
                </c:pt>
                <c:pt idx="15">
                  <c:v>0.46</c:v>
                </c:pt>
                <c:pt idx="16">
                  <c:v>0.42</c:v>
                </c:pt>
                <c:pt idx="17">
                  <c:v>0.39</c:v>
                </c:pt>
                <c:pt idx="18">
                  <c:v>0.28000000000000003</c:v>
                </c:pt>
                <c:pt idx="19">
                  <c:v>0.26</c:v>
                </c:pt>
                <c:pt idx="20">
                  <c:v>0.11</c:v>
                </c:pt>
              </c:numCache>
            </c:numRef>
          </c:val>
        </c:ser>
        <c:ser>
          <c:idx val="3"/>
          <c:order val="3"/>
          <c:tx>
            <c:strRef>
              <c:f>Sheet1!$A$5</c:f>
              <c:strCache>
                <c:ptCount val="1"/>
                <c:pt idx="0">
                  <c:v>POS</c:v>
                </c:pt>
              </c:strCache>
            </c:strRef>
          </c:tx>
          <c:spPr>
            <a:solidFill>
              <a:schemeClr val="accent4"/>
            </a:solidFill>
            <a:ln>
              <a:solidFill>
                <a:schemeClr val="accent1"/>
              </a:solidFill>
            </a:ln>
          </c:spPr>
          <c:invertIfNegative val="0"/>
          <c:dLbls>
            <c:spPr>
              <a:noFill/>
              <a:ln>
                <a:noFill/>
              </a:ln>
              <a:effectLst/>
            </c:spPr>
            <c:txPr>
              <a:bodyPr/>
              <a:lstStyle/>
              <a:p>
                <a:pPr algn="ctr">
                  <a:defRPr lang="en-US" sz="1100" b="0" i="0" u="none" strike="noStrike" kern="1200" baseline="0">
                    <a:solidFill>
                      <a:schemeClr val="bg1"/>
                    </a:solidFill>
                    <a:latin typeface="Calibri"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Sheet1!$B$1:$V$1</c:f>
              <c:strCache>
                <c:ptCount val="21"/>
                <c:pt idx="0">
                  <c:v>2016</c:v>
                </c:pt>
                <c:pt idx="1">
                  <c:v>2015</c:v>
                </c:pt>
                <c:pt idx="2">
                  <c:v>2014</c:v>
                </c:pt>
                <c:pt idx="3">
                  <c:v>2013</c:v>
                </c:pt>
                <c:pt idx="4">
                  <c:v>2012</c:v>
                </c:pt>
                <c:pt idx="5">
                  <c:v>2011</c:v>
                </c:pt>
                <c:pt idx="6">
                  <c:v>2010</c:v>
                </c:pt>
                <c:pt idx="7">
                  <c:v>2009</c:v>
                </c:pt>
                <c:pt idx="8">
                  <c:v>2008</c:v>
                </c:pt>
                <c:pt idx="9">
                  <c:v>2007</c:v>
                </c:pt>
                <c:pt idx="10">
                  <c:v>2006</c:v>
                </c:pt>
                <c:pt idx="11">
                  <c:v>2005</c:v>
                </c:pt>
                <c:pt idx="12">
                  <c:v>2004</c:v>
                </c:pt>
                <c:pt idx="13">
                  <c:v>2003</c:v>
                </c:pt>
                <c:pt idx="14">
                  <c:v>2002</c:v>
                </c:pt>
                <c:pt idx="15">
                  <c:v>2001</c:v>
                </c:pt>
                <c:pt idx="16">
                  <c:v>2000</c:v>
                </c:pt>
                <c:pt idx="17">
                  <c:v>1999</c:v>
                </c:pt>
                <c:pt idx="18">
                  <c:v>1996</c:v>
                </c:pt>
                <c:pt idx="19">
                  <c:v>1993</c:v>
                </c:pt>
                <c:pt idx="20">
                  <c:v>1988</c:v>
                </c:pt>
              </c:strCache>
            </c:strRef>
          </c:cat>
          <c:val>
            <c:numRef>
              <c:f>Sheet1!$B$5:$V$5</c:f>
              <c:numCache>
                <c:formatCode>0%</c:formatCode>
                <c:ptCount val="21"/>
                <c:pt idx="0">
                  <c:v>0.09</c:v>
                </c:pt>
                <c:pt idx="1">
                  <c:v>0.1</c:v>
                </c:pt>
                <c:pt idx="2">
                  <c:v>0.08</c:v>
                </c:pt>
                <c:pt idx="3">
                  <c:v>0.09</c:v>
                </c:pt>
                <c:pt idx="4">
                  <c:v>0.09</c:v>
                </c:pt>
                <c:pt idx="5">
                  <c:v>0.1</c:v>
                </c:pt>
                <c:pt idx="6">
                  <c:v>0.08</c:v>
                </c:pt>
                <c:pt idx="7">
                  <c:v>0.1</c:v>
                </c:pt>
                <c:pt idx="8">
                  <c:v>0.12</c:v>
                </c:pt>
                <c:pt idx="9">
                  <c:v>0.13</c:v>
                </c:pt>
                <c:pt idx="10">
                  <c:v>0.13</c:v>
                </c:pt>
                <c:pt idx="11">
                  <c:v>0.15</c:v>
                </c:pt>
                <c:pt idx="12">
                  <c:v>0.15</c:v>
                </c:pt>
                <c:pt idx="13">
                  <c:v>0.17</c:v>
                </c:pt>
                <c:pt idx="14">
                  <c:v>0.18</c:v>
                </c:pt>
                <c:pt idx="15">
                  <c:v>0.23</c:v>
                </c:pt>
                <c:pt idx="16">
                  <c:v>0.21</c:v>
                </c:pt>
                <c:pt idx="17">
                  <c:v>0.24</c:v>
                </c:pt>
                <c:pt idx="18">
                  <c:v>0.14000000000000001</c:v>
                </c:pt>
                <c:pt idx="19">
                  <c:v>7.0000000000000007E-2</c:v>
                </c:pt>
              </c:numCache>
            </c:numRef>
          </c:val>
        </c:ser>
        <c:ser>
          <c:idx val="4"/>
          <c:order val="4"/>
          <c:tx>
            <c:strRef>
              <c:f>Sheet1!$A$6</c:f>
              <c:strCache>
                <c:ptCount val="1"/>
                <c:pt idx="0">
                  <c:v>HDHP/SO</c:v>
                </c:pt>
              </c:strCache>
            </c:strRef>
          </c:tx>
          <c:spPr>
            <a:solidFill>
              <a:schemeClr val="accent5"/>
            </a:solidFill>
            <a:ln>
              <a:solidFill>
                <a:schemeClr val="accent1"/>
              </a:solidFill>
            </a:ln>
          </c:spPr>
          <c:invertIfNegative val="0"/>
          <c:dLbls>
            <c:spPr>
              <a:noFill/>
              <a:ln>
                <a:noFill/>
              </a:ln>
              <a:effectLst/>
            </c:spPr>
            <c:txPr>
              <a:bodyPr/>
              <a:lstStyle/>
              <a:p>
                <a:pPr algn="ctr">
                  <a:defRPr lang="en-US" sz="1100" b="0" i="0" u="none" strike="noStrike" kern="1200" baseline="0">
                    <a:solidFill>
                      <a:srgbClr val="000000"/>
                    </a:solidFill>
                    <a:latin typeface="Calibri"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Sheet1!$B$1:$V$1</c:f>
              <c:strCache>
                <c:ptCount val="21"/>
                <c:pt idx="0">
                  <c:v>2016</c:v>
                </c:pt>
                <c:pt idx="1">
                  <c:v>2015</c:v>
                </c:pt>
                <c:pt idx="2">
                  <c:v>2014</c:v>
                </c:pt>
                <c:pt idx="3">
                  <c:v>2013</c:v>
                </c:pt>
                <c:pt idx="4">
                  <c:v>2012</c:v>
                </c:pt>
                <c:pt idx="5">
                  <c:v>2011</c:v>
                </c:pt>
                <c:pt idx="6">
                  <c:v>2010</c:v>
                </c:pt>
                <c:pt idx="7">
                  <c:v>2009</c:v>
                </c:pt>
                <c:pt idx="8">
                  <c:v>2008</c:v>
                </c:pt>
                <c:pt idx="9">
                  <c:v>2007</c:v>
                </c:pt>
                <c:pt idx="10">
                  <c:v>2006</c:v>
                </c:pt>
                <c:pt idx="11">
                  <c:v>2005</c:v>
                </c:pt>
                <c:pt idx="12">
                  <c:v>2004</c:v>
                </c:pt>
                <c:pt idx="13">
                  <c:v>2003</c:v>
                </c:pt>
                <c:pt idx="14">
                  <c:v>2002</c:v>
                </c:pt>
                <c:pt idx="15">
                  <c:v>2001</c:v>
                </c:pt>
                <c:pt idx="16">
                  <c:v>2000</c:v>
                </c:pt>
                <c:pt idx="17">
                  <c:v>1999</c:v>
                </c:pt>
                <c:pt idx="18">
                  <c:v>1996</c:v>
                </c:pt>
                <c:pt idx="19">
                  <c:v>1993</c:v>
                </c:pt>
                <c:pt idx="20">
                  <c:v>1988</c:v>
                </c:pt>
              </c:strCache>
            </c:strRef>
          </c:cat>
          <c:val>
            <c:numRef>
              <c:f>Sheet1!$B$6:$V$6</c:f>
              <c:numCache>
                <c:formatCode>0%</c:formatCode>
                <c:ptCount val="21"/>
                <c:pt idx="0">
                  <c:v>0.28999999999999998</c:v>
                </c:pt>
                <c:pt idx="1">
                  <c:v>0.24</c:v>
                </c:pt>
                <c:pt idx="2">
                  <c:v>0.2</c:v>
                </c:pt>
                <c:pt idx="3">
                  <c:v>0.2</c:v>
                </c:pt>
                <c:pt idx="4">
                  <c:v>0.19</c:v>
                </c:pt>
                <c:pt idx="5">
                  <c:v>0.17</c:v>
                </c:pt>
                <c:pt idx="6">
                  <c:v>0.13</c:v>
                </c:pt>
                <c:pt idx="7">
                  <c:v>0.08</c:v>
                </c:pt>
                <c:pt idx="8">
                  <c:v>0.08</c:v>
                </c:pt>
                <c:pt idx="9">
                  <c:v>0.05</c:v>
                </c:pt>
                <c:pt idx="10">
                  <c:v>0.04</c:v>
                </c:pt>
              </c:numCache>
            </c:numRef>
          </c:val>
        </c:ser>
        <c:dLbls>
          <c:showLegendKey val="0"/>
          <c:showVal val="0"/>
          <c:showCatName val="0"/>
          <c:showSerName val="0"/>
          <c:showPercent val="0"/>
          <c:showBubbleSize val="0"/>
        </c:dLbls>
        <c:gapWidth val="50"/>
        <c:overlap val="100"/>
        <c:axId val="7876104"/>
        <c:axId val="7877672"/>
      </c:barChart>
      <c:catAx>
        <c:axId val="7876104"/>
        <c:scaling>
          <c:orientation val="minMax"/>
        </c:scaling>
        <c:delete val="0"/>
        <c:axPos val="l"/>
        <c:numFmt formatCode="General" sourceLinked="0"/>
        <c:majorTickMark val="none"/>
        <c:minorTickMark val="none"/>
        <c:tickLblPos val="nextTo"/>
        <c:txPr>
          <a:bodyPr/>
          <a:lstStyle/>
          <a:p>
            <a:pPr>
              <a:defRPr sz="1200" b="1">
                <a:latin typeface="Calibri" pitchFamily="34" charset="0"/>
              </a:defRPr>
            </a:pPr>
            <a:endParaRPr lang="en-US"/>
          </a:p>
        </c:txPr>
        <c:crossAx val="7877672"/>
        <c:crosses val="autoZero"/>
        <c:auto val="1"/>
        <c:lblAlgn val="ctr"/>
        <c:lblOffset val="100"/>
        <c:noMultiLvlLbl val="0"/>
      </c:catAx>
      <c:valAx>
        <c:axId val="7877672"/>
        <c:scaling>
          <c:orientation val="minMax"/>
        </c:scaling>
        <c:delete val="1"/>
        <c:axPos val="b"/>
        <c:numFmt formatCode="0%" sourceLinked="1"/>
        <c:majorTickMark val="out"/>
        <c:minorTickMark val="none"/>
        <c:tickLblPos val="nextTo"/>
        <c:crossAx val="7876104"/>
        <c:crosses val="autoZero"/>
        <c:crossBetween val="between"/>
      </c:valAx>
    </c:plotArea>
    <c:legend>
      <c:legendPos val="t"/>
      <c:layout>
        <c:manualLayout>
          <c:xMode val="edge"/>
          <c:yMode val="edge"/>
          <c:x val="0.35399242174813195"/>
          <c:y val="3.0438118312134062E-2"/>
          <c:w val="0.43659335814773687"/>
          <c:h val="5.5320925793366733E-2"/>
        </c:manualLayout>
      </c:layout>
      <c:overlay val="0"/>
      <c:txPr>
        <a:bodyPr/>
        <a:lstStyle/>
        <a:p>
          <a:pPr>
            <a:defRPr sz="1200" b="1">
              <a:latin typeface="Calibri" pitchFamily="34" charset="0"/>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301807279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7503692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45779432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349784598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288923830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pic>
        <p:nvPicPr>
          <p:cNvPr id="5" name="Picture 4"/>
          <p:cNvPicPr>
            <a:picLocks noChangeAspect="1" noChangeArrowheads="1"/>
          </p:cNvPicPr>
          <p:nvPr/>
        </p:nvPicPr>
        <p:blipFill>
          <a:blip r:embed="rId7"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36802645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timing>
    <p:tnLst>
      <p:par>
        <p:cTn id="1" dur="indefinite" restart="never" nodeType="tmRoot"/>
      </p:par>
    </p:tnLst>
  </p:timing>
  <p:txStyles>
    <p:titleStyle>
      <a:lvl1pPr algn="l" rtl="0" eaLnBrk="1" fontAlgn="base" hangingPunct="1">
        <a:spcBef>
          <a:spcPct val="0"/>
        </a:spcBef>
        <a:spcAft>
          <a:spcPct val="0"/>
        </a:spcAft>
        <a:defRPr lang="en-US" sz="2600" b="1" i="0" dirty="0" smtClean="0">
          <a:solidFill>
            <a:srgbClr val="000000"/>
          </a:solidFill>
          <a:latin typeface="Meta Offc Pro"/>
          <a:ea typeface="+mj-ea"/>
          <a:cs typeface="Meta Offc Pro"/>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566235862"/>
              </p:ext>
            </p:extLst>
          </p:nvPr>
        </p:nvGraphicFramePr>
        <p:xfrm>
          <a:off x="92075" y="838200"/>
          <a:ext cx="8959850" cy="49530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 Placeholder 2"/>
          <p:cNvSpPr>
            <a:spLocks noGrp="1"/>
          </p:cNvSpPr>
          <p:nvPr>
            <p:ph type="body" sz="quarter" idx="11"/>
          </p:nvPr>
        </p:nvSpPr>
        <p:spPr>
          <a:xfrm>
            <a:off x="0" y="5715000"/>
            <a:ext cx="8458200" cy="1143000"/>
          </a:xfrm>
        </p:spPr>
        <p:txBody>
          <a:bodyPr/>
          <a:lstStyle/>
          <a:p>
            <a:pPr>
              <a:spcAft>
                <a:spcPts val="400"/>
              </a:spcAft>
            </a:pPr>
            <a:r>
              <a:rPr lang="en-US" sz="1100" dirty="0">
                <a:latin typeface="Calibri" pitchFamily="34" charset="0"/>
              </a:rPr>
              <a:t>NOTE:  Information was not obtained for POS plans in 1988. A portion of the change in plan type enrollment for 2005 is likely attributable to incorporating more recent Census Bureau estimates of the number of state and local government workers and removing federal workers from the weights. See the Survey Design and Methods section from the 2005 Kaiser/HRET Survey of Employer-Sponsored Health Benefits for additional information.</a:t>
            </a:r>
          </a:p>
          <a:p>
            <a:pPr>
              <a:spcAft>
                <a:spcPts val="400"/>
              </a:spcAft>
            </a:pPr>
            <a:r>
              <a:rPr lang="en-US" sz="1100" dirty="0">
                <a:latin typeface="Calibri" pitchFamily="34" charset="0"/>
              </a:rPr>
              <a:t>SOURCE:  Kaiser/HRET Survey of Employer-Sponsored Health Benefits, 1999-2016; KPMG Survey of Employer-Sponsored Health Benefits, 1993, 1996; The Health Insurance Association of America (HIAA), 1988.</a:t>
            </a:r>
          </a:p>
        </p:txBody>
      </p:sp>
      <p:sp>
        <p:nvSpPr>
          <p:cNvPr id="4" name="Title 3"/>
          <p:cNvSpPr>
            <a:spLocks noGrp="1"/>
          </p:cNvSpPr>
          <p:nvPr>
            <p:ph type="title"/>
          </p:nvPr>
        </p:nvSpPr>
        <p:spPr>
          <a:xfrm>
            <a:off x="0" y="-22860"/>
            <a:ext cx="9144000" cy="937260"/>
          </a:xfrm>
        </p:spPr>
        <p:txBody>
          <a:bodyPr/>
          <a:lstStyle/>
          <a:p>
            <a:r>
              <a:rPr lang="en-US" sz="2400" dirty="0">
                <a:latin typeface="Calibri" pitchFamily="34" charset="0"/>
              </a:rPr>
              <a:t>Exhibit 5.1</a:t>
            </a:r>
            <a:br>
              <a:rPr lang="en-US" sz="2400" dirty="0">
                <a:latin typeface="Calibri" pitchFamily="34" charset="0"/>
              </a:rPr>
            </a:br>
            <a:r>
              <a:rPr lang="en-US" sz="2400" dirty="0">
                <a:latin typeface="Calibri" pitchFamily="34" charset="0"/>
              </a:rPr>
              <a:t>Distribution of Health Plan Enrollment for Covered Workers, by </a:t>
            </a:r>
            <a:br>
              <a:rPr lang="en-US" sz="2400" dirty="0">
                <a:latin typeface="Calibri" pitchFamily="34" charset="0"/>
              </a:rPr>
            </a:br>
            <a:r>
              <a:rPr lang="en-US" sz="2400" dirty="0">
                <a:latin typeface="Calibri" pitchFamily="34" charset="0"/>
              </a:rPr>
              <a:t>Plan Type, 1988-2016</a:t>
            </a:r>
            <a:br>
              <a:rPr lang="en-US" sz="2400" dirty="0">
                <a:latin typeface="Calibri" pitchFamily="34" charset="0"/>
              </a:rPr>
            </a:br>
            <a:endParaRPr lang="en-US" sz="2400" dirty="0">
              <a:latin typeface="Calibri" pitchFamily="34" charset="0"/>
            </a:endParaRPr>
          </a:p>
        </p:txBody>
      </p:sp>
    </p:spTree>
    <p:extLst>
      <p:ext uri="{BB962C8B-B14F-4D97-AF65-F5344CB8AC3E}">
        <p14:creationId xmlns:p14="http://schemas.microsoft.com/office/powerpoint/2010/main" val="441857848"/>
      </p:ext>
    </p:extLst>
  </p:cSld>
  <p:clrMapOvr>
    <a:masterClrMapping/>
  </p:clrMapOvr>
</p:sld>
</file>

<file path=ppt/theme/theme1.xml><?xml version="1.0" encoding="utf-8"?>
<a:theme xmlns:a="http://schemas.openxmlformats.org/drawingml/2006/main" name="KFF Slide Template">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Meta Offc Pro">
      <a:majorFont>
        <a:latin typeface="Meta Offc Pro"/>
        <a:ea typeface=""/>
        <a:cs typeface=""/>
      </a:majorFont>
      <a:minorFont>
        <a:latin typeface="Meta Offc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Meta Offc Pro"/>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4</TotalTime>
  <Words>120</Words>
  <Application>Microsoft Office PowerPoint</Application>
  <PresentationFormat>On-screen Show (4:3)</PresentationFormat>
  <Paragraphs>11</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Meta Offc Pro</vt:lpstr>
      <vt:lpstr>Tahoma</vt:lpstr>
      <vt:lpstr>KFF Slide Template</vt:lpstr>
      <vt:lpstr>Exhibit 5.1 Distribution of Health Plan Enrollment for Covered Workers, by  Plan Type, 1988-2016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Exhibit 5.1 Distribution of Health Plan Enrollment for Covered Workers, by  Plan Type, 1988-2016</dc:title>
  <dc:creator>Michelle Long</dc:creator>
  <cp:lastModifiedBy>Michelle Long</cp:lastModifiedBy>
  <cp:revision>5</cp:revision>
  <dcterms:created xsi:type="dcterms:W3CDTF">2016-09-07T21:51:28Z</dcterms:created>
  <dcterms:modified xsi:type="dcterms:W3CDTF">2016-09-08T16:16:53Z</dcterms:modified>
</cp:coreProperties>
</file>