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8.4777570176609279E-2"/>
          <c:w val="0.79872430900070868"/>
          <c:h val="0.6013301303438765"/>
        </c:manualLayout>
      </c:layout>
      <c:barChart>
        <c:barDir val="col"/>
        <c:grouping val="percentStacked"/>
        <c:varyColors val="0"/>
        <c:ser>
          <c:idx val="0"/>
          <c:order val="0"/>
          <c:tx>
            <c:strRef>
              <c:f>Sheet1!$A$2</c:f>
              <c:strCache>
                <c:ptCount val="1"/>
                <c:pt idx="0">
                  <c:v>One Plan Type</c:v>
                </c:pt>
              </c:strCache>
            </c:strRef>
          </c:tx>
          <c:spPr>
            <a:ln>
              <a:solidFill>
                <a:schemeClr val="accent1"/>
              </a:solidFill>
            </a:ln>
          </c:spPr>
          <c:invertIfNegative val="0"/>
          <c:dLbls>
            <c:numFmt formatCode="0%" sourceLinked="0"/>
            <c:spPr>
              <a:noFill/>
              <a:ln>
                <a:noFill/>
              </a:ln>
              <a:effectLst/>
            </c:spPr>
            <c:txPr>
              <a:bodyPr/>
              <a:lstStyle/>
              <a:p>
                <a:pPr>
                  <a:defRPr sz="1200" b="0">
                    <a:solidFill>
                      <a:schemeClr val="bg1"/>
                    </a:solidFill>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Sheet1!$B$2:$G$2</c:f>
              <c:numCache>
                <c:formatCode>####.00%</c:formatCode>
                <c:ptCount val="6"/>
                <c:pt idx="0">
                  <c:v>0.84</c:v>
                </c:pt>
                <c:pt idx="1">
                  <c:v>0.51</c:v>
                </c:pt>
                <c:pt idx="2">
                  <c:v>0.33</c:v>
                </c:pt>
                <c:pt idx="3" formatCode="0%">
                  <c:v>0.25</c:v>
                </c:pt>
                <c:pt idx="4" formatCode="0%">
                  <c:v>0.47</c:v>
                </c:pt>
                <c:pt idx="5" formatCode="0%">
                  <c:v>0.83</c:v>
                </c:pt>
              </c:numCache>
            </c:numRef>
          </c:val>
        </c:ser>
        <c:ser>
          <c:idx val="1"/>
          <c:order val="1"/>
          <c:tx>
            <c:strRef>
              <c:f>Sheet1!$A$3</c:f>
              <c:strCache>
                <c:ptCount val="1"/>
                <c:pt idx="0">
                  <c:v>Two Plan Types</c:v>
                </c:pt>
              </c:strCache>
            </c:strRef>
          </c:tx>
          <c:spPr>
            <a:solidFill>
              <a:schemeClr val="accent4"/>
            </a:solidFill>
            <a:ln>
              <a:solidFill>
                <a:schemeClr val="accent1"/>
              </a:solidFill>
            </a:ln>
          </c:spPr>
          <c:invertIfNegative val="0"/>
          <c:dLbls>
            <c:numFmt formatCode="0%" sourceLinked="0"/>
            <c:spPr>
              <a:noFill/>
              <a:ln>
                <a:noFill/>
              </a:ln>
              <a:effectLst/>
            </c:spPr>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Sheet1!$B$3:$G$3</c:f>
              <c:numCache>
                <c:formatCode>####.0%</c:formatCode>
                <c:ptCount val="6"/>
                <c:pt idx="0">
                  <c:v>0.14000000000000001</c:v>
                </c:pt>
                <c:pt idx="1">
                  <c:v>0.33</c:v>
                </c:pt>
                <c:pt idx="2">
                  <c:v>0.53</c:v>
                </c:pt>
                <c:pt idx="3" formatCode="0%">
                  <c:v>0.47</c:v>
                </c:pt>
                <c:pt idx="4" formatCode="0%">
                  <c:v>0.37</c:v>
                </c:pt>
                <c:pt idx="5" formatCode="0%">
                  <c:v>0.15</c:v>
                </c:pt>
              </c:numCache>
            </c:numRef>
          </c:val>
        </c:ser>
        <c:ser>
          <c:idx val="2"/>
          <c:order val="2"/>
          <c:tx>
            <c:strRef>
              <c:f>Sheet1!$A$4</c:f>
              <c:strCache>
                <c:ptCount val="1"/>
                <c:pt idx="0">
                  <c:v>Three or More Plan Types</c:v>
                </c:pt>
              </c:strCache>
            </c:strRef>
          </c:tx>
          <c:spPr>
            <a:solidFill>
              <a:schemeClr val="accent6"/>
            </a:solidFill>
            <a:ln>
              <a:solidFill>
                <a:schemeClr val="accent1"/>
              </a:solidFill>
            </a:ln>
          </c:spPr>
          <c:invertIfNegative val="0"/>
          <c:dLbls>
            <c:dLbl>
              <c:idx val="0"/>
              <c:layout>
                <c:manualLayout>
                  <c:x val="0"/>
                  <c:y val="-2.824858757062146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8348688873139618E-3"/>
                  <c:y val="-3.107344632768361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 sourceLinked="0"/>
            <c:spPr>
              <a:noFill/>
              <a:ln>
                <a:noFill/>
              </a:ln>
              <a:effectLst/>
            </c:spPr>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Sheet1!$B$4:$G$4</c:f>
              <c:numCache>
                <c:formatCode>####.0%</c:formatCode>
                <c:ptCount val="6"/>
                <c:pt idx="0">
                  <c:v>0.02</c:v>
                </c:pt>
                <c:pt idx="1">
                  <c:v>0.16</c:v>
                </c:pt>
                <c:pt idx="2">
                  <c:v>0.14000000000000001</c:v>
                </c:pt>
                <c:pt idx="3" formatCode="0%">
                  <c:v>0.28999999999999998</c:v>
                </c:pt>
                <c:pt idx="4" formatCode="0%">
                  <c:v>0.16</c:v>
                </c:pt>
                <c:pt idx="5" formatCode="0%">
                  <c:v>0.03</c:v>
                </c:pt>
              </c:numCache>
            </c:numRef>
          </c:val>
        </c:ser>
        <c:dLbls>
          <c:showLegendKey val="0"/>
          <c:showVal val="0"/>
          <c:showCatName val="0"/>
          <c:showSerName val="0"/>
          <c:showPercent val="0"/>
          <c:showBubbleSize val="0"/>
        </c:dLbls>
        <c:gapWidth val="117"/>
        <c:overlap val="100"/>
        <c:axId val="264844832"/>
        <c:axId val="264845616"/>
      </c:barChart>
      <c:catAx>
        <c:axId val="264844832"/>
        <c:scaling>
          <c:orientation val="minMax"/>
        </c:scaling>
        <c:delete val="0"/>
        <c:axPos val="b"/>
        <c:numFmt formatCode="General" sourceLinked="0"/>
        <c:majorTickMark val="out"/>
        <c:minorTickMark val="none"/>
        <c:tickLblPos val="nextTo"/>
        <c:txPr>
          <a:bodyPr/>
          <a:lstStyle/>
          <a:p>
            <a:pPr>
              <a:defRPr sz="1200">
                <a:latin typeface="Calibri" pitchFamily="34" charset="0"/>
                <a:cs typeface="Calibri" pitchFamily="34" charset="0"/>
              </a:defRPr>
            </a:pPr>
            <a:endParaRPr lang="en-US"/>
          </a:p>
        </c:txPr>
        <c:crossAx val="264845616"/>
        <c:crosses val="autoZero"/>
        <c:auto val="1"/>
        <c:lblAlgn val="ctr"/>
        <c:lblOffset val="100"/>
        <c:noMultiLvlLbl val="0"/>
      </c:catAx>
      <c:valAx>
        <c:axId val="264845616"/>
        <c:scaling>
          <c:orientation val="minMax"/>
        </c:scaling>
        <c:delete val="0"/>
        <c:axPos val="l"/>
        <c:numFmt formatCode="0%" sourceLinked="1"/>
        <c:majorTickMark val="out"/>
        <c:minorTickMark val="none"/>
        <c:tickLblPos val="nextTo"/>
        <c:txPr>
          <a:bodyPr/>
          <a:lstStyle/>
          <a:p>
            <a:pPr>
              <a:defRPr sz="1200" b="0">
                <a:latin typeface="Calibri" panose="020F0502020204030204" pitchFamily="34" charset="0"/>
              </a:defRPr>
            </a:pPr>
            <a:endParaRPr lang="en-US"/>
          </a:p>
        </c:txPr>
        <c:crossAx val="264844832"/>
        <c:crosses val="autoZero"/>
        <c:crossBetween val="between"/>
        <c:majorUnit val="0.2"/>
      </c:valAx>
    </c:plotArea>
    <c:legend>
      <c:legendPos val="r"/>
      <c:layout>
        <c:manualLayout>
          <c:xMode val="edge"/>
          <c:yMode val="edge"/>
          <c:x val="0.83229556144135075"/>
          <c:y val="0.23089389441073965"/>
          <c:w val="0.1591998749979073"/>
          <c:h val="0.31500177943858715"/>
        </c:manualLayout>
      </c:layout>
      <c:overlay val="0"/>
      <c:txPr>
        <a:bodyPr/>
        <a:lstStyle/>
        <a:p>
          <a:pPr>
            <a:defRPr sz="1200">
              <a:latin typeface="Calibri" pitchFamily="34" charset="0"/>
              <a:cs typeface="Calibri" pitchFamily="34" charset="0"/>
            </a:defRPr>
          </a:pPr>
          <a:endParaRPr lang="en-US"/>
        </a:p>
      </c:txPr>
    </c:legend>
    <c:plotVisOnly val="1"/>
    <c:dispBlanksAs val="gap"/>
    <c:showDLblsOverMax val="0"/>
  </c:chart>
  <c:txPr>
    <a:bodyPr/>
    <a:lstStyle/>
    <a:p>
      <a:pPr>
        <a:defRPr sz="1800" b="1"/>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688280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872846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003731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4272654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9064206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909885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92076" y="1371600"/>
          <a:ext cx="9051925"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1"/>
          </p:nvPr>
        </p:nvSpPr>
        <p:spPr>
          <a:xfrm>
            <a:off x="-15240" y="6309360"/>
            <a:ext cx="8549640" cy="548640"/>
          </a:xfrm>
        </p:spPr>
        <p:txBody>
          <a:bodyPr/>
          <a:lstStyle/>
          <a:p>
            <a:pPr>
              <a:spcAft>
                <a:spcPts val="400"/>
              </a:spcAft>
            </a:pPr>
            <a:r>
              <a:rPr lang="en-US" sz="1100" dirty="0">
                <a:latin typeface="Calibri" pitchFamily="34" charset="0"/>
                <a:cs typeface="Calibri" pitchFamily="34" charset="0"/>
              </a:rPr>
              <a:t>*Distribution is statistically different from distribution for all other firms not in the indicated size category (p &lt; .05).</a:t>
            </a:r>
          </a:p>
          <a:p>
            <a:pPr>
              <a:spcAft>
                <a:spcPts val="400"/>
              </a:spcAft>
            </a:pPr>
            <a:r>
              <a:rPr lang="en-US" sz="1100" dirty="0">
                <a:latin typeface="Calibri" pitchFamily="34" charset="0"/>
                <a:cs typeface="Calibri" pitchFamily="34" charset="0"/>
              </a:rPr>
              <a:t>NOTE:  The survey collects information on a firm’s plan with the largest enrollment in each of the plan types. While we know the number of plan types a firm has, we do not know the total number of plans a firm offers. In addition, firms may offer different types of plans to different workers. For example, some workers might be offered one type of plan at one location, while workers at another location are offered a different type of plan. Although firms may offer more than one of each plan type, the survey asks how many are offered among the following types: Conventional, HMO, PPO, POS, and HDHP/SO.</a:t>
            </a:r>
          </a:p>
          <a:p>
            <a:pPr>
              <a:spcAft>
                <a:spcPts val="400"/>
              </a:spcAft>
            </a:pPr>
            <a:r>
              <a:rPr lang="en-US" sz="1100" dirty="0">
                <a:solidFill>
                  <a:srgbClr val="000000"/>
                </a:solidFill>
                <a:latin typeface="Calibri" pitchFamily="34" charset="0"/>
                <a:cs typeface="Calibri" pitchFamily="34" charset="0"/>
              </a:rPr>
              <a:t>SOURCE: Kaiser/HRET Survey of Employer-Sponsored Health Benefits, 2016.</a:t>
            </a:r>
          </a:p>
        </p:txBody>
      </p:sp>
      <p:sp>
        <p:nvSpPr>
          <p:cNvPr id="2" name="Title 1"/>
          <p:cNvSpPr>
            <a:spLocks noGrp="1"/>
          </p:cNvSpPr>
          <p:nvPr>
            <p:ph type="title"/>
          </p:nvPr>
        </p:nvSpPr>
        <p:spPr/>
        <p:txBody>
          <a:bodyPr/>
          <a:lstStyle/>
          <a:p>
            <a:r>
              <a:rPr lang="en-US" sz="2400" dirty="0">
                <a:latin typeface="Calibri" pitchFamily="34" charset="0"/>
                <a:cs typeface="Calibri" pitchFamily="34" charset="0"/>
              </a:rPr>
              <a:t>Exhibit 4.1</a:t>
            </a:r>
            <a:br>
              <a:rPr lang="en-US" sz="2400" dirty="0">
                <a:latin typeface="Calibri" pitchFamily="34" charset="0"/>
                <a:cs typeface="Calibri" pitchFamily="34" charset="0"/>
              </a:rPr>
            </a:br>
            <a:r>
              <a:rPr lang="en-US" sz="2400" dirty="0">
                <a:latin typeface="Calibri" pitchFamily="34" charset="0"/>
                <a:cs typeface="Calibri" pitchFamily="34" charset="0"/>
              </a:rPr>
              <a:t>Among Firms Offering Health Benefits, Percentage of Firms That Offer One, Two, or Three or More Plan Types, by Firm Size, 2016 </a:t>
            </a:r>
          </a:p>
        </p:txBody>
      </p:sp>
      <p:cxnSp>
        <p:nvCxnSpPr>
          <p:cNvPr id="8" name="Straight Connector 7"/>
          <p:cNvCxnSpPr/>
          <p:nvPr/>
        </p:nvCxnSpPr>
        <p:spPr>
          <a:xfrm flipV="1">
            <a:off x="6553200" y="1752600"/>
            <a:ext cx="0" cy="274320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871241"/>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162</Words>
  <Application>Microsoft Office PowerPoint</Application>
  <PresentationFormat>On-screen Show (4:3)</PresentationFormat>
  <Paragraphs>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Meta Offc Pro</vt:lpstr>
      <vt:lpstr>Tahoma</vt:lpstr>
      <vt:lpstr>KFF Slide Template</vt:lpstr>
      <vt:lpstr>Exhibit 4.1 Among Firms Offering Health Benefits, Percentage of Firms That Offer One, Two, or Three or More Plan Types, by Firm Size, 2016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4.1 Among Firms Offering Health Benefits, Percentage of Firms That Offer One, Two, or Three or More Plan Types, by Firm Size, 2016</dc:title>
  <dc:creator>Michelle Long</dc:creator>
  <cp:lastModifiedBy>Kanani Kauka</cp:lastModifiedBy>
  <cp:revision>3</cp:revision>
  <dcterms:created xsi:type="dcterms:W3CDTF">2016-09-06T19:19:19Z</dcterms:created>
  <dcterms:modified xsi:type="dcterms:W3CDTF">2016-09-07T16:27:10Z</dcterms:modified>
</cp:coreProperties>
</file>