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68" r:id="rId1"/>
    <p:sldMasterId id="2147483673" r:id="rId2"/>
    <p:sldMasterId id="2147483666" r:id="rId3"/>
    <p:sldMasterId id="2147483678" r:id="rId4"/>
  </p:sldMasterIdLst>
  <p:notesMasterIdLst>
    <p:notesMasterId r:id="rId6"/>
  </p:notesMasterIdLst>
  <p:sldIdLst>
    <p:sldId id="278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1" autoAdjust="0"/>
    <p:restoredTop sz="94660"/>
  </p:normalViewPr>
  <p:slideViewPr>
    <p:cSldViewPr>
      <p:cViewPr varScale="1">
        <p:scale>
          <a:sx n="112" d="100"/>
          <a:sy n="112" d="100"/>
        </p:scale>
        <p:origin x="858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946924877633538"/>
          <c:y val="2.8918827108678276E-2"/>
          <c:w val="0.73862415600998277"/>
          <c:h val="0.9492953804606021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ln w="12700" cap="flat" cmpd="sng">
              <a:solidFill>
                <a:schemeClr val="tx1"/>
              </a:solidFill>
              <a:prstDash val="solid"/>
              <a:round/>
            </a:ln>
          </c:spPr>
          <c:invertIfNegative val="0"/>
          <c:dLbls>
            <c:dLbl>
              <c:idx val="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4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latin typeface="Calibri" pitchFamily="34" charset="0"/>
                    <a:cs typeface="Calibri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Sheet1!$A$4:$A$16</c:f>
              <c:strCache>
                <c:ptCount val="13"/>
                <c:pt idx="0">
                  <c:v>Many Workers are Lower-Wage</c:v>
                </c:pt>
                <c:pt idx="2">
                  <c:v>Few Workers are High-Wage</c:v>
                </c:pt>
                <c:pt idx="3">
                  <c:v>Many Workers are High-Wage</c:v>
                </c:pt>
                <c:pt idx="5">
                  <c:v>Firm Has At Least Some Union Workers</c:v>
                </c:pt>
                <c:pt idx="6">
                  <c:v>Firm Does Not Have Any Union Workers</c:v>
                </c:pt>
                <c:pt idx="8">
                  <c:v>Less Than 35% of Workers Are Age 26 or Younger</c:v>
                </c:pt>
                <c:pt idx="9">
                  <c:v>35% or More Workers Are Age 26 or Younger</c:v>
                </c:pt>
                <c:pt idx="11">
                  <c:v>Less Than 35% of Workers Are Age 50 or Older</c:v>
                </c:pt>
                <c:pt idx="12">
                  <c:v>35% or More Workers Are Age 50 or Older</c:v>
                </c:pt>
              </c:strCache>
            </c:strRef>
          </c:cat>
          <c:val>
            <c:numRef>
              <c:f>Sheet1!$B$3:$B$20</c:f>
              <c:numCache>
                <c:formatCode>0%</c:formatCode>
                <c:ptCount val="18"/>
                <c:pt idx="0">
                  <c:v>0.64</c:v>
                </c:pt>
                <c:pt idx="1">
                  <c:v>0.45</c:v>
                </c:pt>
                <c:pt idx="2">
                  <c:v>0</c:v>
                </c:pt>
                <c:pt idx="3">
                  <c:v>0.54</c:v>
                </c:pt>
                <c:pt idx="4">
                  <c:v>0.72</c:v>
                </c:pt>
                <c:pt idx="5">
                  <c:v>0</c:v>
                </c:pt>
                <c:pt idx="6">
                  <c:v>0.63</c:v>
                </c:pt>
                <c:pt idx="7">
                  <c:v>0.61</c:v>
                </c:pt>
                <c:pt idx="9">
                  <c:v>0.65</c:v>
                </c:pt>
                <c:pt idx="10">
                  <c:v>0.43</c:v>
                </c:pt>
                <c:pt idx="11">
                  <c:v>0</c:v>
                </c:pt>
                <c:pt idx="12">
                  <c:v>0.59</c:v>
                </c:pt>
                <c:pt idx="13">
                  <c:v>0.67</c:v>
                </c:pt>
                <c:pt idx="14">
                  <c:v>0</c:v>
                </c:pt>
                <c:pt idx="15">
                  <c:v>0.6</c:v>
                </c:pt>
                <c:pt idx="16">
                  <c:v>0.74</c:v>
                </c:pt>
                <c:pt idx="17">
                  <c:v>0.6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459394624"/>
        <c:axId val="459390312"/>
      </c:barChart>
      <c:catAx>
        <c:axId val="45939462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one"/>
        <c:crossAx val="459390312"/>
        <c:crosses val="autoZero"/>
        <c:auto val="1"/>
        <c:lblAlgn val="ctr"/>
        <c:lblOffset val="100"/>
        <c:noMultiLvlLbl val="0"/>
      </c:catAx>
      <c:valAx>
        <c:axId val="459390312"/>
        <c:scaling>
          <c:orientation val="minMax"/>
          <c:max val="1"/>
        </c:scaling>
        <c:delete val="1"/>
        <c:axPos val="t"/>
        <c:majorGridlines>
          <c:spPr>
            <a:ln>
              <a:noFill/>
            </a:ln>
          </c:spPr>
        </c:majorGridlines>
        <c:numFmt formatCode="0%" sourceLinked="1"/>
        <c:majorTickMark val="out"/>
        <c:minorTickMark val="none"/>
        <c:tickLblPos val="nextTo"/>
        <c:crossAx val="459394624"/>
        <c:crosses val="autoZero"/>
        <c:crossBetween val="between"/>
        <c:majorUnit val="0.1"/>
      </c:valAx>
    </c:plotArea>
    <c:plotVisOnly val="1"/>
    <c:dispBlanksAs val="gap"/>
    <c:showDLblsOverMax val="0"/>
  </c:chart>
  <c:txPr>
    <a:bodyPr/>
    <a:lstStyle/>
    <a:p>
      <a:pPr>
        <a:defRPr sz="12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4D92E5-9FFA-458A-9BEA-BDF5C2EF3530}" type="datetimeFigureOut">
              <a:rPr lang="en-US" smtClean="0"/>
              <a:t>9/7/2016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E76084-7007-4F9A-9BF5-85CA96B02E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0938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896112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32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375117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443484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371600"/>
            <a:ext cx="443484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249798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688167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3147119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896112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32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157723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443484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371600"/>
            <a:ext cx="443484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653234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7708896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4240752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452347" y="1817601"/>
            <a:ext cx="8223439" cy="1000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b="1" i="0">
                <a:latin typeface="Calibri" pitchFamily="34" charset="0"/>
                <a:cs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444467" y="2946400"/>
            <a:ext cx="6391275" cy="88423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600" b="0" i="0" baseline="0">
                <a:solidFill>
                  <a:schemeClr val="bg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dirty="0" smtClean="0"/>
              <a:t>SUBTITLE STYLE</a:t>
            </a:r>
            <a:endParaRPr lang="en-US" dirty="0"/>
          </a:p>
        </p:txBody>
      </p:sp>
      <p:sp>
        <p:nvSpPr>
          <p:cNvPr id="22" name="Content Placeholder 21"/>
          <p:cNvSpPr>
            <a:spLocks noGrp="1"/>
          </p:cNvSpPr>
          <p:nvPr>
            <p:ph sz="quarter" idx="13" hasCustomPrompt="1"/>
          </p:nvPr>
        </p:nvSpPr>
        <p:spPr>
          <a:xfrm>
            <a:off x="444467" y="4238484"/>
            <a:ext cx="3352800" cy="284362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600" b="0" i="0" baseline="0">
                <a:solidFill>
                  <a:schemeClr val="bg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dirty="0" smtClean="0"/>
              <a:t>Authors</a:t>
            </a:r>
            <a:endParaRPr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14" hasCustomPrompt="1"/>
          </p:nvPr>
        </p:nvSpPr>
        <p:spPr>
          <a:xfrm>
            <a:off x="4480280" y="6174160"/>
            <a:ext cx="4416425" cy="531440"/>
          </a:xfrm>
          <a:prstGeom prst="rect">
            <a:avLst/>
          </a:prstGeom>
        </p:spPr>
        <p:txBody>
          <a:bodyPr vert="horz"/>
          <a:lstStyle>
            <a:lvl1pPr marL="0" indent="0" algn="r">
              <a:buFontTx/>
              <a:buNone/>
              <a:defRPr sz="1200" b="0" i="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dirty="0" smtClean="0"/>
              <a:t>Date: January 23, 2013</a:t>
            </a:r>
          </a:p>
          <a:p>
            <a:pPr lvl="0"/>
            <a:r>
              <a:rPr lang="en-US" dirty="0" smtClean="0"/>
              <a:t>Location: Washington D.C.</a:t>
            </a:r>
            <a:endParaRPr lang="en-US" dirty="0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16" hasCustomPrompt="1"/>
          </p:nvPr>
        </p:nvSpPr>
        <p:spPr>
          <a:xfrm>
            <a:off x="444467" y="4644232"/>
            <a:ext cx="5984875" cy="849313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200" baseline="0">
                <a:solidFill>
                  <a:schemeClr val="bg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dirty="0" smtClean="0"/>
              <a:t>Multiple Author Names, Name Last Name, Name </a:t>
            </a:r>
            <a:r>
              <a:rPr lang="en-US" dirty="0" err="1" smtClean="0"/>
              <a:t>lastname</a:t>
            </a:r>
            <a:r>
              <a:rPr lang="en-US" dirty="0" smtClean="0"/>
              <a:t> &amp; name </a:t>
            </a:r>
            <a:r>
              <a:rPr lang="en-US" dirty="0" err="1" smtClean="0"/>
              <a:t>lastname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47948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810039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22622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7616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771736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8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9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.png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91440" y="91440"/>
            <a:ext cx="8961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b="1" dirty="0" smtClean="0">
                <a:latin typeface="Calibri" pitchFamily="34" charset="0"/>
                <a:cs typeface="Meta Offc Pro"/>
              </a:rPr>
              <a:t>Exhibit </a:t>
            </a:r>
            <a:fld id="{0C16F13B-3659-4888-B784-82F22626CC5F}" type="slidenum">
              <a:rPr lang="en-US" sz="1400" b="1" smtClean="0">
                <a:latin typeface="Calibri" pitchFamily="34" charset="0"/>
                <a:cs typeface="Meta Offc Pro"/>
              </a:rPr>
              <a:pPr algn="l"/>
              <a:t>‹#›</a:t>
            </a:fld>
            <a:endParaRPr lang="en-US" sz="1400" b="1" dirty="0" err="1" smtClean="0">
              <a:latin typeface="Calibri" pitchFamily="34" charset="0"/>
              <a:cs typeface="Meta Offc Pro"/>
            </a:endParaRPr>
          </a:p>
        </p:txBody>
      </p:sp>
    </p:spTree>
    <p:extLst>
      <p:ext uri="{BB962C8B-B14F-4D97-AF65-F5344CB8AC3E}">
        <p14:creationId xmlns:p14="http://schemas.microsoft.com/office/powerpoint/2010/main" val="648246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800" b="1" i="0" dirty="0" smtClean="0">
          <a:solidFill>
            <a:srgbClr val="000000"/>
          </a:solidFill>
          <a:latin typeface="Calibri" pitchFamily="34" charset="0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91440" y="91440"/>
            <a:ext cx="8961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b="1" dirty="0" smtClean="0">
                <a:latin typeface="Calibri" pitchFamily="34" charset="0"/>
                <a:cs typeface="Meta Offc Pro"/>
              </a:rPr>
              <a:t>Figure </a:t>
            </a:r>
            <a:fld id="{0C16F13B-3659-4888-B784-82F22626CC5F}" type="slidenum">
              <a:rPr lang="en-US" sz="1400" b="1" smtClean="0">
                <a:latin typeface="Calibri" pitchFamily="34" charset="0"/>
                <a:cs typeface="Meta Offc Pro"/>
              </a:rPr>
              <a:pPr algn="l"/>
              <a:t>‹#›</a:t>
            </a:fld>
            <a:endParaRPr lang="en-US" sz="1400" b="1" dirty="0" err="1" smtClean="0">
              <a:latin typeface="Calibri" pitchFamily="34" charset="0"/>
              <a:cs typeface="Meta Offc Pro"/>
            </a:endParaRPr>
          </a:p>
        </p:txBody>
      </p:sp>
    </p:spTree>
    <p:extLst>
      <p:ext uri="{BB962C8B-B14F-4D97-AF65-F5344CB8AC3E}">
        <p14:creationId xmlns:p14="http://schemas.microsoft.com/office/powerpoint/2010/main" val="1882789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800" b="1" i="0" dirty="0" smtClean="0">
          <a:solidFill>
            <a:srgbClr val="000000"/>
          </a:solidFill>
          <a:latin typeface="Calibri" pitchFamily="34" charset="0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30541" y="1554480"/>
            <a:ext cx="8682918" cy="4481320"/>
          </a:xfrm>
          <a:prstGeom prst="rect">
            <a:avLst/>
          </a:prstGeom>
          <a:solidFill>
            <a:srgbClr val="0B78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0541" y="228600"/>
            <a:ext cx="1087719" cy="109325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6593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200" kern="1200" baseline="0">
          <a:solidFill>
            <a:schemeClr val="bg1"/>
          </a:solidFill>
          <a:latin typeface="MetaSerif-Book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5229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" name="Content Placeholder 22"/>
          <p:cNvGraphicFramePr>
            <a:graphicFrameLocks noGrp="1"/>
          </p:cNvGraphicFramePr>
          <p:nvPr>
            <p:ph idx="1"/>
            <p:extLst/>
          </p:nvPr>
        </p:nvGraphicFramePr>
        <p:xfrm>
          <a:off x="2987675" y="1524000"/>
          <a:ext cx="6461125" cy="48307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0" y="6217920"/>
            <a:ext cx="8412480" cy="640080"/>
          </a:xfrm>
        </p:spPr>
        <p:txBody>
          <a:bodyPr/>
          <a:lstStyle/>
          <a:p>
            <a:pPr>
              <a:spcAft>
                <a:spcPts val="400"/>
              </a:spcAft>
            </a:pPr>
            <a:r>
              <a:rPr lang="en-US" sz="1100" dirty="0">
                <a:latin typeface="Calibri" pitchFamily="34" charset="0"/>
                <a:cs typeface="Calibri" pitchFamily="34" charset="0"/>
              </a:rPr>
              <a:t>* Estimates are statistically different from each other within category (</a:t>
            </a:r>
            <a:r>
              <a:rPr lang="en-US" sz="1100" dirty="0" smtClean="0">
                <a:latin typeface="Calibri" pitchFamily="34" charset="0"/>
                <a:cs typeface="Calibri" pitchFamily="34" charset="0"/>
              </a:rPr>
              <a:t>p &lt; .</a:t>
            </a:r>
            <a:r>
              <a:rPr lang="en-US" sz="1100" dirty="0">
                <a:latin typeface="Calibri" pitchFamily="34" charset="0"/>
                <a:cs typeface="Calibri" pitchFamily="34" charset="0"/>
              </a:rPr>
              <a:t>05). </a:t>
            </a:r>
          </a:p>
          <a:p>
            <a:pPr>
              <a:spcAft>
                <a:spcPts val="400"/>
              </a:spcAft>
            </a:pPr>
            <a:r>
              <a:rPr lang="en-US" sz="1100" dirty="0" smtClean="0">
                <a:latin typeface="Calibri" pitchFamily="34" charset="0"/>
                <a:cs typeface="Calibri" pitchFamily="34" charset="0"/>
              </a:rPr>
              <a:t>SOURCE: </a:t>
            </a:r>
            <a:r>
              <a:rPr lang="en-US" sz="1100" dirty="0">
                <a:latin typeface="Calibri" pitchFamily="34" charset="0"/>
                <a:cs typeface="Calibri" pitchFamily="34" charset="0"/>
              </a:rPr>
              <a:t>Kaiser/HRET Survey of Employer-Sponsored Health Benefits, </a:t>
            </a:r>
            <a:r>
              <a:rPr lang="en-US" sz="1100" dirty="0" smtClean="0">
                <a:latin typeface="Calibri" pitchFamily="34" charset="0"/>
                <a:cs typeface="Calibri" pitchFamily="34" charset="0"/>
              </a:rPr>
              <a:t>2016.</a:t>
            </a:r>
            <a:endParaRPr lang="en-US" sz="11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</p:spPr>
        <p:txBody>
          <a:bodyPr/>
          <a:lstStyle/>
          <a:p>
            <a:r>
              <a:rPr lang="en-US" sz="2400" dirty="0">
                <a:latin typeface="Calibri" pitchFamily="34" charset="0"/>
                <a:cs typeface="Calibri" pitchFamily="34" charset="0"/>
              </a:rPr>
              <a:t>Exhibit 3.5</a:t>
            </a:r>
            <a:br>
              <a:rPr lang="en-US" sz="2400" dirty="0">
                <a:latin typeface="Calibri" pitchFamily="34" charset="0"/>
                <a:cs typeface="Calibri" pitchFamily="34" charset="0"/>
              </a:rPr>
            </a:br>
            <a:r>
              <a:rPr lang="en-US" sz="2400" dirty="0" smtClean="0">
                <a:latin typeface="Calibri" pitchFamily="34" charset="0"/>
                <a:cs typeface="Calibri" pitchFamily="34" charset="0"/>
              </a:rPr>
              <a:t>Among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Workers in Firms Offering Health Benefits, Percentage of Workers Covered by Health Benefits Offered by Their Firm, by Firm Characteristics,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2016</a:t>
            </a:r>
            <a:endParaRPr lang="en-US" sz="2400" dirty="0">
              <a:latin typeface="Calibri" pitchFamily="34" charset="0"/>
              <a:cs typeface="Calibri" pitchFamily="3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/>
          </p:nvPr>
        </p:nvGraphicFramePr>
        <p:xfrm>
          <a:off x="28353" y="1676399"/>
          <a:ext cx="4142509" cy="44732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7310"/>
                <a:gridCol w="2805199"/>
              </a:tblGrid>
              <a:tr h="248304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Low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er Wage Level</a:t>
                      </a:r>
                      <a:endParaRPr lang="en-US" sz="1200" b="1" dirty="0" smtClean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Less Than 35% Earn $23,000 a Year or Less*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8304">
                <a:tc vMerge="1"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35% or More Earn $23,000 a Year or Less*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6649">
                <a:tc>
                  <a:txBody>
                    <a:bodyPr/>
                    <a:lstStyle/>
                    <a:p>
                      <a:pPr algn="ctr"/>
                      <a:endParaRPr lang="en-US" sz="8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endParaRPr lang="en-US" sz="1000" b="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8304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Higher</a:t>
                      </a:r>
                      <a:r>
                        <a:rPr lang="en-US" sz="1200" b="1" baseline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200" b="1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Wage 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Level</a:t>
                      </a: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endParaRPr lang="en-US" sz="1000" b="0" dirty="0" smtClean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Less Than 35% Earn $59,000 a Year or More*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8304">
                <a:tc vMerge="1"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endParaRPr lang="en-US" sz="1000" b="0" dirty="0" smtClean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35% or More Earn $59,000 a Year or More*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6649">
                <a:tc>
                  <a:txBody>
                    <a:bodyPr/>
                    <a:lstStyle/>
                    <a:p>
                      <a:pPr algn="ctr"/>
                      <a:endParaRPr lang="en-US" sz="8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endParaRPr lang="en-US" sz="1000" b="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63247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Unions</a:t>
                      </a: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endParaRPr lang="en-US" sz="1000" b="0" dirty="0" smtClean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 algn="r">
                        <a:lnSpc>
                          <a:spcPct val="85000"/>
                        </a:lnSpc>
                      </a:pPr>
                      <a:endParaRPr lang="en-US" sz="1000" b="0" dirty="0" smtClean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Firm Has At Least Some Union Workers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63247">
                <a:tc vMerge="1"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endParaRPr lang="en-US" sz="1000" b="0" dirty="0" smtClean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Firm Does Not Have Any Union Workers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04341"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endParaRPr lang="en-US" sz="1000" b="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7513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Younger Workers</a:t>
                      </a: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Less Than 35% of Workers Are Age 26 or Younger*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63247">
                <a:tc vMerge="1"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35% or More Workers Are Age 26 or Younger*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35780"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endParaRPr lang="en-US" sz="1000" b="0" dirty="0" smtClean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32590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Older Workers</a:t>
                      </a: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0" dirty="0" smtClean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 marL="0" marR="0" indent="0" algn="r" defTabSz="914400" rtl="0" eaLnBrk="1" fontAlgn="auto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Less Than 35% of Workers Are Age 50 or Older*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63247">
                <a:tc vMerge="1"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0" dirty="0" smtClean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 marL="0" marR="0" indent="0" algn="r" defTabSz="914400" rtl="0" eaLnBrk="1" fontAlgn="auto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35% or More Workers Are Age 50 or Older*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84041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0" kern="1200" dirty="0" smtClean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0" kern="1200" dirty="0" smtClean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3578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dirty="0" smtClean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Private For-Profit*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3578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Firm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 Ownership</a:t>
                      </a:r>
                      <a:endParaRPr lang="en-US" sz="1200" b="1" dirty="0" smtClean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Public*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3578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dirty="0" smtClean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Private 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Not-For-Profit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34574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with exhibit #">
  <a:themeElements>
    <a:clrScheme name="Custom 1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0072C0"/>
      </a:hlink>
      <a:folHlink>
        <a:srgbClr val="0072C0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KFF_Template" id="{D65C98CA-BAF9-447F-9753-9317ABEA03AC}" vid="{5FEDB439-BB30-4CBA-B9B7-C6B324801CFA}"/>
    </a:ext>
  </a:extLst>
</a:theme>
</file>

<file path=ppt/theme/theme2.xml><?xml version="1.0" encoding="utf-8"?>
<a:theme xmlns:a="http://schemas.openxmlformats.org/drawingml/2006/main" name="Default with figure #">
  <a:themeElements>
    <a:clrScheme name="Custom 1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0072C0"/>
      </a:hlink>
      <a:folHlink>
        <a:srgbClr val="0072C0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KFF_Template" id="{D65C98CA-BAF9-447F-9753-9317ABEA03AC}" vid="{0F6006EE-FDEF-4FE6-9C32-2700B5741987}"/>
    </a:ext>
  </a:extLst>
</a:theme>
</file>

<file path=ppt/theme/theme3.xml><?xml version="1.0" encoding="utf-8"?>
<a:theme xmlns:a="http://schemas.openxmlformats.org/drawingml/2006/main" name="Title pag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KFF_Template" id="{D65C98CA-BAF9-447F-9753-9317ABEA03AC}" vid="{7076EB50-CE3A-4D0C-A500-19D8F5ECB66F}"/>
    </a:ext>
  </a:extLst>
</a:theme>
</file>

<file path=ppt/theme/theme4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0</TotalTime>
  <Words>157</Words>
  <Application>Microsoft Office PowerPoint</Application>
  <PresentationFormat>On-screen Show (4:3)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</vt:i4>
      </vt:variant>
    </vt:vector>
  </HeadingPairs>
  <TitlesOfParts>
    <vt:vector size="10" baseType="lpstr">
      <vt:lpstr>Arial</vt:lpstr>
      <vt:lpstr>Calibri</vt:lpstr>
      <vt:lpstr>Meta Offc Pro</vt:lpstr>
      <vt:lpstr>MetaSerif-Book</vt:lpstr>
      <vt:lpstr>Tahoma</vt:lpstr>
      <vt:lpstr>Default with exhibit #</vt:lpstr>
      <vt:lpstr>Default with figure #</vt:lpstr>
      <vt:lpstr>Title page</vt:lpstr>
      <vt:lpstr>KFF Slide Template</vt:lpstr>
      <vt:lpstr>Exhibit 3.5 Among Workers in Firms Offering Health Benefits, Percentage of Workers Covered by Health Benefits Offered by Their Firm, by Firm Characteristics, 2016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3.5 Among Workers in Firms Offering Health Benefits, Percentage of Workers Covered by Health Benefits Offered by Their Firm, by Firm Characteristics, 2016</dc:title>
  <dc:creator>Michelle Long</dc:creator>
  <cp:lastModifiedBy>Michelle Long</cp:lastModifiedBy>
  <cp:revision>1</cp:revision>
  <dcterms:created xsi:type="dcterms:W3CDTF">2016-09-07T19:01:51Z</dcterms:created>
  <dcterms:modified xsi:type="dcterms:W3CDTF">2016-09-07T19:02:27Z</dcterms:modified>
</cp:coreProperties>
</file>