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Sheet1!$A$4:$A$16</c:f>
              <c:strCache>
                <c:ptCount val="13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Firm Has At Least Some Union Workers</c:v>
                </c:pt>
                <c:pt idx="6">
                  <c:v>Firm Does Not Have Any Union Workers</c:v>
                </c:pt>
                <c:pt idx="8">
                  <c:v>Less Than 35% of Workers Are Age 26 or Younger</c:v>
                </c:pt>
                <c:pt idx="9">
                  <c:v>35% or More Workers Are Age 26 or Younger</c:v>
                </c:pt>
                <c:pt idx="11">
                  <c:v>Less Than 35% of Workers Are Age 50 or Older</c:v>
                </c:pt>
                <c:pt idx="12">
                  <c:v>35% or More Workers Are Age 50 or Older</c:v>
                </c:pt>
              </c:strCache>
            </c:strRef>
          </c:cat>
          <c:val>
            <c:numRef>
              <c:f>Sheet1!$B$3:$B$20</c:f>
              <c:numCache>
                <c:formatCode>0%</c:formatCode>
                <c:ptCount val="18"/>
                <c:pt idx="0">
                  <c:v>0.8</c:v>
                </c:pt>
                <c:pt idx="1">
                  <c:v>0.61</c:v>
                </c:pt>
                <c:pt idx="2">
                  <c:v>0</c:v>
                </c:pt>
                <c:pt idx="3">
                  <c:v>0.73</c:v>
                </c:pt>
                <c:pt idx="4">
                  <c:v>0.84</c:v>
                </c:pt>
                <c:pt idx="5">
                  <c:v>0</c:v>
                </c:pt>
                <c:pt idx="6">
                  <c:v>0.82</c:v>
                </c:pt>
                <c:pt idx="7">
                  <c:v>0.77</c:v>
                </c:pt>
                <c:pt idx="8">
                  <c:v>0</c:v>
                </c:pt>
                <c:pt idx="9">
                  <c:v>0.8</c:v>
                </c:pt>
                <c:pt idx="10">
                  <c:v>0.68</c:v>
                </c:pt>
                <c:pt idx="11">
                  <c:v>0</c:v>
                </c:pt>
                <c:pt idx="12">
                  <c:v>0.76</c:v>
                </c:pt>
                <c:pt idx="13">
                  <c:v>0.82</c:v>
                </c:pt>
                <c:pt idx="14">
                  <c:v>0</c:v>
                </c:pt>
                <c:pt idx="15">
                  <c:v>0.76</c:v>
                </c:pt>
                <c:pt idx="16">
                  <c:v>0.88</c:v>
                </c:pt>
                <c:pt idx="17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833808"/>
        <c:axId val="257765880"/>
      </c:barChart>
      <c:catAx>
        <c:axId val="58338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crossAx val="257765880"/>
        <c:crosses val="autoZero"/>
        <c:auto val="1"/>
        <c:lblAlgn val="ctr"/>
        <c:lblOffset val="100"/>
        <c:noMultiLvlLbl val="0"/>
      </c:catAx>
      <c:valAx>
        <c:axId val="257765880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5833808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3563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52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581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9793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0773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0941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/>
          </p:nvPr>
        </p:nvGraphicFramePr>
        <p:xfrm>
          <a:off x="2743201" y="1524002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(p &lt;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SOURCE: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3.4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Among Workers in Firms Offering Health Benefits, Percentage of Eligible Workers Who Take Up Health Benefits Offered by Their Firm, by Firm Characteristics, 2016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76202" y="1655374"/>
          <a:ext cx="4142509" cy="4515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401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3888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$59,000 a Year or More*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$59,000 a Year or More*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912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8436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765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Younger*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Younger*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662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90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For-Profit*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90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Not-For-Profit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46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159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3.4 Among Workers in Firms Offering Health Benefits, Percentage of Eligible Workers Who Take Up Health Benefits Offered by Their Firm, by Firm Characteristics,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3.4 Among Workers in Firms Offering Health Benefits, Percentage of Eligible Workers Who Take Up Health Benefits Offered by Their Firm, by Firm Characteristics, 2016</dc:title>
  <dc:creator>Michelle Long</dc:creator>
  <cp:lastModifiedBy>Kanani Kauka</cp:lastModifiedBy>
  <cp:revision>2</cp:revision>
  <dcterms:created xsi:type="dcterms:W3CDTF">2016-09-06T19:08:26Z</dcterms:created>
  <dcterms:modified xsi:type="dcterms:W3CDTF">2016-09-07T16:32:54Z</dcterms:modified>
</cp:coreProperties>
</file>