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1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681568612277274"/>
          <c:y val="2.8918827108678276E-2"/>
          <c:w val="0.70127771866354549"/>
          <c:h val="0.9492953804606021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ln w="12700" cap="flat" cmpd="sng">
              <a:solidFill>
                <a:schemeClr val="tx1"/>
              </a:solidFill>
              <a:prstDash val="solid"/>
              <a:round/>
            </a:ln>
          </c:spPr>
          <c:invertIfNegative val="0"/>
          <c:dLbls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4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latin typeface="Calibri" pitchFamily="34" charset="0"/>
                    <a:cs typeface="Calibri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Sheet1!$A$4:$A$16</c:f>
              <c:strCache>
                <c:ptCount val="13"/>
                <c:pt idx="0">
                  <c:v>Many Workers are Lower-Wage</c:v>
                </c:pt>
                <c:pt idx="2">
                  <c:v>Few Workers are Higher-Wage</c:v>
                </c:pt>
                <c:pt idx="3">
                  <c:v>Many Workers are Higher-Wage</c:v>
                </c:pt>
                <c:pt idx="5">
                  <c:v>Firm Has At Least Some Union Workers</c:v>
                </c:pt>
                <c:pt idx="6">
                  <c:v>Firm Does Not Have Any Union Workers</c:v>
                </c:pt>
                <c:pt idx="8">
                  <c:v>Less Than 35% of Workers Are Age 26 or Younger</c:v>
                </c:pt>
                <c:pt idx="9">
                  <c:v>35% or More Workers Are Age 26 or Younger</c:v>
                </c:pt>
                <c:pt idx="11">
                  <c:v>Less Than 35% of Workers Are Age 50 or Older</c:v>
                </c:pt>
                <c:pt idx="12">
                  <c:v>35% or More Workers Are Age 50 or Older</c:v>
                </c:pt>
              </c:strCache>
            </c:strRef>
          </c:cat>
          <c:val>
            <c:numRef>
              <c:f>Sheet1!$B$3:$B$20</c:f>
              <c:numCache>
                <c:formatCode>0%</c:formatCode>
                <c:ptCount val="18"/>
                <c:pt idx="0">
                  <c:v>0.8</c:v>
                </c:pt>
                <c:pt idx="1">
                  <c:v>0.74</c:v>
                </c:pt>
                <c:pt idx="2">
                  <c:v>0</c:v>
                </c:pt>
                <c:pt idx="3">
                  <c:v>0.73</c:v>
                </c:pt>
                <c:pt idx="4">
                  <c:v>0.86</c:v>
                </c:pt>
                <c:pt idx="5">
                  <c:v>0</c:v>
                </c:pt>
                <c:pt idx="6">
                  <c:v>0.77</c:v>
                </c:pt>
                <c:pt idx="7">
                  <c:v>0.8</c:v>
                </c:pt>
                <c:pt idx="8">
                  <c:v>0</c:v>
                </c:pt>
                <c:pt idx="9">
                  <c:v>0.81</c:v>
                </c:pt>
                <c:pt idx="10">
                  <c:v>0.64</c:v>
                </c:pt>
                <c:pt idx="11">
                  <c:v>0</c:v>
                </c:pt>
                <c:pt idx="12">
                  <c:v>0.77</c:v>
                </c:pt>
                <c:pt idx="13">
                  <c:v>0.82</c:v>
                </c:pt>
                <c:pt idx="14">
                  <c:v>0</c:v>
                </c:pt>
                <c:pt idx="15">
                  <c:v>0.8</c:v>
                </c:pt>
                <c:pt idx="16">
                  <c:v>0.84</c:v>
                </c:pt>
                <c:pt idx="17">
                  <c:v>0.74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252153536"/>
        <c:axId val="252156280"/>
      </c:barChart>
      <c:catAx>
        <c:axId val="252153536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one"/>
        <c:crossAx val="252156280"/>
        <c:crosses val="autoZero"/>
        <c:auto val="1"/>
        <c:lblAlgn val="ctr"/>
        <c:lblOffset val="100"/>
        <c:noMultiLvlLbl val="0"/>
      </c:catAx>
      <c:valAx>
        <c:axId val="252156280"/>
        <c:scaling>
          <c:orientation val="minMax"/>
          <c:max val="1"/>
        </c:scaling>
        <c:delete val="1"/>
        <c:axPos val="t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extTo"/>
        <c:crossAx val="252153536"/>
        <c:crosses val="autoZero"/>
        <c:crossBetween val="between"/>
        <c:majorUnit val="0.1"/>
      </c:valAx>
    </c:plotArea>
    <c:plotVisOnly val="1"/>
    <c:dispBlanksAs val="gap"/>
    <c:showDLblsOverMax val="0"/>
  </c:chart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506477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45698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74644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722846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354979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76023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Content Placeholder 22"/>
          <p:cNvGraphicFramePr>
            <a:graphicFrameLocks noGrp="1"/>
          </p:cNvGraphicFramePr>
          <p:nvPr>
            <p:ph idx="1"/>
            <p:extLst/>
          </p:nvPr>
        </p:nvGraphicFramePr>
        <p:xfrm>
          <a:off x="2743202" y="1524002"/>
          <a:ext cx="6461125" cy="4830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0" y="6217920"/>
            <a:ext cx="8412480" cy="640080"/>
          </a:xfrm>
        </p:spPr>
        <p:txBody>
          <a:bodyPr/>
          <a:lstStyle/>
          <a:p>
            <a:pPr>
              <a:spcAft>
                <a:spcPts val="400"/>
              </a:spcAft>
            </a:pPr>
            <a:r>
              <a:rPr lang="en-US" sz="1100" dirty="0">
                <a:latin typeface="Calibri" pitchFamily="34" charset="0"/>
                <a:cs typeface="Calibri" pitchFamily="34" charset="0"/>
              </a:rPr>
              <a:t>* Estimates are statistically different from each other within category (p &lt; .05). </a:t>
            </a:r>
          </a:p>
          <a:p>
            <a:pPr>
              <a:spcAft>
                <a:spcPts val="400"/>
              </a:spcAft>
            </a:pPr>
            <a:r>
              <a:rPr lang="en-US" sz="1100" dirty="0">
                <a:latin typeface="Calibri" pitchFamily="34" charset="0"/>
                <a:cs typeface="Calibri" pitchFamily="34" charset="0"/>
              </a:rPr>
              <a:t>SOURCE: Kaiser/HRET Survey of Employer-Sponsored Health Benefits, 2016.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</p:spPr>
        <p:txBody>
          <a:bodyPr/>
          <a:lstStyle/>
          <a:p>
            <a:r>
              <a:rPr lang="en-US" sz="2400" dirty="0">
                <a:latin typeface="Calibri" pitchFamily="34" charset="0"/>
                <a:cs typeface="Calibri" pitchFamily="34" charset="0"/>
              </a:rPr>
              <a:t>Exhibit 3.3</a:t>
            </a:r>
            <a:br>
              <a:rPr lang="en-US" sz="2400" dirty="0">
                <a:latin typeface="Calibri" pitchFamily="34" charset="0"/>
                <a:cs typeface="Calibri" pitchFamily="34" charset="0"/>
              </a:rPr>
            </a:br>
            <a:r>
              <a:rPr lang="en-US" sz="2400" dirty="0">
                <a:latin typeface="Calibri" pitchFamily="34" charset="0"/>
                <a:cs typeface="Calibri" pitchFamily="34" charset="0"/>
              </a:rPr>
              <a:t>Among Workers in Firms Offering Health Benefits, Percentage of Workers Eligible for Health Benefits Offered by Their Firm, by Firm Characteristics, 2016</a:t>
            </a:r>
          </a:p>
        </p:txBody>
      </p:sp>
      <p:graphicFrame>
        <p:nvGraphicFramePr>
          <p:cNvPr id="25" name="Table 24"/>
          <p:cNvGraphicFramePr>
            <a:graphicFrameLocks noGrp="1"/>
          </p:cNvGraphicFramePr>
          <p:nvPr>
            <p:extLst/>
          </p:nvPr>
        </p:nvGraphicFramePr>
        <p:xfrm>
          <a:off x="25402" y="1675299"/>
          <a:ext cx="4142509" cy="4573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7310"/>
                <a:gridCol w="2805199"/>
              </a:tblGrid>
              <a:tr h="295190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Lower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 Wage Level</a:t>
                      </a:r>
                      <a:endParaRPr lang="en-US" sz="1200" b="1" dirty="0" smtClean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Less Than 35% Earn $23,000 a Year or Less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5190">
                <a:tc v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35% or More Earn $23,000 a Year or Less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13760">
                <a:tc>
                  <a:txBody>
                    <a:bodyPr/>
                    <a:lstStyle/>
                    <a:p>
                      <a:pPr algn="ctr"/>
                      <a:endParaRPr lang="en-US" sz="8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00" b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5190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Higher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Wage Level</a:t>
                      </a: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Less Than 35% Earn $59,000 a Year or More*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5190">
                <a:tc v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35% or More Earn $59,000 a Year or More*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13760">
                <a:tc>
                  <a:txBody>
                    <a:bodyPr/>
                    <a:lstStyle/>
                    <a:p>
                      <a:pPr algn="ctr"/>
                      <a:endParaRPr lang="en-US" sz="8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00" b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84348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Unions</a:t>
                      </a: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Firm Has At Least Some Union Workers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84348">
                <a:tc v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Firm Does Not Have Any Union Workers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5313"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00" b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01255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Younger Workers</a:t>
                      </a: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Less Than 35% of Workers Are Age 26 or Younger*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5330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35% or More Workers Are Age 26 or Younger 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3720"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00" b="0" dirty="0" smtClean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00579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Older Workers</a:t>
                      </a: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Less Than 35% of Workers Are Age 50 or Older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5330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35% or More Workers Are Age 50 or Older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2704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kern="1200" dirty="0" smtClean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kern="1200" dirty="0" smtClean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531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dirty="0" smtClean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Private For-Profit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531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Firm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 Ownership</a:t>
                      </a:r>
                      <a:endParaRPr lang="en-US" sz="1200" b="1" dirty="0" smtClean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Public*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531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dirty="0" smtClean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Private </a:t>
                      </a: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Not-For-Profit*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1955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153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Meta Offc Pro</vt:lpstr>
      <vt:lpstr>Tahoma</vt:lpstr>
      <vt:lpstr>KFF Slide Template</vt:lpstr>
      <vt:lpstr>Exhibit 3.3 Among Workers in Firms Offering Health Benefits, Percentage of Workers Eligible for Health Benefits Offered by Their Firm, by Firm Characteristics, 2016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3.3 Among Workers in Firms Offering Health Benefits, Percentage of Workers Eligible for Health Benefits Offered by Their Firm, by Firm Characteristics, 2016</dc:title>
  <dc:creator>Michelle Long</dc:creator>
  <cp:lastModifiedBy>Kanani Kauka</cp:lastModifiedBy>
  <cp:revision>2</cp:revision>
  <dcterms:created xsi:type="dcterms:W3CDTF">2016-09-06T19:08:26Z</dcterms:created>
  <dcterms:modified xsi:type="dcterms:W3CDTF">2016-09-07T16:30:07Z</dcterms:modified>
</cp:coreProperties>
</file>