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3"/>
  </p:notes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1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ln>
              <a:solidFill>
                <a:schemeClr val="tx1"/>
              </a:solidFill>
            </a:ln>
          </c:spPr>
          <c:invertIfNegative val="0"/>
          <c:dPt>
            <c:idx val="1"/>
            <c:invertIfNegative val="0"/>
            <c:bubble3D val="0"/>
            <c:spPr>
              <a:solidFill>
                <a:schemeClr val="accent1"/>
              </a:solidFill>
              <a:ln>
                <a:solidFill>
                  <a:schemeClr val="tx1"/>
                </a:solidFill>
              </a:ln>
            </c:spPr>
          </c:dPt>
          <c:dLbls>
            <c:dLbl>
              <c:idx val="0"/>
              <c:layout/>
              <c:tx>
                <c:rich>
                  <a:bodyPr/>
                  <a:lstStyle/>
                  <a:p>
                    <a:fld id="{C39A5A88-66AD-4922-B7FF-40747E90A540}" type="VALUE">
                      <a:rPr lang="en-US" smtClean="0"/>
                      <a:pPr/>
                      <a:t>[VALUE]</a:t>
                    </a:fld>
                    <a:r>
                      <a:rPr lang="en-US"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a:lstStyle/>
                  <a:p>
                    <a:fld id="{453426F1-5C0B-4CBE-B1F8-F8D2E75AA818}" type="VALUE">
                      <a:rPr lang="en-US" smtClean="0"/>
                      <a:pPr/>
                      <a:t>[VALUE]</a:t>
                    </a:fld>
                    <a:r>
                      <a:rPr lang="en-US"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tx>
                <c:rich>
                  <a:bodyPr/>
                  <a:lstStyle/>
                  <a:p>
                    <a:fld id="{9EBD9C20-B195-4408-97DF-4457C470D97B}" type="VALUE">
                      <a:rPr lang="en-US" smtClean="0"/>
                      <a:pPr/>
                      <a:t>[VALUE]</a:t>
                    </a:fld>
                    <a:r>
                      <a:rPr lang="en-US"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a:lstStyle/>
              <a:p>
                <a:pPr>
                  <a:defRPr sz="1200">
                    <a:latin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3 to 49 Workers</c:v>
                </c:pt>
                <c:pt idx="1">
                  <c:v>50 to 99 Workers</c:v>
                </c:pt>
                <c:pt idx="2">
                  <c:v>100 or More Workers</c:v>
                </c:pt>
                <c:pt idx="3">
                  <c:v>ALL FIRMS</c:v>
                </c:pt>
              </c:strCache>
            </c:strRef>
          </c:cat>
          <c:val>
            <c:numRef>
              <c:f>Sheet1!$B$2:$B$5</c:f>
              <c:numCache>
                <c:formatCode>0%</c:formatCode>
                <c:ptCount val="4"/>
                <c:pt idx="0">
                  <c:v>0.53</c:v>
                </c:pt>
                <c:pt idx="1">
                  <c:v>0.89</c:v>
                </c:pt>
                <c:pt idx="2">
                  <c:v>0.96</c:v>
                </c:pt>
                <c:pt idx="3">
                  <c:v>0.56000000000000005</c:v>
                </c:pt>
              </c:numCache>
            </c:numRef>
          </c:val>
        </c:ser>
        <c:dLbls>
          <c:showLegendKey val="0"/>
          <c:showVal val="0"/>
          <c:showCatName val="0"/>
          <c:showSerName val="0"/>
          <c:showPercent val="0"/>
          <c:showBubbleSize val="0"/>
        </c:dLbls>
        <c:gapWidth val="100"/>
        <c:axId val="394288168"/>
        <c:axId val="394287776"/>
      </c:barChart>
      <c:valAx>
        <c:axId val="394287776"/>
        <c:scaling>
          <c:orientation val="minMax"/>
          <c:max val="1"/>
        </c:scaling>
        <c:delete val="0"/>
        <c:axPos val="l"/>
        <c:numFmt formatCode="0%" sourceLinked="1"/>
        <c:majorTickMark val="out"/>
        <c:minorTickMark val="none"/>
        <c:tickLblPos val="nextTo"/>
        <c:txPr>
          <a:bodyPr/>
          <a:lstStyle/>
          <a:p>
            <a:pPr>
              <a:defRPr sz="1200">
                <a:latin typeface="Calibri" panose="020F0502020204030204" pitchFamily="34" charset="0"/>
              </a:defRPr>
            </a:pPr>
            <a:endParaRPr lang="en-US"/>
          </a:p>
        </c:txPr>
        <c:crossAx val="394288168"/>
        <c:crosses val="autoZero"/>
        <c:crossBetween val="between"/>
        <c:majorUnit val="0.2"/>
      </c:valAx>
      <c:catAx>
        <c:axId val="394288168"/>
        <c:scaling>
          <c:orientation val="minMax"/>
        </c:scaling>
        <c:delete val="0"/>
        <c:axPos val="b"/>
        <c:numFmt formatCode="General" sourceLinked="0"/>
        <c:majorTickMark val="out"/>
        <c:minorTickMark val="none"/>
        <c:tickLblPos val="nextTo"/>
        <c:txPr>
          <a:bodyPr/>
          <a:lstStyle/>
          <a:p>
            <a:pPr>
              <a:defRPr sz="1200" b="1">
                <a:latin typeface="Calibri" panose="020F0502020204030204" pitchFamily="34" charset="0"/>
              </a:defRPr>
            </a:pPr>
            <a:endParaRPr lang="en-US"/>
          </a:p>
        </c:txPr>
        <c:crossAx val="394287776"/>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BD7C-DA9B-454D-9A8E-E286EF7C929E}" type="datetimeFigureOut">
              <a:rPr lang="en-US" smtClean="0"/>
              <a:t>9/9/2016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8FEF7-3ECA-4ADA-A185-9E7B005544E4}" type="slidenum">
              <a:rPr lang="en-US" smtClean="0"/>
              <a:t>‹#›</a:t>
            </a:fld>
            <a:endParaRPr lang="en-US"/>
          </a:p>
        </p:txBody>
      </p:sp>
    </p:spTree>
    <p:extLst>
      <p:ext uri="{BB962C8B-B14F-4D97-AF65-F5344CB8AC3E}">
        <p14:creationId xmlns:p14="http://schemas.microsoft.com/office/powerpoint/2010/main" val="609361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4061295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276740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16585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1580640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8093600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2115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a:prstGeom prst="rect">
            <a:avLst/>
          </a:prstGeom>
        </p:spPr>
        <p:txBody>
          <a:bodyPr/>
          <a:lstStyle/>
          <a:p>
            <a:endParaRPr lang="en-US" dirty="0"/>
          </a:p>
        </p:txBody>
      </p:sp>
    </p:spTree>
    <p:extLst>
      <p:ext uri="{BB962C8B-B14F-4D97-AF65-F5344CB8AC3E}">
        <p14:creationId xmlns:p14="http://schemas.microsoft.com/office/powerpoint/2010/main" val="267194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8"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49286538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nvPr>
        </p:nvGraphicFramePr>
        <p:xfrm>
          <a:off x="91440" y="1447800"/>
          <a:ext cx="8900160" cy="37338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11"/>
          </p:nvPr>
        </p:nvSpPr>
        <p:spPr>
          <a:xfrm>
            <a:off x="91440" y="5715000"/>
            <a:ext cx="8290560" cy="1051560"/>
          </a:xfrm>
        </p:spPr>
        <p:txBody>
          <a:bodyPr/>
          <a:lstStyle/>
          <a:p>
            <a:endParaRPr lang="en-US" sz="1100" dirty="0" smtClean="0">
              <a:latin typeface="Calibri" panose="020F0502020204030204" pitchFamily="34" charset="0"/>
            </a:endParaRPr>
          </a:p>
          <a:p>
            <a:r>
              <a:rPr lang="en-US" sz="1100" dirty="0" smtClean="0">
                <a:latin typeface="Calibri" panose="020F0502020204030204" pitchFamily="34" charset="0"/>
              </a:rPr>
              <a:t>* Estimate </a:t>
            </a:r>
            <a:r>
              <a:rPr lang="en-US" sz="1100" dirty="0" smtClean="0">
                <a:latin typeface="Calibri" panose="020F0502020204030204" pitchFamily="34" charset="0"/>
              </a:rPr>
              <a:t>is </a:t>
            </a:r>
            <a:r>
              <a:rPr lang="en-US" sz="1100" dirty="0">
                <a:latin typeface="Calibri" panose="020F0502020204030204" pitchFamily="34" charset="0"/>
              </a:rPr>
              <a:t>statistically different </a:t>
            </a:r>
            <a:r>
              <a:rPr lang="en-US" sz="1100" dirty="0" smtClean="0">
                <a:latin typeface="Calibri" panose="020F0502020204030204" pitchFamily="34" charset="0"/>
              </a:rPr>
              <a:t>from estimate for all other firms not in the indicated size </a:t>
            </a:r>
            <a:r>
              <a:rPr lang="en-US" sz="1100" dirty="0">
                <a:latin typeface="Calibri" panose="020F0502020204030204" pitchFamily="34" charset="0"/>
              </a:rPr>
              <a:t>category (p &lt; .05).  </a:t>
            </a:r>
            <a:endParaRPr lang="en-US" sz="1100" dirty="0" smtClean="0">
              <a:latin typeface="Calibri" panose="020F0502020204030204" pitchFamily="34" charset="0"/>
            </a:endParaRPr>
          </a:p>
          <a:p>
            <a:endParaRPr lang="en-US" sz="1100" dirty="0">
              <a:latin typeface="Calibri" panose="020F0502020204030204" pitchFamily="34" charset="0"/>
            </a:endParaRPr>
          </a:p>
          <a:p>
            <a:r>
              <a:rPr lang="en-US" sz="1100" dirty="0" smtClean="0">
                <a:latin typeface="Calibri" panose="020F0502020204030204" pitchFamily="34" charset="0"/>
              </a:rPr>
              <a:t>NOTES: </a:t>
            </a:r>
            <a:r>
              <a:rPr lang="en-US" sz="1100" dirty="0">
                <a:latin typeface="Calibri" panose="020F0502020204030204" pitchFamily="34" charset="0"/>
                <a:cs typeface="Arial" charset="0"/>
              </a:rPr>
              <a:t>Estimates presented in this exhibit are based on the sample of both firms that completed the entire survey and those that answered just one question about whether they offer health benefits. </a:t>
            </a:r>
            <a:r>
              <a:rPr lang="en-US" sz="1100" dirty="0" smtClean="0">
                <a:latin typeface="Calibri" panose="020F0502020204030204" pitchFamily="34" charset="0"/>
              </a:rPr>
              <a:t>Firm size categories are determined by the number of workers at a firm, which may include full-time and part-time employees. FTEs </a:t>
            </a:r>
            <a:r>
              <a:rPr lang="en-US" sz="1100" dirty="0">
                <a:latin typeface="Calibri" panose="020F0502020204030204" pitchFamily="34" charset="0"/>
              </a:rPr>
              <a:t>are the average number of employees who work 30 or more hours per week. </a:t>
            </a:r>
            <a:endParaRPr lang="en-US" sz="1100" dirty="0" smtClean="0">
              <a:latin typeface="Calibri" panose="020F0502020204030204" pitchFamily="34" charset="0"/>
            </a:endParaRPr>
          </a:p>
          <a:p>
            <a:endParaRPr lang="en-US" sz="1100" dirty="0" smtClean="0">
              <a:latin typeface="Calibri" panose="020F0502020204030204" pitchFamily="34" charset="0"/>
              <a:cs typeface="Arial" charset="0"/>
            </a:endParaRPr>
          </a:p>
          <a:p>
            <a:r>
              <a:rPr lang="en-US" sz="1100" dirty="0" smtClean="0">
                <a:latin typeface="Calibri" panose="020F0502020204030204" pitchFamily="34" charset="0"/>
              </a:rPr>
              <a:t>SOURCE</a:t>
            </a:r>
            <a:r>
              <a:rPr lang="en-US" sz="1100" dirty="0">
                <a:latin typeface="Calibri" panose="020F0502020204030204" pitchFamily="34" charset="0"/>
              </a:rPr>
              <a:t>:  Kaiser/HRET Survey of Employer-Sponsored Health Benefits, </a:t>
            </a:r>
            <a:r>
              <a:rPr lang="en-US" sz="1100" dirty="0" smtClean="0">
                <a:latin typeface="Calibri" panose="020F0502020204030204" pitchFamily="34" charset="0"/>
              </a:rPr>
              <a:t>2016.</a:t>
            </a:r>
            <a:endParaRPr lang="en-US" sz="1100" dirty="0">
              <a:latin typeface="Calibri" panose="020F0502020204030204" pitchFamily="34" charset="0"/>
            </a:endParaRPr>
          </a:p>
        </p:txBody>
      </p:sp>
      <p:sp>
        <p:nvSpPr>
          <p:cNvPr id="5" name="Title 4"/>
          <p:cNvSpPr>
            <a:spLocks noGrp="1"/>
          </p:cNvSpPr>
          <p:nvPr>
            <p:ph type="title"/>
          </p:nvPr>
        </p:nvSpPr>
        <p:spPr/>
        <p:txBody>
          <a:bodyPr/>
          <a:lstStyle/>
          <a:p>
            <a:r>
              <a:rPr lang="en-US" sz="2400" dirty="0">
                <a:latin typeface="Calibri" panose="020F0502020204030204" pitchFamily="34" charset="0"/>
              </a:rPr>
              <a:t>Exhibit </a:t>
            </a:r>
            <a:r>
              <a:rPr lang="en-US" sz="2400" dirty="0" smtClean="0">
                <a:latin typeface="Calibri" pitchFamily="34" charset="0"/>
              </a:rPr>
              <a:t>2.4 </a:t>
            </a:r>
            <a:br>
              <a:rPr lang="en-US" sz="2400" dirty="0" smtClean="0">
                <a:latin typeface="Calibri" pitchFamily="34" charset="0"/>
              </a:rPr>
            </a:br>
            <a:r>
              <a:rPr lang="en-US" sz="2400" dirty="0" smtClean="0">
                <a:latin typeface="Calibri" panose="020F0502020204030204" pitchFamily="34" charset="0"/>
                <a:cs typeface="Tahoma" pitchFamily="34" charset="0"/>
              </a:rPr>
              <a:t>Percentage </a:t>
            </a:r>
            <a:r>
              <a:rPr lang="en-US" sz="2400" dirty="0">
                <a:latin typeface="Calibri" panose="020F0502020204030204" pitchFamily="34" charset="0"/>
                <a:cs typeface="Tahoma" pitchFamily="34" charset="0"/>
              </a:rPr>
              <a:t>of </a:t>
            </a:r>
            <a:r>
              <a:rPr lang="en-US" sz="2400" dirty="0" smtClean="0">
                <a:latin typeface="Calibri" panose="020F0502020204030204" pitchFamily="34" charset="0"/>
                <a:cs typeface="Tahoma" pitchFamily="34" charset="0"/>
              </a:rPr>
              <a:t>Firms </a:t>
            </a:r>
            <a:r>
              <a:rPr lang="en-US" sz="2400" dirty="0">
                <a:latin typeface="Calibri" panose="020F0502020204030204" pitchFamily="34" charset="0"/>
                <a:cs typeface="Tahoma" pitchFamily="34" charset="0"/>
              </a:rPr>
              <a:t>Offering Health </a:t>
            </a:r>
            <a:r>
              <a:rPr lang="en-US" sz="2400" dirty="0" smtClean="0">
                <a:latin typeface="Calibri" panose="020F0502020204030204" pitchFamily="34" charset="0"/>
                <a:cs typeface="Tahoma" pitchFamily="34" charset="0"/>
              </a:rPr>
              <a:t>Benefits</a:t>
            </a:r>
            <a:r>
              <a:rPr lang="en-US" sz="2400" dirty="0">
                <a:latin typeface="Calibri" panose="020F0502020204030204" pitchFamily="34" charset="0"/>
                <a:cs typeface="Tahoma" pitchFamily="34" charset="0"/>
              </a:rPr>
              <a:t> </a:t>
            </a:r>
            <a:r>
              <a:rPr lang="en-US" sz="2400" dirty="0" smtClean="0">
                <a:latin typeface="Calibri" panose="020F0502020204030204" pitchFamily="34" charset="0"/>
                <a:cs typeface="Tahoma" pitchFamily="34" charset="0"/>
              </a:rPr>
              <a:t>to At Least Some of Their Workers, by Firm Size</a:t>
            </a:r>
            <a:r>
              <a:rPr lang="en-US" sz="2400" dirty="0" smtClean="0">
                <a:latin typeface="Calibri" panose="020F0502020204030204" pitchFamily="34" charset="0"/>
              </a:rPr>
              <a:t>, 2016</a:t>
            </a:r>
            <a:endParaRPr lang="en-US" sz="2400" dirty="0">
              <a:latin typeface="Calibri" panose="020F0502020204030204" pitchFamily="34" charset="0"/>
            </a:endParaRPr>
          </a:p>
        </p:txBody>
      </p:sp>
    </p:spTree>
    <p:extLst>
      <p:ext uri="{BB962C8B-B14F-4D97-AF65-F5344CB8AC3E}">
        <p14:creationId xmlns:p14="http://schemas.microsoft.com/office/powerpoint/2010/main" val="3641325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115</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1_KFF Slide Template</vt:lpstr>
      <vt:lpstr>Exhibit 2.4  Percentage of Firms Offering Health Benefits to At Least Some of Their Workers, by Firm Size, 2016</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2.4  Percentage of Firms Offering Health Benefits to At Least Some of Their Workers, by Firm Size, 2016</dc:title>
  <dc:creator>Michelle Long</dc:creator>
  <cp:lastModifiedBy>Michelle Long</cp:lastModifiedBy>
  <cp:revision>3</cp:revision>
  <dcterms:created xsi:type="dcterms:W3CDTF">2016-09-06T18:29:03Z</dcterms:created>
  <dcterms:modified xsi:type="dcterms:W3CDTF">2016-09-09T17:42:42Z</dcterms:modified>
</cp:coreProperties>
</file>