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141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15087176602924E-2"/>
          <c:y val="3.6038126813095733E-2"/>
          <c:w val="0.9255489548181477"/>
          <c:h val="0.83701201823456284"/>
        </c:manualLayout>
      </c:layout>
      <c:barChart>
        <c:barDir val="col"/>
        <c:grouping val="clustered"/>
        <c:varyColors val="0"/>
        <c:ser>
          <c:idx val="0"/>
          <c:order val="0"/>
          <c:tx>
            <c:strRef>
              <c:f>Sheet1!$A$2</c:f>
              <c:strCache>
                <c:ptCount val="1"/>
                <c:pt idx="0">
                  <c:v>Small Firms (3-75 Workers)</c:v>
                </c:pt>
              </c:strCache>
            </c:strRef>
          </c:tx>
          <c:spPr>
            <a:solidFill>
              <a:schemeClr val="accent1"/>
            </a:solidFill>
            <a:ln>
              <a:solidFill>
                <a:schemeClr val="tx1"/>
              </a:solidFill>
            </a:ln>
          </c:spPr>
          <c:invertIfNegative val="0"/>
          <c:dPt>
            <c:idx val="4"/>
            <c:invertIfNegative val="0"/>
            <c:bubble3D val="0"/>
          </c:dPt>
          <c:dLbls>
            <c:spPr>
              <a:noFill/>
              <a:ln>
                <a:noFill/>
              </a:ln>
              <a:effectLst/>
            </c:spPr>
            <c:txPr>
              <a:bodyPr/>
              <a:lstStyle/>
              <a:p>
                <a:pPr>
                  <a:defRPr sz="1200" b="0">
                    <a:latin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Too Expensive</c:v>
                </c:pt>
                <c:pt idx="1">
                  <c:v>No Interest from Employees</c:v>
                </c:pt>
                <c:pt idx="2">
                  <c:v>Other</c:v>
                </c:pt>
                <c:pt idx="3">
                  <c:v>Too Much of a Hassle</c:v>
                </c:pt>
                <c:pt idx="4">
                  <c:v>Too Complicated</c:v>
                </c:pt>
                <c:pt idx="5">
                  <c:v>Firm Not Eligible</c:v>
                </c:pt>
              </c:strCache>
            </c:strRef>
          </c:cat>
          <c:val>
            <c:numRef>
              <c:f>Sheet1!$B$2:$G$2</c:f>
              <c:numCache>
                <c:formatCode>0%</c:formatCode>
                <c:ptCount val="6"/>
                <c:pt idx="0">
                  <c:v>0.7</c:v>
                </c:pt>
                <c:pt idx="1">
                  <c:v>0.61</c:v>
                </c:pt>
                <c:pt idx="2">
                  <c:v>0.28000000000000003</c:v>
                </c:pt>
                <c:pt idx="3">
                  <c:v>0.27</c:v>
                </c:pt>
                <c:pt idx="4">
                  <c:v>0.23</c:v>
                </c:pt>
                <c:pt idx="5">
                  <c:v>0.06</c:v>
                </c:pt>
              </c:numCache>
            </c:numRef>
          </c:val>
        </c:ser>
        <c:dLbls>
          <c:showLegendKey val="0"/>
          <c:showVal val="0"/>
          <c:showCatName val="0"/>
          <c:showSerName val="0"/>
          <c:showPercent val="0"/>
          <c:showBubbleSize val="0"/>
        </c:dLbls>
        <c:gapWidth val="150"/>
        <c:overlap val="-20"/>
        <c:axId val="258524072"/>
        <c:axId val="258525640"/>
      </c:barChart>
      <c:catAx>
        <c:axId val="258524072"/>
        <c:scaling>
          <c:orientation val="minMax"/>
        </c:scaling>
        <c:delete val="0"/>
        <c:axPos val="b"/>
        <c:numFmt formatCode="General" sourceLinked="0"/>
        <c:majorTickMark val="out"/>
        <c:minorTickMark val="none"/>
        <c:tickLblPos val="nextTo"/>
        <c:txPr>
          <a:bodyPr/>
          <a:lstStyle/>
          <a:p>
            <a:pPr>
              <a:defRPr sz="1200" b="1">
                <a:latin typeface="Calibri" panose="020F0502020204030204" pitchFamily="34" charset="0"/>
              </a:defRPr>
            </a:pPr>
            <a:endParaRPr lang="en-US"/>
          </a:p>
        </c:txPr>
        <c:crossAx val="258525640"/>
        <c:crosses val="autoZero"/>
        <c:auto val="1"/>
        <c:lblAlgn val="ctr"/>
        <c:lblOffset val="100"/>
        <c:noMultiLvlLbl val="0"/>
      </c:catAx>
      <c:valAx>
        <c:axId val="258525640"/>
        <c:scaling>
          <c:orientation val="minMax"/>
          <c:max val="1"/>
        </c:scaling>
        <c:delete val="0"/>
        <c:axPos val="l"/>
        <c:numFmt formatCode="0%" sourceLinked="1"/>
        <c:majorTickMark val="out"/>
        <c:minorTickMark val="none"/>
        <c:tickLblPos val="nextTo"/>
        <c:txPr>
          <a:bodyPr/>
          <a:lstStyle/>
          <a:p>
            <a:pPr>
              <a:defRPr sz="1200">
                <a:latin typeface="Calibri" panose="020F0502020204030204" pitchFamily="34" charset="0"/>
              </a:defRPr>
            </a:pPr>
            <a:endParaRPr lang="en-US"/>
          </a:p>
        </c:txPr>
        <c:crossAx val="258524072"/>
        <c:crosses val="autoZero"/>
        <c:crossBetween val="between"/>
        <c:majorUnit val="0.2"/>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79B06D-1F35-44C0-AC50-06085ED02233}" type="datetimeFigureOut">
              <a:rPr lang="en-US" smtClean="0"/>
              <a:t>9/7/2016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DAF2B9-4A29-4653-B110-6DDAF6E14AAA}" type="slidenum">
              <a:rPr lang="en-US" smtClean="0"/>
              <a:t>‹#›</a:t>
            </a:fld>
            <a:endParaRPr lang="en-US"/>
          </a:p>
        </p:txBody>
      </p:sp>
    </p:spTree>
    <p:extLst>
      <p:ext uri="{BB962C8B-B14F-4D97-AF65-F5344CB8AC3E}">
        <p14:creationId xmlns:p14="http://schemas.microsoft.com/office/powerpoint/2010/main" val="756656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Can we do a trend on this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854523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7040909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462730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898830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09441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48180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a:prstGeom prst="rect">
            <a:avLst/>
          </a:prstGeom>
        </p:spPr>
        <p:txBody>
          <a:bodyPr/>
          <a:lstStyle/>
          <a:p>
            <a:endParaRPr lang="en-US" dirty="0"/>
          </a:p>
        </p:txBody>
      </p:sp>
    </p:spTree>
    <p:extLst>
      <p:ext uri="{BB962C8B-B14F-4D97-AF65-F5344CB8AC3E}">
        <p14:creationId xmlns:p14="http://schemas.microsoft.com/office/powerpoint/2010/main" val="230007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8"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91721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525" y="9527"/>
            <a:ext cx="9144000" cy="1173163"/>
          </a:xfrm>
          <a:noFill/>
          <a:ln/>
        </p:spPr>
        <p:txBody>
          <a:bodyPr/>
          <a:lstStyle/>
          <a:p>
            <a:r>
              <a:rPr lang="en-US" sz="2400" dirty="0">
                <a:latin typeface="Calibri" panose="020F0502020204030204" pitchFamily="34" charset="0"/>
              </a:rPr>
              <a:t>Exhibit 2.21</a:t>
            </a:r>
            <a:br>
              <a:rPr lang="en-US" sz="2400" dirty="0">
                <a:latin typeface="Calibri" panose="020F0502020204030204" pitchFamily="34" charset="0"/>
              </a:rPr>
            </a:br>
            <a:r>
              <a:rPr lang="en-US" sz="2400" dirty="0">
                <a:latin typeface="Calibri" panose="020F0502020204030204" pitchFamily="34" charset="0"/>
              </a:rPr>
              <a:t>Among Firms With 3-50 Full-Time Equivalents (FTEs) Not Offering Health Benefits Who Looked at Coverage Through a SHOP Exchange, Reasons Why They Did Not Purchase a Plan, 2016</a:t>
            </a:r>
          </a:p>
        </p:txBody>
      </p:sp>
      <p:sp>
        <p:nvSpPr>
          <p:cNvPr id="4099" name="Rectangle 3"/>
          <p:cNvSpPr>
            <a:spLocks noChangeArrowheads="1"/>
          </p:cNvSpPr>
          <p:nvPr/>
        </p:nvSpPr>
        <p:spPr bwMode="auto">
          <a:xfrm>
            <a:off x="76200" y="5867987"/>
            <a:ext cx="8305800" cy="990015"/>
          </a:xfrm>
          <a:prstGeom prst="rect">
            <a:avLst/>
          </a:prstGeom>
          <a:noFill/>
          <a:ln w="9525">
            <a:noFill/>
            <a:miter lim="800000"/>
            <a:headEnd/>
            <a:tailEnd/>
          </a:ln>
          <a:effectLst/>
        </p:spPr>
        <p:txBody>
          <a:bodyPr>
            <a:spAutoFit/>
          </a:bodyPr>
          <a:lstStyle/>
          <a:p>
            <a:pPr>
              <a:spcBef>
                <a:spcPts val="400"/>
              </a:spcBef>
            </a:pPr>
            <a:r>
              <a:rPr lang="en-US" sz="1100" dirty="0">
                <a:solidFill>
                  <a:srgbClr val="000000"/>
                </a:solidFill>
                <a:latin typeface="Calibri" panose="020F0502020204030204" pitchFamily="34" charset="0"/>
              </a:rPr>
              <a:t>NOTE: The Small Business Health Options Program (SHOP) is federal or state sponsored exchanges in which employers may offer and contribute to health insurance provided to their employees. Firms with 50 or fewer FTEs are eligible to purchase coverage through SHOP. FTEs are the average number of employees who work 30 or more hours per week. Beginning in 2016, states have the option to expand SHOP to include firms with up to 100 FTEs.</a:t>
            </a:r>
          </a:p>
          <a:p>
            <a:pPr>
              <a:spcBef>
                <a:spcPts val="400"/>
              </a:spcBef>
            </a:pPr>
            <a:r>
              <a:rPr lang="en-US" sz="1100" dirty="0">
                <a:solidFill>
                  <a:srgbClr val="000000"/>
                </a:solidFill>
                <a:latin typeface="Calibri" panose="020F0502020204030204" pitchFamily="34" charset="0"/>
              </a:rPr>
              <a:t>SOURCE: Kaiser/HRET Survey of Employer-Sponsored Health Benefits, 2016. </a:t>
            </a:r>
          </a:p>
        </p:txBody>
      </p:sp>
      <p:graphicFrame>
        <p:nvGraphicFramePr>
          <p:cNvPr id="2" name="Chart 1"/>
          <p:cNvGraphicFramePr/>
          <p:nvPr>
            <p:extLst/>
          </p:nvPr>
        </p:nvGraphicFramePr>
        <p:xfrm>
          <a:off x="152400" y="1676400"/>
          <a:ext cx="8686800" cy="3886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8038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103</Words>
  <Application>Microsoft Office PowerPoint</Application>
  <PresentationFormat>On-screen Show (4:3)</PresentationFormat>
  <Paragraphs>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KFF Slide Template</vt:lpstr>
      <vt:lpstr>Exhibit 2.21 Among Firms With 3-50 Full-Time Equivalents (FTEs) Not Offering Health Benefits Who Looked at Coverage Through a SHOP Exchange, Reasons Why They Did Not Purchase a Plan, 2016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2.21 Among Firms With 3-50 Full-Time Equivalents (FTEs) Not Offering Health Benefits Who Looked at Coverage Through a SHOP Exchange, Reasons Why They Did Not Purchase a Plan, 2016</dc:title>
  <dc:creator>Michelle Long</dc:creator>
  <cp:lastModifiedBy>Carene Clark</cp:lastModifiedBy>
  <cp:revision>2</cp:revision>
  <dcterms:created xsi:type="dcterms:W3CDTF">2016-09-06T18:28:59Z</dcterms:created>
  <dcterms:modified xsi:type="dcterms:W3CDTF">2016-09-07T16:25:13Z</dcterms:modified>
</cp:coreProperties>
</file>