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8" r:id="rId2"/>
    <p:sldMasterId id="2147483673" r:id="rId3"/>
    <p:sldMasterId id="2147483666" r:id="rId4"/>
  </p:sldMasterIdLst>
  <p:notesMasterIdLst>
    <p:notesMasterId r:id="rId6"/>
  </p:notesMasterIdLst>
  <p:sldIdLst>
    <p:sldId id="27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>
      <p:cViewPr varScale="1">
        <p:scale>
          <a:sx n="79" d="100"/>
          <a:sy n="79" d="100"/>
        </p:scale>
        <p:origin x="126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842395635953144E-2"/>
          <c:y val="3.589201098441068E-2"/>
          <c:w val="0.83532334077900983"/>
          <c:h val="0.8515701373144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spPr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0.18</c:v>
                </c:pt>
                <c:pt idx="1">
                  <c:v>0.33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0.27</c:v>
                </c:pt>
                <c:pt idx="1">
                  <c:v>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0.15</c:v>
                </c:pt>
                <c:pt idx="1">
                  <c:v>0.28999999999999998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E1FFE715-99A6-4761-A815-5554B6229014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0.16</c:v>
                </c:pt>
                <c:pt idx="1">
                  <c:v>0.15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rgbClr val="000000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0" i="0" u="none" strike="noStrike" kern="1200" baseline="0" dirty="0" smtClean="0">
                        <a:solidFill>
                          <a:srgbClr val="00000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18%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0.17</c:v>
                </c:pt>
                <c:pt idx="1">
                  <c:v>0.18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00000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0.18</c:v>
                </c:pt>
                <c:pt idx="1">
                  <c:v>0.24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2015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Sheet1!$H$2:$H$3</c:f>
              <c:numCache>
                <c:formatCode>0%</c:formatCode>
                <c:ptCount val="2"/>
                <c:pt idx="0">
                  <c:v>0.25</c:v>
                </c:pt>
                <c:pt idx="1">
                  <c:v>0.27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Offered Health Insurance Within the Past Five Years</c:v>
                </c:pt>
                <c:pt idx="1">
                  <c:v>Shopped for Health Insurance Within the Past Year</c:v>
                </c:pt>
              </c:strCache>
            </c:strRef>
          </c:cat>
          <c:val>
            <c:numRef>
              <c:f>Sheet1!$I$2:$I$3</c:f>
              <c:numCache>
                <c:formatCode>0%</c:formatCode>
                <c:ptCount val="2"/>
                <c:pt idx="0">
                  <c:v>0.19</c:v>
                </c:pt>
                <c:pt idx="1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25"/>
        <c:axId val="338175872"/>
        <c:axId val="338177440"/>
      </c:barChart>
      <c:catAx>
        <c:axId val="338175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200" b="1" i="0" u="none" strike="noStrike" kern="1200" baseline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pPr>
            <a:endParaRPr lang="en-US"/>
          </a:p>
        </c:txPr>
        <c:crossAx val="338177440"/>
        <c:crosses val="autoZero"/>
        <c:auto val="1"/>
        <c:lblAlgn val="ctr"/>
        <c:lblOffset val="100"/>
        <c:noMultiLvlLbl val="0"/>
      </c:catAx>
      <c:valAx>
        <c:axId val="33817744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libri" pitchFamily="34" charset="0"/>
              </a:defRPr>
            </a:pPr>
            <a:endParaRPr lang="en-US"/>
          </a:p>
        </c:txPr>
        <c:crossAx val="338175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749693756745541"/>
          <c:y val="2.2755815601335052E-3"/>
          <c:w val="6.3662033109870855E-2"/>
          <c:h val="0.48475309160524721"/>
        </c:manualLayout>
      </c:layout>
      <c:overlay val="0"/>
      <c:txPr>
        <a:bodyPr/>
        <a:lstStyle/>
        <a:p>
          <a:pPr>
            <a:defRPr sz="1200" b="1">
              <a:latin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2347" y="1817601"/>
            <a:ext cx="8223439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Calibri" pitchFamily="34" charset="0"/>
                <a:cs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44467" y="2946400"/>
            <a:ext cx="6391275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SUBTITLE STYLE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444467" y="4238484"/>
            <a:ext cx="3352800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Authors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4" hasCustomPrompt="1"/>
          </p:nvPr>
        </p:nvSpPr>
        <p:spPr>
          <a:xfrm>
            <a:off x="4480280" y="6174160"/>
            <a:ext cx="4416425" cy="53144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200" b="0" i="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Date: January 23, 2013</a:t>
            </a:r>
          </a:p>
          <a:p>
            <a:pPr lvl="0"/>
            <a:r>
              <a:rPr lang="en-US" dirty="0" smtClean="0"/>
              <a:t>Location: Washington D.C.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444467" y="4644232"/>
            <a:ext cx="5984875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 smtClean="0"/>
              <a:t>Multiple Author Names, Name Last Name, Name </a:t>
            </a:r>
            <a:r>
              <a:rPr lang="en-US" dirty="0" err="1" smtClean="0"/>
              <a:t>lastname</a:t>
            </a:r>
            <a:r>
              <a:rPr lang="en-US" dirty="0" smtClean="0"/>
              <a:t> &amp; name </a:t>
            </a:r>
            <a:r>
              <a:rPr lang="en-US" dirty="0" err="1" smtClean="0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94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Exhibit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36576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" y="91440"/>
            <a:ext cx="8961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smtClean="0">
                <a:latin typeface="Calibri" pitchFamily="34" charset="0"/>
                <a:cs typeface="Meta Offc Pro"/>
              </a:rPr>
              <a:t>Figure </a:t>
            </a:r>
            <a:fld id="{0C16F13B-3659-4888-B784-82F22626CC5F}" type="slidenum">
              <a:rPr lang="en-US" sz="1400" b="1" smtClean="0">
                <a:latin typeface="Calibri" pitchFamily="34" charset="0"/>
                <a:cs typeface="Meta Offc Pro"/>
              </a:rPr>
              <a:pPr algn="l"/>
              <a:t>‹#›</a:t>
            </a:fld>
            <a:endParaRPr lang="en-US" sz="1400" b="1" dirty="0" err="1" smtClean="0">
              <a:latin typeface="Calibri" pitchFamily="34" charset="0"/>
              <a:cs typeface="Meta Offc Pro"/>
            </a:endParaRPr>
          </a:p>
        </p:txBody>
      </p:sp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0541" y="1554480"/>
            <a:ext cx="8682918" cy="4481320"/>
          </a:xfrm>
          <a:prstGeom prst="rect">
            <a:avLst/>
          </a:prstGeom>
          <a:solidFill>
            <a:srgbClr val="0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41" y="228600"/>
            <a:ext cx="1087719" cy="109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9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324600"/>
            <a:ext cx="8321040" cy="44196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* Estimate is statistically different from estimate for the previous year shown (p &lt; .05).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2009-2016.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" y="91440"/>
            <a:ext cx="8961120" cy="1432560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</a:rPr>
              <a:t>Exhibit 2.18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Among Small Firms (3-199 Workers) Not Offering Health Benefits, Percentage of Firms That Report the Following Actions, 2009-2016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1524000"/>
          <a:ext cx="8678862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570952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KFF">
      <a:dk1>
        <a:srgbClr val="000000"/>
      </a:dk1>
      <a:lt1>
        <a:srgbClr val="FFFFFF"/>
      </a:lt1>
      <a:dk2>
        <a:srgbClr val="FF8811"/>
      </a:dk2>
      <a:lt2>
        <a:srgbClr val="E05C26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8EBC3AB8-6593-4530-AC33-2C769ADA65BE}"/>
    </a:ext>
  </a:extLst>
</a:theme>
</file>

<file path=ppt/theme/theme2.xml><?xml version="1.0" encoding="utf-8"?>
<a:theme xmlns:a="http://schemas.openxmlformats.org/drawingml/2006/main" name="Default with exhibit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5FEDB439-BB30-4CBA-B9B7-C6B324801CFA}"/>
    </a:ext>
  </a:extLst>
</a:theme>
</file>

<file path=ppt/theme/theme3.xml><?xml version="1.0" encoding="utf-8"?>
<a:theme xmlns:a="http://schemas.openxmlformats.org/drawingml/2006/main" name="Default with figure #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FF_Template" id="{D65C98CA-BAF9-447F-9753-9317ABEA03AC}" vid="{0F6006EE-FDEF-4FE6-9C32-2700B5741987}"/>
    </a:ext>
  </a:extLst>
</a:theme>
</file>

<file path=ppt/theme/theme4.xml><?xml version="1.0" encoding="utf-8"?>
<a:theme xmlns:a="http://schemas.openxmlformats.org/drawingml/2006/main" name="Title pag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FF_Template" id="{D65C98CA-BAF9-447F-9753-9317ABEA03AC}" vid="{7076EB50-CE3A-4D0C-A500-19D8F5ECB66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35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Meta Offc Pro</vt:lpstr>
      <vt:lpstr>MetaSerif-Book</vt:lpstr>
      <vt:lpstr>Tahoma</vt:lpstr>
      <vt:lpstr>Default</vt:lpstr>
      <vt:lpstr>Default with exhibit #</vt:lpstr>
      <vt:lpstr>Default with figure #</vt:lpstr>
      <vt:lpstr>Title page</vt:lpstr>
      <vt:lpstr>Exhibit 2.18 Among Small Firms (3-199 Workers) Not Offering Health Benefits, Percentage of Firms That Report the Following Actions, 2009-2016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2.18 Among Small Firms (3-199 Workers) Not Offering Health Benefits, Percentage of Firms That Report the Following Actions, 2009-2016</dc:title>
  <dc:creator>Michelle Long</dc:creator>
  <cp:lastModifiedBy>Carene Clark</cp:lastModifiedBy>
  <cp:revision>1</cp:revision>
  <dcterms:created xsi:type="dcterms:W3CDTF">2016-09-06T20:15:10Z</dcterms:created>
  <dcterms:modified xsi:type="dcterms:W3CDTF">2016-09-07T16:33:28Z</dcterms:modified>
</cp:coreProperties>
</file>