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15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64369595078251"/>
          <c:y val="2.8918827108678276E-2"/>
          <c:w val="0.55520209973753287"/>
          <c:h val="0.94929538046060213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Yes</c:v>
                </c:pt>
              </c:strCache>
            </c:strRef>
          </c:tx>
          <c:spPr>
            <a:ln w="12700" cap="flat" cmpd="sng">
              <a:solidFill>
                <a:schemeClr val="tx1"/>
              </a:solidFill>
              <a:prstDash val="solid"/>
              <a:round/>
            </a:ln>
          </c:spPr>
          <c:invertIfNegative val="0"/>
          <c:dLbls>
            <c:dLbl>
              <c:idx val="0"/>
              <c:layout>
                <c:manualLayout>
                  <c:x val="7.4074074074074077E-3"/>
                  <c:y val="5.2085383858267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Sheet1!$A$3:$A$16</c:f>
              <c:strCache>
                <c:ptCount val="14"/>
                <c:pt idx="0">
                  <c:v>All Small Firms</c:v>
                </c:pt>
                <c:pt idx="1">
                  <c:v>All Large Firms</c:v>
                </c:pt>
                <c:pt idx="2">
                  <c:v>4</c:v>
                </c:pt>
                <c:pt idx="3">
                  <c:v>All Small Firms1</c:v>
                </c:pt>
                <c:pt idx="4">
                  <c:v>All Large Firms1</c:v>
                </c:pt>
                <c:pt idx="5">
                  <c:v>8</c:v>
                </c:pt>
                <c:pt idx="6">
                  <c:v>All Small Firms2</c:v>
                </c:pt>
                <c:pt idx="7">
                  <c:v>All Large Firms2</c:v>
                </c:pt>
                <c:pt idx="8">
                  <c:v>12</c:v>
                </c:pt>
                <c:pt idx="9">
                  <c:v>All Small Firms3</c:v>
                </c:pt>
                <c:pt idx="10">
                  <c:v>All Large Firms3</c:v>
                </c:pt>
                <c:pt idx="11">
                  <c:v>16</c:v>
                </c:pt>
                <c:pt idx="12">
                  <c:v>All Small Firms4</c:v>
                </c:pt>
                <c:pt idx="13">
                  <c:v>All Large Firms4</c:v>
                </c:pt>
              </c:strCache>
            </c:strRef>
          </c:cat>
          <c:val>
            <c:numRef>
              <c:f>Sheet1!$B$3:$B$16</c:f>
              <c:numCache>
                <c:formatCode>0%</c:formatCode>
                <c:ptCount val="14"/>
                <c:pt idx="0">
                  <c:v>0.11</c:v>
                </c:pt>
                <c:pt idx="1">
                  <c:v>0</c:v>
                </c:pt>
                <c:pt idx="2">
                  <c:v>0</c:v>
                </c:pt>
                <c:pt idx="3">
                  <c:v>0.89</c:v>
                </c:pt>
                <c:pt idx="4">
                  <c:v>0.99</c:v>
                </c:pt>
                <c:pt idx="5">
                  <c:v>0</c:v>
                </c:pt>
                <c:pt idx="6">
                  <c:v>0.88</c:v>
                </c:pt>
                <c:pt idx="7">
                  <c:v>1</c:v>
                </c:pt>
                <c:pt idx="8">
                  <c:v>0</c:v>
                </c:pt>
                <c:pt idx="9">
                  <c:v>0.32</c:v>
                </c:pt>
                <c:pt idx="10">
                  <c:v>0.49</c:v>
                </c:pt>
                <c:pt idx="11">
                  <c:v>0</c:v>
                </c:pt>
                <c:pt idx="12">
                  <c:v>0.26</c:v>
                </c:pt>
                <c:pt idx="13">
                  <c:v>0.42</c:v>
                </c:pt>
              </c:numCache>
            </c:numRef>
          </c:val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accent1"/>
              </a:solidFill>
            </a:ln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9.2592592592592587E-3"/>
                  <c:y val="-5.20730807086614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2962962962962963E-2"/>
                  <c:y val="4.7742504030074975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1.8518518518518519E-3"/>
                  <c:y val="-5.2083333333333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Sheet1!$A$3:$A$16</c:f>
              <c:strCache>
                <c:ptCount val="14"/>
                <c:pt idx="0">
                  <c:v>All Small Firms</c:v>
                </c:pt>
                <c:pt idx="1">
                  <c:v>All Large Firms</c:v>
                </c:pt>
                <c:pt idx="2">
                  <c:v>4</c:v>
                </c:pt>
                <c:pt idx="3">
                  <c:v>All Small Firms1</c:v>
                </c:pt>
                <c:pt idx="4">
                  <c:v>All Large Firms1</c:v>
                </c:pt>
                <c:pt idx="5">
                  <c:v>8</c:v>
                </c:pt>
                <c:pt idx="6">
                  <c:v>All Small Firms2</c:v>
                </c:pt>
                <c:pt idx="7">
                  <c:v>All Large Firms2</c:v>
                </c:pt>
                <c:pt idx="8">
                  <c:v>12</c:v>
                </c:pt>
                <c:pt idx="9">
                  <c:v>All Small Firms3</c:v>
                </c:pt>
                <c:pt idx="10">
                  <c:v>All Large Firms3</c:v>
                </c:pt>
                <c:pt idx="11">
                  <c:v>16</c:v>
                </c:pt>
                <c:pt idx="12">
                  <c:v>All Small Firms4</c:v>
                </c:pt>
                <c:pt idx="13">
                  <c:v>All Large Firms4</c:v>
                </c:pt>
              </c:strCache>
            </c:strRef>
          </c:cat>
          <c:val>
            <c:numRef>
              <c:f>Sheet1!$C$3:$C$16</c:f>
              <c:numCache>
                <c:formatCode>0%</c:formatCode>
                <c:ptCount val="14"/>
                <c:pt idx="0">
                  <c:v>0.89</c:v>
                </c:pt>
                <c:pt idx="1">
                  <c:v>1</c:v>
                </c:pt>
                <c:pt idx="2">
                  <c:v>0</c:v>
                </c:pt>
                <c:pt idx="3">
                  <c:v>0.11</c:v>
                </c:pt>
                <c:pt idx="4">
                  <c:v>0.01</c:v>
                </c:pt>
                <c:pt idx="5">
                  <c:v>0</c:v>
                </c:pt>
                <c:pt idx="6">
                  <c:v>0.12</c:v>
                </c:pt>
                <c:pt idx="7">
                  <c:v>0</c:v>
                </c:pt>
                <c:pt idx="8">
                  <c:v>0</c:v>
                </c:pt>
                <c:pt idx="9">
                  <c:v>0.35</c:v>
                </c:pt>
                <c:pt idx="10">
                  <c:v>0.47</c:v>
                </c:pt>
                <c:pt idx="11">
                  <c:v>0</c:v>
                </c:pt>
                <c:pt idx="12">
                  <c:v>0.45</c:v>
                </c:pt>
                <c:pt idx="13">
                  <c:v>0.56000000000000005</c:v>
                </c:pt>
              </c:numCache>
            </c:numRef>
          </c:val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Not Encountered</c:v>
                </c:pt>
              </c:strCache>
            </c:strRef>
          </c:tx>
          <c:spPr>
            <a:solidFill>
              <a:schemeClr val="accent5"/>
            </a:solidFill>
            <a:ln w="3175">
              <a:solidFill>
                <a:schemeClr val="accent1"/>
              </a:solidFill>
            </a:ln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7.4074074074074077E-3"/>
                  <c:y val="2.0505249343832022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latin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Sheet1!$A$3:$A$16</c:f>
              <c:strCache>
                <c:ptCount val="14"/>
                <c:pt idx="0">
                  <c:v>All Small Firms</c:v>
                </c:pt>
                <c:pt idx="1">
                  <c:v>All Large Firms</c:v>
                </c:pt>
                <c:pt idx="2">
                  <c:v>4</c:v>
                </c:pt>
                <c:pt idx="3">
                  <c:v>All Small Firms1</c:v>
                </c:pt>
                <c:pt idx="4">
                  <c:v>All Large Firms1</c:v>
                </c:pt>
                <c:pt idx="5">
                  <c:v>8</c:v>
                </c:pt>
                <c:pt idx="6">
                  <c:v>All Small Firms2</c:v>
                </c:pt>
                <c:pt idx="7">
                  <c:v>All Large Firms2</c:v>
                </c:pt>
                <c:pt idx="8">
                  <c:v>12</c:v>
                </c:pt>
                <c:pt idx="9">
                  <c:v>All Small Firms3</c:v>
                </c:pt>
                <c:pt idx="10">
                  <c:v>All Large Firms3</c:v>
                </c:pt>
                <c:pt idx="11">
                  <c:v>16</c:v>
                </c:pt>
                <c:pt idx="12">
                  <c:v>All Small Firms4</c:v>
                </c:pt>
                <c:pt idx="13">
                  <c:v>All Large Firms4</c:v>
                </c:pt>
              </c:strCache>
            </c:strRef>
          </c:cat>
          <c:val>
            <c:numRef>
              <c:f>Sheet1!$D$3:$D$16</c:f>
              <c:numCache>
                <c:formatCode>0%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0.34</c:v>
                </c:pt>
                <c:pt idx="10">
                  <c:v>0.05</c:v>
                </c:pt>
                <c:pt idx="11">
                  <c:v>0</c:v>
                </c:pt>
                <c:pt idx="12">
                  <c:v>0.28000000000000003</c:v>
                </c:pt>
                <c:pt idx="13">
                  <c:v>0.02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515914424"/>
        <c:axId val="515917952"/>
      </c:barChart>
      <c:catAx>
        <c:axId val="51591442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one"/>
        <c:crossAx val="515917952"/>
        <c:crosses val="autoZero"/>
        <c:auto val="1"/>
        <c:lblAlgn val="ctr"/>
        <c:lblOffset val="100"/>
        <c:noMultiLvlLbl val="0"/>
      </c:catAx>
      <c:valAx>
        <c:axId val="515917952"/>
        <c:scaling>
          <c:orientation val="minMax"/>
          <c:max val="1"/>
        </c:scaling>
        <c:delete val="1"/>
        <c:axPos val="t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515914424"/>
        <c:crosses val="autoZero"/>
        <c:crossBetween val="between"/>
        <c:majorUnit val="0.1"/>
      </c:valAx>
    </c:plotArea>
    <c:legend>
      <c:legendPos val="r"/>
      <c:layout>
        <c:manualLayout>
          <c:xMode val="edge"/>
          <c:yMode val="edge"/>
          <c:x val="0.85357742782152235"/>
          <c:y val="0.21883263615485565"/>
          <c:w val="0.13320705745115194"/>
          <c:h val="0.21598035597112861"/>
        </c:manualLayout>
      </c:layout>
      <c:overlay val="0"/>
      <c:txPr>
        <a:bodyPr/>
        <a:lstStyle/>
        <a:p>
          <a:pPr>
            <a:defRPr sz="1100">
              <a:latin typeface="Calibri" panose="020F0502020204030204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1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97931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804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168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31365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099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54591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6096000"/>
            <a:ext cx="8534400" cy="68580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NOTE: “Not encountered” refers to firms where no workers requested domestic partner benefits and there is no </a:t>
            </a:r>
            <a:r>
              <a:rPr lang="en-US" sz="1100" dirty="0">
                <a:latin typeface="Calibri" pitchFamily="34" charset="0"/>
              </a:rPr>
              <a:t>corporate </a:t>
            </a:r>
            <a:r>
              <a:rPr lang="en-US" sz="1100" dirty="0" smtClean="0">
                <a:latin typeface="Calibri" pitchFamily="34" charset="0"/>
              </a:rPr>
              <a:t>policy on coverage for that classification of domestic partners. </a:t>
            </a:r>
          </a:p>
          <a:p>
            <a:pPr>
              <a:spcAft>
                <a:spcPts val="400"/>
              </a:spcAft>
            </a:pPr>
            <a:r>
              <a:rPr lang="en-US" sz="1100" dirty="0" smtClean="0">
                <a:latin typeface="Calibri" pitchFamily="34" charset="0"/>
              </a:rPr>
              <a:t>SOURCE: Kaiser/HRET Survey of Employer-Sponsored Health Benefits, 2016.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8961120" cy="914400"/>
          </a:xfrm>
        </p:spPr>
        <p:txBody>
          <a:bodyPr/>
          <a:lstStyle/>
          <a:p>
            <a:r>
              <a:rPr lang="en-US" sz="2200" dirty="0" smtClean="0">
                <a:latin typeface="Calibri" pitchFamily="34" charset="0"/>
              </a:rPr>
              <a:t>Exhibit 2.11</a:t>
            </a:r>
            <a:br>
              <a:rPr lang="en-US" sz="2200" dirty="0" smtClean="0">
                <a:latin typeface="Calibri" pitchFamily="34" charset="0"/>
              </a:rPr>
            </a:br>
            <a:r>
              <a:rPr lang="en-US" sz="2200" dirty="0">
                <a:latin typeface="Calibri" pitchFamily="34" charset="0"/>
              </a:rPr>
              <a:t>Among Firms Offering </a:t>
            </a:r>
            <a:r>
              <a:rPr lang="en-US" sz="2200" dirty="0" smtClean="0">
                <a:latin typeface="Calibri" pitchFamily="34" charset="0"/>
              </a:rPr>
              <a:t>Health Benefits</a:t>
            </a:r>
            <a:r>
              <a:rPr lang="en-US" sz="2200" dirty="0">
                <a:latin typeface="Calibri" pitchFamily="34" charset="0"/>
              </a:rPr>
              <a:t>, </a:t>
            </a:r>
            <a:r>
              <a:rPr lang="en-US" sz="2200" dirty="0" smtClean="0">
                <a:latin typeface="Calibri" pitchFamily="34" charset="0"/>
              </a:rPr>
              <a:t>Percentage of Firms That </a:t>
            </a:r>
            <a:r>
              <a:rPr lang="en-US" sz="2200" dirty="0">
                <a:latin typeface="Calibri" pitchFamily="34" charset="0"/>
              </a:rPr>
              <a:t>Offer </a:t>
            </a:r>
            <a:r>
              <a:rPr lang="en-US" sz="2200" dirty="0" smtClean="0">
                <a:latin typeface="Calibri" pitchFamily="34" charset="0"/>
              </a:rPr>
              <a:t>to </a:t>
            </a:r>
            <a:r>
              <a:rPr lang="en-US" sz="2200" dirty="0">
                <a:latin typeface="Calibri" pitchFamily="34" charset="0"/>
              </a:rPr>
              <a:t>Spouses, Dependents and Partners, </a:t>
            </a:r>
            <a:r>
              <a:rPr lang="en-US" sz="2200" dirty="0" smtClean="0">
                <a:latin typeface="Calibri" pitchFamily="34" charset="0"/>
              </a:rPr>
              <a:t>2016</a:t>
            </a:r>
            <a:endParaRPr lang="en-US" sz="2200" dirty="0">
              <a:latin typeface="Calibri" pitchFamily="34" charset="0"/>
            </a:endParaRPr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/>
          </p:nvPr>
        </p:nvGraphicFramePr>
        <p:xfrm>
          <a:off x="228600" y="1202969"/>
          <a:ext cx="3581400" cy="47096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2286000"/>
              </a:tblGrid>
              <a:tr h="385668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Firm Only Offers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Single Coverage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50" b="0" dirty="0" smtClean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All</a:t>
                      </a:r>
                      <a:r>
                        <a:rPr lang="en-US" sz="1050" b="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Small Firms (3 to 199 workers)</a:t>
                      </a:r>
                      <a:endParaRPr lang="en-US" sz="1050" b="0" dirty="0" smtClean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927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All Large Firms ( 200 or More Workers)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927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5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9909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Firm Offers Coverage to Spouses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50" b="0" dirty="0" smtClean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All</a:t>
                      </a:r>
                      <a:r>
                        <a:rPr lang="en-US" sz="1050" b="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Small Firms (3 to 199 workers)</a:t>
                      </a:r>
                      <a:endParaRPr lang="en-US" sz="1050" b="0" dirty="0" smtClean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6712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All Large Firms ( 200 or More Workers)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9909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5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9909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Firm Offers Coverage to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Other Dependents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50" b="0" dirty="0" smtClean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All</a:t>
                      </a:r>
                      <a:r>
                        <a:rPr lang="en-US" sz="1050" b="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Small Firms (3 to 199 workers)</a:t>
                      </a:r>
                      <a:endParaRPr lang="en-US" sz="1050" b="0" dirty="0" smtClean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6712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All Large Firms ( 200 or More Workers)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927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5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3891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Firm Offers Coverage to Same-Sex Domestic Partners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50" b="0" dirty="0" smtClean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All</a:t>
                      </a:r>
                      <a:r>
                        <a:rPr lang="en-US" sz="1050" b="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Small Firms (3 to 199 workers</a:t>
                      </a:r>
                      <a:endParaRPr lang="en-US" sz="1050" b="0" dirty="0" smtClean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9909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All Large Firms ( 200 or More Workers)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8198"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50" b="0" dirty="0" smtClean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4547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Firm Offers Coverage to Opposite-Sex Domestic Partners</a:t>
                      </a:r>
                    </a:p>
                  </a:txBody>
                  <a:tcPr marL="60195" marR="60195" marT="30097" marB="3009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endParaRPr lang="en-US" sz="1050" b="0" dirty="0" smtClean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All</a:t>
                      </a:r>
                      <a:r>
                        <a:rPr lang="en-US" sz="1050" b="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Small Firms (3 to 199 workers)</a:t>
                      </a:r>
                      <a:endParaRPr lang="en-US" sz="1050" b="0" dirty="0" smtClean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61285">
                <a:tc v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All Large Firms ( 200 or More Workers)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3" name="Content Placeholder 22"/>
          <p:cNvGraphicFramePr>
            <a:graphicFrameLocks noGrp="1"/>
          </p:cNvGraphicFramePr>
          <p:nvPr>
            <p:ph idx="1"/>
            <p:extLst/>
          </p:nvPr>
        </p:nvGraphicFramePr>
        <p:xfrm>
          <a:off x="2286000" y="1066800"/>
          <a:ext cx="68580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5912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Meta Offc Pro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168</Words>
  <Application>Microsoft Office PowerPoint</Application>
  <PresentationFormat>On-screen Show (4:3)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2.11 Among Firms Offering Health Benefits, Percentage of Firms That Offer to Spouses, Dependents and Partners, 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2.11 Among Firms Offering Health Benefits, Percentage of Firms That Offer to Spouses, Dependents and Partners, 2016</dc:title>
  <dc:creator>Michelle Long</dc:creator>
  <cp:lastModifiedBy>Michelle Long</cp:lastModifiedBy>
  <cp:revision>3</cp:revision>
  <dcterms:created xsi:type="dcterms:W3CDTF">2016-09-06T18:29:01Z</dcterms:created>
  <dcterms:modified xsi:type="dcterms:W3CDTF">2016-09-12T20:45:45Z</dcterms:modified>
</cp:coreProperties>
</file>