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5" d="100"/>
          <a:sy n="75" d="100"/>
        </p:scale>
        <p:origin x="1416"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0616447175253413E-2"/>
          <c:y val="2.8384279475982592E-2"/>
          <c:w val="0.92511483982811327"/>
          <c:h val="0.88209606986899569"/>
        </c:manualLayout>
      </c:layout>
      <c:barChart>
        <c:barDir val="col"/>
        <c:grouping val="clustered"/>
        <c:varyColors val="0"/>
        <c:ser>
          <c:idx val="0"/>
          <c:order val="0"/>
          <c:tx>
            <c:strRef>
              <c:f>Sheet1!$A$2</c:f>
              <c:strCache>
                <c:ptCount val="1"/>
              </c:strCache>
            </c:strRef>
          </c:tx>
          <c:spPr>
            <a:solidFill>
              <a:schemeClr val="accent1"/>
            </a:solidFill>
            <a:ln w="12695">
              <a:solidFill>
                <a:schemeClr val="tx1"/>
              </a:solidFill>
              <a:prstDash val="solid"/>
            </a:ln>
          </c:spPr>
          <c:invertIfNegative val="0"/>
          <c:dLbls>
            <c:dLbl>
              <c:idx val="11"/>
              <c:layout/>
              <c:tx>
                <c:rich>
                  <a:bodyPr/>
                  <a:lstStyle/>
                  <a:p>
                    <a:r>
                      <a:rPr lang="en-US" sz="1200" b="0" i="0" u="none" strike="noStrike" kern="1200" baseline="0">
                        <a:solidFill>
                          <a:srgbClr val="000000"/>
                        </a:solidFill>
                        <a:latin typeface="Calibri" pitchFamily="34" charset="0"/>
                        <a:ea typeface="Arial"/>
                        <a:cs typeface="Arial"/>
                      </a:rPr>
                      <a:t>69%*</a:t>
                    </a:r>
                    <a:endParaRPr lang="en-US" sz="1600" dirty="0"/>
                  </a:p>
                </c:rich>
              </c:tx>
              <c:showLegendKey val="0"/>
              <c:showVal val="1"/>
              <c:showCatName val="0"/>
              <c:showSerName val="0"/>
              <c:showPercent val="0"/>
              <c:showBubbleSize val="0"/>
              <c:extLst>
                <c:ext xmlns:c15="http://schemas.microsoft.com/office/drawing/2012/chart" uri="{CE6537A1-D6FC-4f65-9D91-7224C49458BB}">
                  <c15:layout/>
                </c:ext>
              </c:extLst>
            </c:dLbl>
            <c:dLbl>
              <c:idx val="12"/>
              <c:layout/>
              <c:tx>
                <c:rich>
                  <a:bodyPr/>
                  <a:lstStyle/>
                  <a:p>
                    <a:r>
                      <a:rPr lang="en-US" sz="1200" b="0" i="0" u="none" strike="noStrike" kern="1200" baseline="0">
                        <a:solidFill>
                          <a:srgbClr val="000000"/>
                        </a:solidFill>
                        <a:latin typeface="Calibri" pitchFamily="34" charset="0"/>
                        <a:ea typeface="Arial"/>
                        <a:cs typeface="Arial"/>
                      </a:rPr>
                      <a:t>60%*</a:t>
                    </a:r>
                    <a:endParaRPr lang="en-US"/>
                  </a:p>
                </c:rich>
              </c:tx>
              <c:showLegendKey val="0"/>
              <c:showVal val="1"/>
              <c:showCatName val="0"/>
              <c:showSerName val="0"/>
              <c:showPercent val="0"/>
              <c:showBubbleSize val="0"/>
              <c:extLst>
                <c:ext xmlns:c15="http://schemas.microsoft.com/office/drawing/2012/chart" uri="{CE6537A1-D6FC-4f65-9D91-7224C49458BB}">
                  <c15:layout/>
                </c:ext>
              </c:extLst>
            </c:dLbl>
            <c:numFmt formatCode="0%" sourceLinked="0"/>
            <c:spPr>
              <a:noFill/>
              <a:ln w="25390">
                <a:noFill/>
              </a:ln>
            </c:spPr>
            <c:txPr>
              <a:bodyPr/>
              <a:lstStyle/>
              <a:p>
                <a:pPr algn="ctr">
                  <a:defRPr lang="en-US" sz="1200" b="0" i="0" u="none" strike="noStrike" kern="1200" baseline="0">
                    <a:solidFill>
                      <a:srgbClr val="000000"/>
                    </a:solidFill>
                    <a:latin typeface="Calibri" pitchFamily="34" charset="0"/>
                    <a:ea typeface="Arial"/>
                    <a:cs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Sheet1!$B$1:$S$1</c:f>
              <c:numCache>
                <c:formatCode>General</c:formatCode>
                <c:ptCount val="18"/>
                <c:pt idx="0">
                  <c:v>1999</c:v>
                </c:pt>
                <c:pt idx="1">
                  <c:v>2000</c:v>
                </c:pt>
                <c:pt idx="2">
                  <c:v>2001</c:v>
                </c:pt>
                <c:pt idx="3">
                  <c:v>2002</c:v>
                </c:pt>
                <c:pt idx="4">
                  <c:v>2003</c:v>
                </c:pt>
                <c:pt idx="5">
                  <c:v>2004</c:v>
                </c:pt>
                <c:pt idx="6">
                  <c:v>2005</c:v>
                </c:pt>
                <c:pt idx="7">
                  <c:v>2006</c:v>
                </c:pt>
                <c:pt idx="8">
                  <c:v>2007</c:v>
                </c:pt>
                <c:pt idx="9">
                  <c:v>2008</c:v>
                </c:pt>
                <c:pt idx="10">
                  <c:v>2009</c:v>
                </c:pt>
                <c:pt idx="11">
                  <c:v>2010</c:v>
                </c:pt>
                <c:pt idx="12">
                  <c:v>2011</c:v>
                </c:pt>
                <c:pt idx="13">
                  <c:v>2012</c:v>
                </c:pt>
                <c:pt idx="14">
                  <c:v>2013</c:v>
                </c:pt>
                <c:pt idx="15">
                  <c:v>2014</c:v>
                </c:pt>
                <c:pt idx="16">
                  <c:v>2015</c:v>
                </c:pt>
                <c:pt idx="17">
                  <c:v>2016</c:v>
                </c:pt>
              </c:numCache>
            </c:numRef>
          </c:cat>
          <c:val>
            <c:numRef>
              <c:f>Sheet1!$B$2:$S$2</c:f>
              <c:numCache>
                <c:formatCode>0%</c:formatCode>
                <c:ptCount val="18"/>
                <c:pt idx="0">
                  <c:v>0.65583157052651198</c:v>
                </c:pt>
                <c:pt idx="1">
                  <c:v>0.68</c:v>
                </c:pt>
                <c:pt idx="2">
                  <c:v>0.68</c:v>
                </c:pt>
                <c:pt idx="3">
                  <c:v>0.66</c:v>
                </c:pt>
                <c:pt idx="4">
                  <c:v>0.66</c:v>
                </c:pt>
                <c:pt idx="5">
                  <c:v>0.63</c:v>
                </c:pt>
                <c:pt idx="6">
                  <c:v>0.6</c:v>
                </c:pt>
                <c:pt idx="7">
                  <c:v>0.61</c:v>
                </c:pt>
                <c:pt idx="8">
                  <c:v>0.59</c:v>
                </c:pt>
                <c:pt idx="9">
                  <c:v>0.63</c:v>
                </c:pt>
                <c:pt idx="10">
                  <c:v>0.59</c:v>
                </c:pt>
                <c:pt idx="11">
                  <c:v>0.69</c:v>
                </c:pt>
                <c:pt idx="12">
                  <c:v>0.6</c:v>
                </c:pt>
                <c:pt idx="13">
                  <c:v>0.61</c:v>
                </c:pt>
                <c:pt idx="14">
                  <c:v>0.56999999999999995</c:v>
                </c:pt>
                <c:pt idx="15">
                  <c:v>0.55000000000000004</c:v>
                </c:pt>
                <c:pt idx="16">
                  <c:v>0.56999999999999995</c:v>
                </c:pt>
                <c:pt idx="17">
                  <c:v>0.56000000000000005</c:v>
                </c:pt>
              </c:numCache>
            </c:numRef>
          </c:val>
        </c:ser>
        <c:dLbls>
          <c:showLegendKey val="0"/>
          <c:showVal val="0"/>
          <c:showCatName val="0"/>
          <c:showSerName val="0"/>
          <c:showPercent val="0"/>
          <c:showBubbleSize val="0"/>
        </c:dLbls>
        <c:gapWidth val="51"/>
        <c:overlap val="1"/>
        <c:axId val="257872472"/>
        <c:axId val="257876000"/>
      </c:barChart>
      <c:catAx>
        <c:axId val="257872472"/>
        <c:scaling>
          <c:orientation val="minMax"/>
        </c:scaling>
        <c:delete val="0"/>
        <c:axPos val="b"/>
        <c:numFmt formatCode="General" sourceLinked="1"/>
        <c:majorTickMark val="out"/>
        <c:minorTickMark val="none"/>
        <c:tickLblPos val="nextTo"/>
        <c:spPr>
          <a:ln w="3174">
            <a:solidFill>
              <a:schemeClr val="tx1"/>
            </a:solidFill>
            <a:prstDash val="solid"/>
          </a:ln>
        </c:spPr>
        <c:txPr>
          <a:bodyPr rot="0" vert="horz"/>
          <a:lstStyle/>
          <a:p>
            <a:pPr>
              <a:defRPr sz="1200">
                <a:latin typeface="Calibri" pitchFamily="34" charset="0"/>
              </a:defRPr>
            </a:pPr>
            <a:endParaRPr lang="en-US"/>
          </a:p>
        </c:txPr>
        <c:crossAx val="257876000"/>
        <c:crossesAt val="0"/>
        <c:auto val="1"/>
        <c:lblAlgn val="ctr"/>
        <c:lblOffset val="100"/>
        <c:tickLblSkip val="1"/>
        <c:tickMarkSkip val="1"/>
        <c:noMultiLvlLbl val="0"/>
      </c:catAx>
      <c:valAx>
        <c:axId val="257876000"/>
        <c:scaling>
          <c:orientation val="minMax"/>
          <c:max val="1"/>
          <c:min val="0"/>
        </c:scaling>
        <c:delete val="0"/>
        <c:axPos val="l"/>
        <c:numFmt formatCode="0%" sourceLinked="0"/>
        <c:majorTickMark val="out"/>
        <c:minorTickMark val="none"/>
        <c:tickLblPos val="nextTo"/>
        <c:txPr>
          <a:bodyPr rot="0" vert="horz"/>
          <a:lstStyle/>
          <a:p>
            <a:pPr>
              <a:defRPr sz="1200" b="0">
                <a:latin typeface="Calibri" pitchFamily="34" charset="0"/>
              </a:defRPr>
            </a:pPr>
            <a:endParaRPr lang="en-US"/>
          </a:p>
        </c:txPr>
        <c:crossAx val="257872472"/>
        <c:crosses val="autoZero"/>
        <c:crossBetween val="between"/>
        <c:majorUnit val="0.1"/>
        <c:minorUnit val="5.0000000000000114E-2"/>
      </c:valAx>
      <c:spPr>
        <a:noFill/>
        <a:ln w="25390">
          <a:noFill/>
        </a:ln>
      </c:spPr>
    </c:plotArea>
    <c:plotVisOnly val="1"/>
    <c:dispBlanksAs val="gap"/>
    <c:showDLblsOverMax val="0"/>
  </c:chart>
  <c:spPr>
    <a:noFill/>
    <a:ln>
      <a:noFill/>
    </a:ln>
  </c:spPr>
  <c:txPr>
    <a:bodyPr/>
    <a:lstStyle/>
    <a:p>
      <a:pPr>
        <a:defRPr sz="1100" b="1" i="0" u="none" strike="noStrike" baseline="0">
          <a:solidFill>
            <a:schemeClr val="tx1"/>
          </a:solidFill>
          <a:latin typeface="+mn-lt"/>
          <a:ea typeface="Arial"/>
          <a:cs typeface="Arial"/>
        </a:defRPr>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097280"/>
            <a:ext cx="896112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0"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78708965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097280"/>
            <a:ext cx="443484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8"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
        <p:nvSpPr>
          <p:cNvPr id="19" name="Content Placeholder 2"/>
          <p:cNvSpPr>
            <a:spLocks noGrp="1"/>
          </p:cNvSpPr>
          <p:nvPr>
            <p:ph idx="12"/>
          </p:nvPr>
        </p:nvSpPr>
        <p:spPr>
          <a:xfrm>
            <a:off x="4617720" y="1097280"/>
            <a:ext cx="443484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82653077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4"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
        <p:nvSpPr>
          <p:cNvPr id="15" name="Content Placeholder 2"/>
          <p:cNvSpPr>
            <a:spLocks noGrp="1"/>
          </p:cNvSpPr>
          <p:nvPr>
            <p:ph idx="12"/>
          </p:nvPr>
        </p:nvSpPr>
        <p:spPr>
          <a:xfrm>
            <a:off x="310896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02623999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6" name="Tit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24104192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097280"/>
            <a:ext cx="896112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0"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217679159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smtClean="0"/>
              <a:t>Click to edit Master title style</a:t>
            </a:r>
            <a:endParaRPr lang="en-US" dirty="0" smtClean="0"/>
          </a:p>
        </p:txBody>
      </p:sp>
      <p:pic>
        <p:nvPicPr>
          <p:cNvPr id="5" name="Picture 4"/>
          <p:cNvPicPr>
            <a:picLocks noChangeAspect="1" noChangeArrowheads="1"/>
          </p:cNvPicPr>
          <p:nvPr/>
        </p:nvPicPr>
        <p:blipFill>
          <a:blip r:embed="rId7" cstate="print"/>
          <a:srcRect/>
          <a:stretch>
            <a:fillRect/>
          </a:stretch>
        </p:blipFill>
        <p:spPr bwMode="auto">
          <a:xfrm>
            <a:off x="8503920" y="6217920"/>
            <a:ext cx="548640" cy="551434"/>
          </a:xfrm>
          <a:prstGeom prst="rect">
            <a:avLst/>
          </a:prstGeom>
          <a:noFill/>
        </p:spPr>
      </p:pic>
    </p:spTree>
    <p:extLst>
      <p:ext uri="{BB962C8B-B14F-4D97-AF65-F5344CB8AC3E}">
        <p14:creationId xmlns:p14="http://schemas.microsoft.com/office/powerpoint/2010/main" val="1831711541"/>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Lst>
  <p:timing>
    <p:tnLst>
      <p:par>
        <p:cTn id="1" dur="indefinite" restart="never" nodeType="tmRoot"/>
      </p:par>
    </p:tnLst>
  </p:timing>
  <p:txStyles>
    <p:titleStyle>
      <a:lvl1pPr algn="l" rtl="0" eaLnBrk="1" fontAlgn="base" hangingPunct="1">
        <a:spcBef>
          <a:spcPct val="0"/>
        </a:spcBef>
        <a:spcAft>
          <a:spcPct val="0"/>
        </a:spcAft>
        <a:defRPr lang="en-US" sz="2600" b="1" i="0" dirty="0" smtClean="0">
          <a:solidFill>
            <a:srgbClr val="000000"/>
          </a:solidFill>
          <a:latin typeface="Meta Offc Pro"/>
          <a:ea typeface="+mj-ea"/>
          <a:cs typeface="Meta Offc Pro"/>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3"/>
          <p:cNvGraphicFramePr>
            <a:graphicFrameLocks noGrp="1" noChangeAspect="1"/>
          </p:cNvGraphicFramePr>
          <p:nvPr>
            <p:ph idx="1"/>
            <p:extLst/>
          </p:nvPr>
        </p:nvGraphicFramePr>
        <p:xfrm>
          <a:off x="152402" y="990600"/>
          <a:ext cx="8892603" cy="4702018"/>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 Placeholder 2"/>
          <p:cNvSpPr>
            <a:spLocks noGrp="1"/>
          </p:cNvSpPr>
          <p:nvPr>
            <p:ph type="body" sz="quarter" idx="11"/>
          </p:nvPr>
        </p:nvSpPr>
        <p:spPr>
          <a:xfrm>
            <a:off x="91440" y="5943600"/>
            <a:ext cx="8321040" cy="822960"/>
          </a:xfrm>
        </p:spPr>
        <p:txBody>
          <a:bodyPr/>
          <a:lstStyle/>
          <a:p>
            <a:pPr>
              <a:spcAft>
                <a:spcPts val="400"/>
              </a:spcAft>
            </a:pPr>
            <a:r>
              <a:rPr lang="en-US" sz="1100" dirty="0">
                <a:latin typeface="Calibri" pitchFamily="34" charset="0"/>
              </a:rPr>
              <a:t>* Estimate is statistically different from estimate for the previous year shown (p &lt; .05). </a:t>
            </a:r>
          </a:p>
          <a:p>
            <a:pPr>
              <a:spcAft>
                <a:spcPts val="400"/>
              </a:spcAft>
            </a:pPr>
            <a:r>
              <a:rPr lang="en-US" sz="1100" dirty="0">
                <a:latin typeface="Calibri" pitchFamily="34" charset="0"/>
              </a:rPr>
              <a:t>NOTE: As noted in the Survey Design and Methods section, estimates presented in this exhibit are based on the sample of both firms that completed the entire survey and those that answered just one question about whether they offer health benefits.  </a:t>
            </a:r>
          </a:p>
          <a:p>
            <a:pPr>
              <a:spcAft>
                <a:spcPts val="400"/>
              </a:spcAft>
            </a:pPr>
            <a:r>
              <a:rPr lang="en-US" sz="1100" dirty="0">
                <a:latin typeface="Calibri" pitchFamily="34" charset="0"/>
              </a:rPr>
              <a:t>SOURCE:  Kaiser/HRET Survey of Employer-Sponsored Health Benefits, 1999-2016.</a:t>
            </a:r>
          </a:p>
        </p:txBody>
      </p:sp>
      <p:sp>
        <p:nvSpPr>
          <p:cNvPr id="4" name="Title 3"/>
          <p:cNvSpPr>
            <a:spLocks noGrp="1"/>
          </p:cNvSpPr>
          <p:nvPr>
            <p:ph type="title"/>
          </p:nvPr>
        </p:nvSpPr>
        <p:spPr>
          <a:xfrm>
            <a:off x="76200" y="76200"/>
            <a:ext cx="8961120" cy="594360"/>
          </a:xfrm>
        </p:spPr>
        <p:txBody>
          <a:bodyPr/>
          <a:lstStyle/>
          <a:p>
            <a:r>
              <a:rPr lang="en-US" sz="2400" dirty="0">
                <a:latin typeface="Calibri" pitchFamily="34" charset="0"/>
              </a:rPr>
              <a:t>Exhibit 2.1</a:t>
            </a:r>
            <a:br>
              <a:rPr lang="en-US" sz="2400" dirty="0">
                <a:latin typeface="Calibri" pitchFamily="34" charset="0"/>
              </a:rPr>
            </a:br>
            <a:r>
              <a:rPr lang="en-US" sz="2400" dirty="0">
                <a:latin typeface="Calibri" pitchFamily="34" charset="0"/>
              </a:rPr>
              <a:t>Percentage of Firms Offering Health Benefits, 1999–2016</a:t>
            </a:r>
          </a:p>
        </p:txBody>
      </p:sp>
    </p:spTree>
    <p:extLst>
      <p:ext uri="{BB962C8B-B14F-4D97-AF65-F5344CB8AC3E}">
        <p14:creationId xmlns:p14="http://schemas.microsoft.com/office/powerpoint/2010/main" val="1852642812"/>
      </p:ext>
    </p:extLst>
  </p:cSld>
  <p:clrMapOvr>
    <a:masterClrMapping/>
  </p:clrMapOvr>
</p:sld>
</file>

<file path=ppt/theme/theme1.xml><?xml version="1.0" encoding="utf-8"?>
<a:theme xmlns:a="http://schemas.openxmlformats.org/drawingml/2006/main" name="KFF Slide Template">
  <a:themeElements>
    <a:clrScheme name="Default KFF theme colors">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ADA07A"/>
      </a:hlink>
      <a:folHlink>
        <a:srgbClr val="CDC6AF"/>
      </a:folHlink>
    </a:clrScheme>
    <a:fontScheme name="Meta Offc Pro">
      <a:majorFont>
        <a:latin typeface="Meta Offc Pro"/>
        <a:ea typeface=""/>
        <a:cs typeface=""/>
      </a:majorFont>
      <a:minorFont>
        <a:latin typeface="Meta Offc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Meta Offc Pro"/>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0</TotalTime>
  <Words>79</Words>
  <Application>Microsoft Office PowerPoint</Application>
  <PresentationFormat>On-screen Show (4:3)</PresentationFormat>
  <Paragraphs>6</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Meta Offc Pro</vt:lpstr>
      <vt:lpstr>Tahoma</vt:lpstr>
      <vt:lpstr>KFF Slide Template</vt:lpstr>
      <vt:lpstr>Exhibit 2.1 Percentage of Firms Offering Health Benefits, 1999–2016</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Exhibit 2.1 Percentage of Firms Offering Health Benefits, 1999–2016</dc:title>
  <dc:creator>Michelle Long</dc:creator>
  <cp:lastModifiedBy>Carene Clark</cp:lastModifiedBy>
  <cp:revision>2</cp:revision>
  <dcterms:created xsi:type="dcterms:W3CDTF">2016-09-06T18:29:04Z</dcterms:created>
  <dcterms:modified xsi:type="dcterms:W3CDTF">2016-09-07T16:27:16Z</dcterms:modified>
</cp:coreProperties>
</file>