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188"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1032527184102E-2"/>
          <c:y val="3.9503331314354934E-2"/>
          <c:w val="0.94289674728158968"/>
          <c:h val="0.73063446396123566"/>
        </c:manualLayout>
      </c:layout>
      <c:barChart>
        <c:barDir val="col"/>
        <c:grouping val="clustered"/>
        <c:varyColors val="0"/>
        <c:ser>
          <c:idx val="0"/>
          <c:order val="0"/>
          <c:tx>
            <c:strRef>
              <c:f>Sheet1!$B$1</c:f>
              <c:strCache>
                <c:ptCount val="1"/>
                <c:pt idx="0">
                  <c:v>Large Firms (200 or More Workers)</c:v>
                </c:pt>
              </c:strCache>
            </c:strRef>
          </c:tx>
          <c:spPr>
            <a:ln>
              <a:solidFill>
                <a:schemeClr val="tx1"/>
              </a:solidFill>
            </a:ln>
          </c:spPr>
          <c:invertIfNegative val="0"/>
          <c:dPt>
            <c:idx val="4"/>
            <c:invertIfNegative val="0"/>
            <c:bubble3D val="0"/>
            <c:spPr>
              <a:solidFill>
                <a:schemeClr val="accent5"/>
              </a:solidFill>
              <a:ln>
                <a:solidFill>
                  <a:schemeClr val="tx1"/>
                </a:solidFill>
              </a:ln>
            </c:spPr>
            <c:extLst>
              <c:ext xmlns:c16="http://schemas.microsoft.com/office/drawing/2014/chart" uri="{C3380CC4-5D6E-409C-BE32-E72D297353CC}">
                <c16:uniqueId val="{00000001-2BA3-4A57-952A-18C119D75845}"/>
              </c:ext>
            </c:extLst>
          </c:dPt>
          <c:dLbls>
            <c:spPr>
              <a:noFill/>
              <a:ln>
                <a:noFill/>
              </a:ln>
              <a:effectLst/>
            </c:spPr>
            <c:txPr>
              <a:bodyPr/>
              <a:lstStyle/>
              <a:p>
                <a:pPr>
                  <a:defRPr sz="1200" b="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Percentage of Large Firms Whose Plan with the Largest Enrollment Covers Telemedicine</c:v>
                </c:pt>
                <c:pt idx="2">
                  <c:v>Firm Covers Behavioral Health Through Telemedicine</c:v>
                </c:pt>
                <c:pt idx="3">
                  <c:v>Firm has Financial Incentive for Workers to Use Telemedicine Instead of Visiting a Physician's Office In-Person</c:v>
                </c:pt>
              </c:strCache>
            </c:strRef>
          </c:cat>
          <c:val>
            <c:numRef>
              <c:f>Sheet1!$B$2:$B$5</c:f>
              <c:numCache>
                <c:formatCode>General</c:formatCode>
                <c:ptCount val="4"/>
                <c:pt idx="0" formatCode="0%">
                  <c:v>0.39</c:v>
                </c:pt>
                <c:pt idx="2" formatCode="0%">
                  <c:v>0.37</c:v>
                </c:pt>
                <c:pt idx="3" formatCode="0%">
                  <c:v>0.33</c:v>
                </c:pt>
              </c:numCache>
            </c:numRef>
          </c:val>
          <c:extLst>
            <c:ext xmlns:c16="http://schemas.microsoft.com/office/drawing/2014/chart" uri="{C3380CC4-5D6E-409C-BE32-E72D297353CC}">
              <c16:uniqueId val="{00000002-2BA3-4A57-952A-18C119D75845}"/>
            </c:ext>
          </c:extLst>
        </c:ser>
        <c:dLbls>
          <c:showLegendKey val="0"/>
          <c:showVal val="0"/>
          <c:showCatName val="0"/>
          <c:showSerName val="0"/>
          <c:showPercent val="0"/>
          <c:showBubbleSize val="0"/>
        </c:dLbls>
        <c:gapWidth val="150"/>
        <c:axId val="468588304"/>
        <c:axId val="468585952"/>
      </c:barChart>
      <c:catAx>
        <c:axId val="468588304"/>
        <c:scaling>
          <c:orientation val="minMax"/>
        </c:scaling>
        <c:delete val="0"/>
        <c:axPos val="b"/>
        <c:numFmt formatCode="General" sourceLinked="0"/>
        <c:majorTickMark val="out"/>
        <c:minorTickMark val="none"/>
        <c:tickLblPos val="nextTo"/>
        <c:txPr>
          <a:bodyPr/>
          <a:lstStyle/>
          <a:p>
            <a:pPr>
              <a:defRPr sz="1200" b="1"/>
            </a:pPr>
            <a:endParaRPr lang="en-US"/>
          </a:p>
        </c:txPr>
        <c:crossAx val="468585952"/>
        <c:crosses val="autoZero"/>
        <c:auto val="1"/>
        <c:lblAlgn val="ctr"/>
        <c:lblOffset val="100"/>
        <c:noMultiLvlLbl val="0"/>
      </c:catAx>
      <c:valAx>
        <c:axId val="468585952"/>
        <c:scaling>
          <c:orientation val="minMax"/>
          <c:max val="0.60000000000000009"/>
        </c:scaling>
        <c:delete val="0"/>
        <c:axPos val="l"/>
        <c:numFmt formatCode="0%" sourceLinked="1"/>
        <c:majorTickMark val="out"/>
        <c:minorTickMark val="none"/>
        <c:tickLblPos val="nextTo"/>
        <c:txPr>
          <a:bodyPr/>
          <a:lstStyle/>
          <a:p>
            <a:pPr>
              <a:defRPr sz="1200"/>
            </a:pPr>
            <a:endParaRPr lang="en-US"/>
          </a:p>
        </c:txPr>
        <c:crossAx val="468588304"/>
        <c:crosses val="autoZero"/>
        <c:crossBetween val="between"/>
        <c:majorUnit val="0.1"/>
      </c:valAx>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667A7D-D949-471C-AAB6-683E3E059820}" type="datetimeFigureOut">
              <a:rPr lang="en-US" smtClean="0"/>
              <a:t>9/20/2016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75BE41-2DFB-4BF8-BC74-A848EF47085F}" type="slidenum">
              <a:rPr lang="en-US" smtClean="0"/>
              <a:t>‹#›</a:t>
            </a:fld>
            <a:endParaRPr lang="en-US"/>
          </a:p>
        </p:txBody>
      </p:sp>
    </p:spTree>
    <p:extLst>
      <p:ext uri="{BB962C8B-B14F-4D97-AF65-F5344CB8AC3E}">
        <p14:creationId xmlns:p14="http://schemas.microsoft.com/office/powerpoint/2010/main" val="40390531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76084-7007-4F9A-9BF5-85CA96B02EE7}" type="slidenum">
              <a:rPr lang="en-US" smtClean="0"/>
              <a:t>1</a:t>
            </a:fld>
            <a:endParaRPr lang="en-US" dirty="0"/>
          </a:p>
        </p:txBody>
      </p:sp>
    </p:spTree>
    <p:extLst>
      <p:ext uri="{BB962C8B-B14F-4D97-AF65-F5344CB8AC3E}">
        <p14:creationId xmlns:p14="http://schemas.microsoft.com/office/powerpoint/2010/main" val="689847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61320537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3301955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0948489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96710701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85800" y="1981200"/>
            <a:ext cx="77724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131285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7"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9159539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iming>
    <p:tnLst>
      <p:par>
        <p:cTn id="1" dur="indefinite" restart="never" nodeType="tmRoot"/>
      </p:par>
    </p:tnLst>
  </p:timing>
  <p:txStyles>
    <p:titleStyle>
      <a:lvl1pPr algn="l" rtl="0" eaLnBrk="1" fontAlgn="base" hangingPunct="1">
        <a:spcBef>
          <a:spcPct val="0"/>
        </a:spcBef>
        <a:spcAft>
          <a:spcPct val="0"/>
        </a:spcAft>
        <a:defRPr lang="en-US" sz="2600" b="1" i="0" dirty="0" smtClean="0">
          <a:solidFill>
            <a:srgbClr val="000000"/>
          </a:solidFill>
          <a:latin typeface="Meta Offc Pro"/>
          <a:ea typeface="+mj-ea"/>
          <a:cs typeface="Meta Offc Pro"/>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46039"/>
            <a:ext cx="9144000" cy="1173163"/>
          </a:xfrm>
          <a:noFill/>
          <a:ln/>
        </p:spPr>
        <p:txBody>
          <a:bodyPr/>
          <a:lstStyle/>
          <a:p>
            <a:r>
              <a:rPr lang="en-US" sz="2200" dirty="0">
                <a:latin typeface="+mj-lt"/>
              </a:rPr>
              <a:t>Exhibit 14.8</a:t>
            </a:r>
            <a:br>
              <a:rPr lang="en-US" sz="2200" dirty="0">
                <a:latin typeface="+mj-lt"/>
              </a:rPr>
            </a:br>
            <a:r>
              <a:rPr lang="en-US" sz="2200" dirty="0">
                <a:latin typeface="+mj-lt"/>
              </a:rPr>
              <a:t>Among Large Firms (200 or more Workers) Offering Health Benefits, Percentage of Firms Whose Plan With the Largest Enrollment Includes the Delivery of Services Through Telemedicine, 2016</a:t>
            </a:r>
          </a:p>
        </p:txBody>
      </p:sp>
      <p:sp>
        <p:nvSpPr>
          <p:cNvPr id="4099" name="Rectangle 3"/>
          <p:cNvSpPr>
            <a:spLocks noChangeArrowheads="1"/>
          </p:cNvSpPr>
          <p:nvPr/>
        </p:nvSpPr>
        <p:spPr bwMode="auto">
          <a:xfrm>
            <a:off x="76200" y="5943600"/>
            <a:ext cx="8153400" cy="820738"/>
          </a:xfrm>
          <a:prstGeom prst="rect">
            <a:avLst/>
          </a:prstGeom>
          <a:noFill/>
          <a:ln w="9525">
            <a:noFill/>
            <a:miter lim="800000"/>
            <a:headEnd/>
            <a:tailEnd/>
          </a:ln>
          <a:effectLst/>
        </p:spPr>
        <p:txBody>
          <a:bodyPr wrap="square">
            <a:spAutoFit/>
          </a:bodyPr>
          <a:lstStyle/>
          <a:p>
            <a:pPr>
              <a:spcBef>
                <a:spcPts val="400"/>
              </a:spcBef>
            </a:pPr>
            <a:r>
              <a:rPr lang="en-US" sz="1100" dirty="0">
                <a:latin typeface="+mj-lt"/>
              </a:rPr>
              <a:t>NOTE: Telemedicine is the delivery of health care services through telecommunications to a patient from a provider who is at a remote location, including video chat and remote monitoring. In 2016, we modified our questions about telemedicine to clarify that we were interested in the provision of health care services, and not merely the exchange of information, through telecommunication.  </a:t>
            </a:r>
          </a:p>
          <a:p>
            <a:pPr>
              <a:spcBef>
                <a:spcPts val="400"/>
              </a:spcBef>
            </a:pPr>
            <a:r>
              <a:rPr lang="en-US" sz="1100" dirty="0">
                <a:latin typeface="+mj-lt"/>
              </a:rPr>
              <a:t>SOURCE: Kaiser/HRET Survey of Employer-Sponsored Health Benefits, 2016. </a:t>
            </a:r>
          </a:p>
        </p:txBody>
      </p:sp>
      <p:graphicFrame>
        <p:nvGraphicFramePr>
          <p:cNvPr id="2" name="Chart 1"/>
          <p:cNvGraphicFramePr/>
          <p:nvPr>
            <p:extLst>
              <p:ext uri="{D42A27DB-BD31-4B8C-83A1-F6EECF244321}">
                <p14:modId xmlns:p14="http://schemas.microsoft.com/office/powerpoint/2010/main" val="1798852440"/>
              </p:ext>
            </p:extLst>
          </p:nvPr>
        </p:nvGraphicFramePr>
        <p:xfrm>
          <a:off x="228600" y="1676400"/>
          <a:ext cx="8610600" cy="4114800"/>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Straight Connector 3"/>
          <p:cNvCxnSpPr/>
          <p:nvPr/>
        </p:nvCxnSpPr>
        <p:spPr>
          <a:xfrm flipV="1">
            <a:off x="3733800" y="1981200"/>
            <a:ext cx="0" cy="2819400"/>
          </a:xfrm>
          <a:prstGeom prst="line">
            <a:avLst/>
          </a:prstGeom>
          <a:ln w="1270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876800" y="1600200"/>
            <a:ext cx="3352800" cy="523220"/>
          </a:xfrm>
          <a:prstGeom prst="rect">
            <a:avLst/>
          </a:prstGeom>
          <a:noFill/>
        </p:spPr>
        <p:txBody>
          <a:bodyPr wrap="square" rtlCol="0">
            <a:spAutoFit/>
          </a:bodyPr>
          <a:lstStyle/>
          <a:p>
            <a:pPr algn="ctr"/>
            <a:r>
              <a:rPr lang="en-US" sz="1400" dirty="0">
                <a:latin typeface="+mj-lt"/>
                <a:cs typeface="Meta Offc Pro"/>
              </a:rPr>
              <a:t>Among Large Firms Whose Largest Plan Covers Telemedicine</a:t>
            </a:r>
          </a:p>
        </p:txBody>
      </p:sp>
    </p:spTree>
    <p:extLst>
      <p:ext uri="{BB962C8B-B14F-4D97-AF65-F5344CB8AC3E}">
        <p14:creationId xmlns:p14="http://schemas.microsoft.com/office/powerpoint/2010/main" val="1216171908"/>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Meta Offc Pro"/>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88</Words>
  <Application>Microsoft Office PowerPoint</Application>
  <PresentationFormat>On-screen Show (4:3)</PresentationFormat>
  <Paragraphs>5</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Meta Offc Pro</vt:lpstr>
      <vt:lpstr>Tahoma</vt:lpstr>
      <vt:lpstr>Blank</vt:lpstr>
      <vt:lpstr>Exhibit 14.8 Among Large Firms (200 or more Workers) Offering Health Benefits, Percentage of Firms Whose Plan With the Largest Enrollment Includes the Delivery of Services Through Telemedicine, 2016</vt:lpstr>
    </vt:vector>
  </TitlesOfParts>
  <Company>HERMES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 14.8 Among Large Firms (200 or more Workers) Offering Health Benefits, Percentage of Firms Whose Plan With the Largest Enrollment Includes the Delivery of Services Through Telemedicine, 2016</dc:title>
  <dc:creator>Michelle Long</dc:creator>
  <cp:lastModifiedBy>Michelle Long</cp:lastModifiedBy>
  <cp:revision>2</cp:revision>
  <dcterms:created xsi:type="dcterms:W3CDTF">2016-09-20T21:45:11Z</dcterms:created>
  <dcterms:modified xsi:type="dcterms:W3CDTF">2016-09-20T21:51:22Z</dcterms:modified>
</cp:coreProperties>
</file>