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18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19D9-4675-9684-D41C5E7F055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19D9-4675-9684-D41C5E7F055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3-49 Workers</c:v>
                </c:pt>
                <c:pt idx="1">
                  <c:v>50-199 Workers</c:v>
                </c:pt>
                <c:pt idx="2">
                  <c:v>200-999 Workers</c:v>
                </c:pt>
                <c:pt idx="3">
                  <c:v>1,000-4,999 Workers</c:v>
                </c:pt>
                <c:pt idx="4">
                  <c:v>5,000 or More Workers</c:v>
                </c:pt>
                <c:pt idx="5">
                  <c:v>ALL FIRMS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0.11</c:v>
                </c:pt>
                <c:pt idx="1">
                  <c:v>0.11</c:v>
                </c:pt>
                <c:pt idx="2">
                  <c:v>0.11</c:v>
                </c:pt>
                <c:pt idx="3" formatCode="0%&quot;*&quot;">
                  <c:v>0.22</c:v>
                </c:pt>
                <c:pt idx="4" formatCode="0%&quot;*&quot;">
                  <c:v>0.38</c:v>
                </c:pt>
                <c:pt idx="5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9D9-4675-9684-D41C5E7F05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3145104"/>
        <c:axId val="463146280"/>
      </c:barChart>
      <c:catAx>
        <c:axId val="4631451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463146280"/>
        <c:crosses val="autoZero"/>
        <c:auto val="1"/>
        <c:lblAlgn val="ctr"/>
        <c:lblOffset val="100"/>
        <c:noMultiLvlLbl val="0"/>
      </c:catAx>
      <c:valAx>
        <c:axId val="463146280"/>
        <c:scaling>
          <c:orientation val="minMax"/>
          <c:max val="0.60000000000000009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63145104"/>
        <c:crosses val="autoZero"/>
        <c:crossBetween val="between"/>
        <c:majorUnit val="0.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F020D5-78AA-439A-8F64-6238B36601C6}" type="datetimeFigureOut">
              <a:rPr lang="en-US" smtClean="0"/>
              <a:t>9/20/2016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2168BB-88F5-411F-A1E1-EF7CDECCF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666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992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101240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817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995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48185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489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5529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6039"/>
            <a:ext cx="9144000" cy="1173163"/>
          </a:xfrm>
          <a:noFill/>
          <a:ln/>
        </p:spPr>
        <p:txBody>
          <a:bodyPr/>
          <a:lstStyle/>
          <a:p>
            <a:r>
              <a:rPr lang="en-US" sz="2400" dirty="0">
                <a:latin typeface="+mj-lt"/>
              </a:rPr>
              <a:t>Exhibit 14.5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Among Firms Offering Health Benefits, Percentage of Firms Whose Largest Plan Includes a High-Performance or Tiered Provider Network, by Firm Size, 2016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-8285" y="6016644"/>
            <a:ext cx="8305800" cy="872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400"/>
              </a:spcBef>
            </a:pPr>
            <a:r>
              <a:rPr lang="en-US" sz="1100" dirty="0">
                <a:latin typeface="+mj-lt"/>
              </a:rPr>
              <a:t>* Estimate is statistically different within size category from estimate for firms not in the indicated size category (p &lt; .05). </a:t>
            </a:r>
          </a:p>
          <a:p>
            <a:pPr>
              <a:spcBef>
                <a:spcPts val="400"/>
              </a:spcBef>
            </a:pPr>
            <a:r>
              <a:rPr lang="en-US" sz="1100" dirty="0">
                <a:latin typeface="+mj-lt"/>
              </a:rPr>
              <a:t>NOTE: A high-performance network is one that groups providers within the network based on quality, cost, and/or the efficiency of care they deliver.</a:t>
            </a:r>
          </a:p>
          <a:p>
            <a:pPr>
              <a:spcBef>
                <a:spcPts val="400"/>
              </a:spcBef>
            </a:pPr>
            <a:r>
              <a:rPr lang="en-US" sz="1100" dirty="0">
                <a:latin typeface="+mj-lt"/>
              </a:rPr>
              <a:t>SOURCE: Kaiser/HRET Survey of Employer-Sponsored Health Benefits, 2016. </a:t>
            </a: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3864219795"/>
              </p:ext>
            </p:extLst>
          </p:nvPr>
        </p:nvGraphicFramePr>
        <p:xfrm>
          <a:off x="228600" y="1676400"/>
          <a:ext cx="85344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0617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65</Words>
  <Application>Microsoft Office PowerPoint</Application>
  <PresentationFormat>On-screen Show (4:3)</PresentationFormat>
  <Paragraphs>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Blank</vt:lpstr>
      <vt:lpstr>Exhibit 14.5 Among Firms Offering Health Benefits, Percentage of Firms Whose Largest Plan Includes a High-Performance or Tiered Provider Network, by Firm Size, 2016</vt:lpstr>
    </vt:vector>
  </TitlesOfParts>
  <Company>HERMES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14.5 Among Firms Offering Health Benefits, Percentage of Firms Whose Largest Plan Includes a High-Performance or Tiered Provider Network, by Firm Size, 2016</dc:title>
  <dc:creator>Michelle Long</dc:creator>
  <cp:lastModifiedBy>Michelle Long</cp:lastModifiedBy>
  <cp:revision>2</cp:revision>
  <dcterms:created xsi:type="dcterms:W3CDTF">2016-09-20T21:45:12Z</dcterms:created>
  <dcterms:modified xsi:type="dcterms:W3CDTF">2016-09-20T21:51:07Z</dcterms:modified>
</cp:coreProperties>
</file>