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8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92005686789152"/>
          <c:y val="1.6514842972214682E-2"/>
          <c:w val="0.61512160979877517"/>
          <c:h val="0.917608106363753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Firms (50 or More FTEs)ǂ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8CB-44F4-9EB1-122FA0F1F63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Changed some job classifications from 
full-time to part-time so employees 
would NOT be eligible</c:v>
                </c:pt>
                <c:pt idx="1">
                  <c:v>Changed some job classifications 
from part-time to full-time so that 
employees would be eligible</c:v>
                </c:pt>
                <c:pt idx="2">
                  <c:v>Reduced the number of full-time employees 
the firm intended to hire because of the cost 
of providing health benefits</c:v>
                </c:pt>
                <c:pt idx="3">
                  <c:v>Increased the waiting period before 
new employees are eligible for health benefits</c:v>
                </c:pt>
                <c:pt idx="4">
                  <c:v>Provided more comprehensive benefits to classes or groups of workers who were previously eligible for only a limited benefit plan</c:v>
                </c:pt>
                <c:pt idx="5">
                  <c:v>Extended eligibility or health benefits to any workers that were not previously eligible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0.02</c:v>
                </c:pt>
                <c:pt idx="1">
                  <c:v>7.0000000000000007E-2</c:v>
                </c:pt>
                <c:pt idx="2">
                  <c:v>0.04</c:v>
                </c:pt>
                <c:pt idx="3">
                  <c:v>0.02</c:v>
                </c:pt>
                <c:pt idx="4">
                  <c:v>0.02</c:v>
                </c:pt>
                <c:pt idx="5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CB-44F4-9EB1-122FA0F1F6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All Large Firms (200 or more Workers)ǂ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Changed some job classifications from 
full-time to part-time so employees 
would NOT be eligible</c:v>
                </c:pt>
                <c:pt idx="1">
                  <c:v>Changed some job classifications 
from part-time to full-time so that 
employees would be eligible</c:v>
                </c:pt>
                <c:pt idx="2">
                  <c:v>Reduced the number of full-time employees 
the firm intended to hire because of the cost 
of providing health benefits</c:v>
                </c:pt>
                <c:pt idx="3">
                  <c:v>Increased the waiting period before 
new employees are eligible for health benefits</c:v>
                </c:pt>
                <c:pt idx="4">
                  <c:v>Provided more comprehensive benefits to classes or groups of workers who were previously eligible for only a limited benefit plan</c:v>
                </c:pt>
                <c:pt idx="5">
                  <c:v>Extended eligibility or health benefits to any workers that were not previously eligible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0.03</c:v>
                </c:pt>
                <c:pt idx="1">
                  <c:v>0.1</c:v>
                </c:pt>
                <c:pt idx="2">
                  <c:v>0.04</c:v>
                </c:pt>
                <c:pt idx="3">
                  <c:v>0.02</c:v>
                </c:pt>
                <c:pt idx="4">
                  <c:v>0.02</c:v>
                </c:pt>
                <c:pt idx="5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CB-44F4-9EB1-122FA0F1F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8584384"/>
        <c:axId val="468587912"/>
      </c:barChart>
      <c:catAx>
        <c:axId val="4685843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468587912"/>
        <c:crosses val="autoZero"/>
        <c:auto val="1"/>
        <c:lblAlgn val="ctr"/>
        <c:lblOffset val="100"/>
        <c:noMultiLvlLbl val="0"/>
      </c:catAx>
      <c:valAx>
        <c:axId val="468587912"/>
        <c:scaling>
          <c:orientation val="minMax"/>
          <c:max val="0.30000000000000004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68584384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67570300537157668"/>
          <c:y val="0.19534551008992729"/>
          <c:w val="0.31328492913830308"/>
          <c:h val="0.1325233423690891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5B682-F073-43FD-AF0B-F5D6A01128E8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231E9-E754-4F62-9C49-7EEEDA39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20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330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86776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077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302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36741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1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741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9"/>
            <a:ext cx="9144000" cy="1173163"/>
          </a:xfrm>
          <a:noFill/>
          <a:ln/>
        </p:spPr>
        <p:txBody>
          <a:bodyPr/>
          <a:lstStyle/>
          <a:p>
            <a:r>
              <a:rPr lang="en-US" sz="2200" dirty="0">
                <a:latin typeface="+mj-lt"/>
              </a:rPr>
              <a:t>Exhibit 14.23</a:t>
            </a:r>
            <a:br>
              <a:rPr lang="en-US" sz="2200" dirty="0">
                <a:latin typeface="+mj-lt"/>
              </a:rPr>
            </a:br>
            <a:r>
              <a:rPr lang="en-US" sz="2200" dirty="0">
                <a:latin typeface="+mj-lt"/>
              </a:rPr>
              <a:t>Among Offering Firms with 50 or More Full-Time </a:t>
            </a:r>
            <a:r>
              <a:rPr lang="en-US" sz="2200" dirty="0" err="1">
                <a:latin typeface="+mj-lt"/>
              </a:rPr>
              <a:t>Equivalents</a:t>
            </a:r>
            <a:r>
              <a:rPr lang="en-US" sz="2200" baseline="30000" dirty="0" err="1">
                <a:latin typeface="+mj-lt"/>
                <a:cs typeface="Arial"/>
              </a:rPr>
              <a:t>ǂ</a:t>
            </a:r>
            <a:r>
              <a:rPr lang="en-US" sz="2200" dirty="0">
                <a:latin typeface="+mj-lt"/>
              </a:rPr>
              <a:t>, Percentage of Firms That Took Various Actions in Response to the Employer Shared Responsibility Provision of the ACA, by Firm Size, 2016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6173258"/>
            <a:ext cx="8305800" cy="65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baseline="30000" dirty="0">
                <a:solidFill>
                  <a:srgbClr val="000000"/>
                </a:solidFill>
                <a:latin typeface="+mj-lt"/>
                <a:cs typeface="Arial"/>
              </a:rPr>
              <a:t>ǂ</a:t>
            </a:r>
            <a:r>
              <a:rPr lang="en-US" sz="1100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Firms were asked if they took that particular action in response to the Employer-Shared Responsibility Provisions. Firms with 50 or more full-time equivalents were asked these questions. 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solidFill>
                  <a:srgbClr val="000000"/>
                </a:solidFill>
                <a:latin typeface="+mj-lt"/>
              </a:rPr>
              <a:t>Source: Kaiser/HRET Survey of Employer-Sponsored Health Benefits, 2016. 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294834911"/>
              </p:ext>
            </p:extLst>
          </p:nvPr>
        </p:nvGraphicFramePr>
        <p:xfrm>
          <a:off x="0" y="1372129"/>
          <a:ext cx="899922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9867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Blank</vt:lpstr>
      <vt:lpstr>Exhibit 14.23 Among Offering Firms with 50 or More Full-Time Equivalentsǂ, Percentage of Firms That Took Various Actions in Response to the Employer Shared Responsibility Provision of the ACA, by Firm Size, 2016</vt:lpstr>
    </vt:vector>
  </TitlesOfParts>
  <Company>HERMES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14.23 Among Offering Firms with 50 or More Full-Time Equivalentsǂ, Percentage of Firms That Took Various Actions in Response to the Employer Shared Responsibility Provision of the ACA, by Firm Size, 2016</dc:title>
  <dc:creator>Michelle Long</dc:creator>
  <cp:lastModifiedBy>Michelle Long</cp:lastModifiedBy>
  <cp:revision>2</cp:revision>
  <dcterms:created xsi:type="dcterms:W3CDTF">2016-09-20T21:45:09Z</dcterms:created>
  <dcterms:modified xsi:type="dcterms:W3CDTF">2016-09-20T21:52:35Z</dcterms:modified>
</cp:coreProperties>
</file>