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1188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ln>
              <a:solidFill>
                <a:schemeClr val="tx1"/>
              </a:solidFill>
            </a:ln>
          </c:spPr>
          <c:invertIfNegative val="0"/>
          <c:dPt>
            <c:idx val="4"/>
            <c:invertIfNegative val="0"/>
            <c:bubble3D val="0"/>
            <c:spPr>
              <a:solidFill>
                <a:schemeClr val="accent5"/>
              </a:solidFill>
              <a:ln>
                <a:solidFill>
                  <a:schemeClr val="tx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1-270E-423E-9F5D-7543AA087830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Sheet1!$A$2:$A$6</c:f>
              <c:strCache>
                <c:ptCount val="5"/>
                <c:pt idx="0">
                  <c:v>3-199 Workers</c:v>
                </c:pt>
                <c:pt idx="1">
                  <c:v>200-999 Workers</c:v>
                </c:pt>
                <c:pt idx="2">
                  <c:v>1,000-4,999 Workers</c:v>
                </c:pt>
                <c:pt idx="3">
                  <c:v>5,000 or More Workers</c:v>
                </c:pt>
                <c:pt idx="4">
                  <c:v>ALL FIRMS</c:v>
                </c:pt>
              </c:strCache>
            </c:strRef>
          </c:cat>
          <c:val>
            <c:numRef>
              <c:f>Sheet1!$B$2:$B$6</c:f>
              <c:numCache>
                <c:formatCode>0%</c:formatCode>
                <c:ptCount val="5"/>
                <c:pt idx="0">
                  <c:v>0.21</c:v>
                </c:pt>
                <c:pt idx="1">
                  <c:v>0.31</c:v>
                </c:pt>
                <c:pt idx="2">
                  <c:v>0.25</c:v>
                </c:pt>
                <c:pt idx="3">
                  <c:v>0.26</c:v>
                </c:pt>
                <c:pt idx="4">
                  <c:v>0.21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70E-423E-9F5D-7543AA08783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463154512"/>
        <c:axId val="463144320"/>
      </c:barChart>
      <c:catAx>
        <c:axId val="46315451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200" b="1"/>
            </a:pPr>
            <a:endParaRPr lang="en-US"/>
          </a:p>
        </c:txPr>
        <c:crossAx val="463144320"/>
        <c:crosses val="autoZero"/>
        <c:auto val="1"/>
        <c:lblAlgn val="ctr"/>
        <c:lblOffset val="100"/>
        <c:noMultiLvlLbl val="0"/>
      </c:catAx>
      <c:valAx>
        <c:axId val="463144320"/>
        <c:scaling>
          <c:orientation val="minMax"/>
          <c:max val="0.60000000000000009"/>
        </c:scaling>
        <c:delete val="0"/>
        <c:axPos val="l"/>
        <c:numFmt formatCode="0%" sourceLinked="1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463154512"/>
        <c:crosses val="autoZero"/>
        <c:crossBetween val="between"/>
        <c:majorUnit val="0.2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9D98EDD-D0A6-43F9-8F37-341A5BA14753}" type="datetimeFigureOut">
              <a:rPr lang="en-US" smtClean="0"/>
              <a:t>9/20/2016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27CBF95-8963-44A4-BEAC-2D76FACFE6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89736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E76084-7007-4F9A-9BF5-85CA96B02EE7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04449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672937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8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9" name="Content Placeholder 2"/>
          <p:cNvSpPr>
            <a:spLocks noGrp="1"/>
          </p:cNvSpPr>
          <p:nvPr>
            <p:ph idx="12"/>
          </p:nvPr>
        </p:nvSpPr>
        <p:spPr>
          <a:xfrm>
            <a:off x="461772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02418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4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5" name="Content Placeholder 2"/>
          <p:cNvSpPr>
            <a:spLocks noGrp="1"/>
          </p:cNvSpPr>
          <p:nvPr>
            <p:ph idx="12"/>
          </p:nvPr>
        </p:nvSpPr>
        <p:spPr>
          <a:xfrm>
            <a:off x="310896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3"/>
          </p:nvPr>
        </p:nvSpPr>
        <p:spPr>
          <a:xfrm>
            <a:off x="612648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00629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6" name="Tit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4477489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45952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503920" y="6217920"/>
            <a:ext cx="548640" cy="5514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8988047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lang="en-US" sz="2600" b="1" i="0" dirty="0" smtClean="0">
          <a:solidFill>
            <a:srgbClr val="000000"/>
          </a:solidFill>
          <a:latin typeface="Meta Offc Pro"/>
          <a:ea typeface="+mj-ea"/>
          <a:cs typeface="Meta Offc Pro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5pPr>
      <a:lvl6pPr marL="457189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6pPr>
      <a:lvl7pPr marL="914377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7pPr>
      <a:lvl8pPr marL="1371566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8pPr>
      <a:lvl9pPr marL="1828754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342891" indent="-342891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32" indent="-285744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2971" indent="-228594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160" indent="-228594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349" indent="-228594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537" indent="-228594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726" indent="-228594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8914" indent="-228594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103" indent="-228594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46040"/>
            <a:ext cx="9144000" cy="1173163"/>
          </a:xfrm>
          <a:noFill/>
          <a:ln/>
        </p:spPr>
        <p:txBody>
          <a:bodyPr/>
          <a:lstStyle/>
          <a:p>
            <a:r>
              <a:rPr lang="en-US" sz="2400" dirty="0">
                <a:latin typeface="+mj-lt"/>
              </a:rPr>
              <a:t>Exhibit 14.2</a:t>
            </a:r>
            <a:br>
              <a:rPr lang="en-US" sz="2400" dirty="0">
                <a:latin typeface="+mj-lt"/>
              </a:rPr>
            </a:br>
            <a:r>
              <a:rPr lang="en-US" sz="2400" dirty="0">
                <a:latin typeface="+mj-lt"/>
              </a:rPr>
              <a:t>Among Firms Offering Health Benefits That Shopped for a New Plan or Insurance Carrier, Percentage of Firms That Changed Insurance Carriers in the Past Year, by Firm Size, 2016</a:t>
            </a:r>
          </a:p>
        </p:txBody>
      </p:sp>
      <p:sp>
        <p:nvSpPr>
          <p:cNvPr id="4099" name="Rectangle 3"/>
          <p:cNvSpPr>
            <a:spLocks noChangeArrowheads="1"/>
          </p:cNvSpPr>
          <p:nvPr/>
        </p:nvSpPr>
        <p:spPr bwMode="auto">
          <a:xfrm>
            <a:off x="-5316" y="6324603"/>
            <a:ext cx="8305800" cy="4821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ts val="400"/>
              </a:spcBef>
            </a:pPr>
            <a:r>
              <a:rPr lang="en-US" sz="1100" dirty="0">
                <a:latin typeface="+mj-lt"/>
              </a:rPr>
              <a:t>NOTE: Testing found no statistical difference between size categories  (p &lt; .05). </a:t>
            </a:r>
          </a:p>
          <a:p>
            <a:pPr>
              <a:spcBef>
                <a:spcPts val="400"/>
              </a:spcBef>
            </a:pPr>
            <a:r>
              <a:rPr lang="en-US" sz="1100" dirty="0">
                <a:latin typeface="+mj-lt"/>
              </a:rPr>
              <a:t>SOURCE: Kaiser/HRET Survey of Employer-Sponsored Health Benefits, 2016. </a:t>
            </a:r>
          </a:p>
        </p:txBody>
      </p:sp>
      <p:graphicFrame>
        <p:nvGraphicFramePr>
          <p:cNvPr id="2" name="Chart 1"/>
          <p:cNvGraphicFramePr/>
          <p:nvPr>
            <p:extLst>
              <p:ext uri="{D42A27DB-BD31-4B8C-83A1-F6EECF244321}">
                <p14:modId xmlns:p14="http://schemas.microsoft.com/office/powerpoint/2010/main" val="4199307250"/>
              </p:ext>
            </p:extLst>
          </p:nvPr>
        </p:nvGraphicFramePr>
        <p:xfrm>
          <a:off x="228600" y="1676400"/>
          <a:ext cx="8534400" cy="4267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7634401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lank">
  <a:themeElements>
    <a:clrScheme name="Default KFF theme colors">
      <a:dk1>
        <a:srgbClr val="000000"/>
      </a:dk1>
      <a:lt1>
        <a:srgbClr val="FFFFFF"/>
      </a:lt1>
      <a:dk2>
        <a:srgbClr val="FF8811"/>
      </a:dk2>
      <a:lt2>
        <a:srgbClr val="FFD204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ADA07A"/>
      </a:hlink>
      <a:folHlink>
        <a:srgbClr val="CDC6A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12700" cmpd="sng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Meta Offc Pro"/>
            <a:cs typeface="Meta Offc Pro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F7871B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E07A17"/>
        </a:accent6>
        <a:hlink>
          <a:srgbClr val="747894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465274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3F4968"/>
        </a:accent6>
        <a:hlink>
          <a:srgbClr val="F7871B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5">
        <a:dk1>
          <a:srgbClr val="000000"/>
        </a:dk1>
        <a:lt1>
          <a:srgbClr val="FFFFFF"/>
        </a:lt1>
        <a:dk2>
          <a:srgbClr val="000000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0000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6">
        <a:dk1>
          <a:srgbClr val="06244D"/>
        </a:dk1>
        <a:lt1>
          <a:srgbClr val="FFFFFF"/>
        </a:lt1>
        <a:dk2>
          <a:srgbClr val="06244D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41D4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30</Words>
  <Application>Microsoft Office PowerPoint</Application>
  <PresentationFormat>On-screen Show (4:3)</PresentationFormat>
  <Paragraphs>4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Meta Offc Pro</vt:lpstr>
      <vt:lpstr>Tahoma</vt:lpstr>
      <vt:lpstr>Blank</vt:lpstr>
      <vt:lpstr>Exhibit 14.2 Among Firms Offering Health Benefits That Shopped for a New Plan or Insurance Carrier, Percentage of Firms That Changed Insurance Carriers in the Past Year, by Firm Size, 2016</vt:lpstr>
    </vt:vector>
  </TitlesOfParts>
  <Company>HERMES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Exhibit 14.2 Among Firms Offering Health Benefits That Shopped for a New Plan or Insurance Carrier, Percentage of Firms That Changed Insurance Carriers in the Past Year, by Firm Size, 2016</dc:title>
  <dc:creator>Michelle Long</dc:creator>
  <cp:lastModifiedBy>Michelle Long</cp:lastModifiedBy>
  <cp:revision>2</cp:revision>
  <dcterms:created xsi:type="dcterms:W3CDTF">2016-09-20T21:45:12Z</dcterms:created>
  <dcterms:modified xsi:type="dcterms:W3CDTF">2016-09-20T21:50:45Z</dcterms:modified>
</cp:coreProperties>
</file>