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8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1032527184102E-2"/>
          <c:y val="3.9503331314354934E-2"/>
          <c:w val="0.94289674728158968"/>
          <c:h val="0.768936503129416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7C7-4153-B9F9-AB7D939806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50-199 Workers</c:v>
                </c:pt>
                <c:pt idx="1">
                  <c:v>200-999 Workers</c:v>
                </c:pt>
                <c:pt idx="2">
                  <c:v>1,000-4,999 Workers</c:v>
                </c:pt>
                <c:pt idx="3">
                  <c:v>5,000 or More Workers</c:v>
                </c:pt>
                <c:pt idx="4">
                  <c:v>All Firms 
(50 or More Workers)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0.03</c:v>
                </c:pt>
                <c:pt idx="1">
                  <c:v>0.02</c:v>
                </c:pt>
                <c:pt idx="2">
                  <c:v>0.01</c:v>
                </c:pt>
                <c:pt idx="3">
                  <c:v>0.02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C7-4153-B9F9-AB7D93980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8581248"/>
        <c:axId val="468578112"/>
      </c:barChart>
      <c:catAx>
        <c:axId val="468581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68578112"/>
        <c:crosses val="autoZero"/>
        <c:auto val="1"/>
        <c:lblAlgn val="ctr"/>
        <c:lblOffset val="100"/>
        <c:noMultiLvlLbl val="0"/>
      </c:catAx>
      <c:valAx>
        <c:axId val="468578112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68581248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1707B-55D0-4823-BFDE-B22C3D22E946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BAF43-E9E0-483F-8ABD-4D0C51624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23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532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0898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02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307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6176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53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415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9"/>
            <a:ext cx="9144000" cy="1173163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14.15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Firms Offering Health Benefits with 50 or More Employees, Percentage of Covered Workers Enrolled at a Firm That Offers Benefits Through a Private or Corporate Exchange, by Firm Size, 2016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" y="5943600"/>
            <a:ext cx="8305800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NOTE: A private exchange is one created by a consulting company; not by a federal or state government. Private exchanges allow employees to choose from several health benefit options offered on the exchange. In 2016, 4% of offering firms with 50 or more employees offered coverage through a private exchange. 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SOURCE: Kaiser/HRET Survey of Employer-Sponsored Health Benefits, 2016. 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048033667"/>
              </p:ext>
            </p:extLst>
          </p:nvPr>
        </p:nvGraphicFramePr>
        <p:xfrm>
          <a:off x="228600" y="1828800"/>
          <a:ext cx="8610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224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Blank</vt:lpstr>
      <vt:lpstr>Exhibit 14.15 Among Firms Offering Health Benefits with 50 or More Employees, Percentage of Covered Workers Enrolled at a Firm That Offers Benefits Through a Private or Corporate Exchange, by Firm Size, 2016</vt:lpstr>
    </vt:vector>
  </TitlesOfParts>
  <Company>HERMES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14.15 Among Firms Offering Health Benefits with 50 or More Employees, Percentage of Covered Workers Enrolled at a Firm That Offers Benefits Through a Private or Corporate Exchange, by Firm Size, 2016</dc:title>
  <dc:creator>Michelle Long</dc:creator>
  <cp:lastModifiedBy>Michelle Long</cp:lastModifiedBy>
  <cp:revision>2</cp:revision>
  <dcterms:created xsi:type="dcterms:W3CDTF">2016-09-20T21:45:10Z</dcterms:created>
  <dcterms:modified xsi:type="dcterms:W3CDTF">2016-09-20T21:52:17Z</dcterms:modified>
</cp:coreProperties>
</file>