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18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7184928155167051E-2"/>
          <c:y val="3.6038126813095733E-2"/>
          <c:w val="0.92626340139685925"/>
          <c:h val="0.753239858175622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2009</c:v>
                </c:pt>
              </c:strCache>
            </c:strRef>
          </c:tx>
          <c:spPr>
            <a:ln w="9525">
              <a:solidFill>
                <a:schemeClr val="tx1"/>
              </a:solidFill>
            </a:ln>
          </c:spPr>
          <c:invertIfNegative val="0"/>
          <c:dPt>
            <c:idx val="4"/>
            <c:invertIfNegative val="0"/>
            <c:bubble3D val="0"/>
            <c:spPr>
              <a:solidFill>
                <a:schemeClr val="accent1"/>
              </a:solidFill>
              <a:ln w="9525"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19D9-4675-9684-D41C5E7F0558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5"/>
              </a:solidFill>
              <a:ln w="9525"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19D9-4675-9684-D41C5E7F055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Percentage of Firms With an On-Site Clinic</c:v>
                </c:pt>
                <c:pt idx="1">
                  <c:v>Percentage of Firms With an On-Site Clinic That Allow Workers to Receive Treatment for Non-Work Related Illnesses at the Clinic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0.2</c:v>
                </c:pt>
                <c:pt idx="1">
                  <c:v>0.78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9D9-4675-9684-D41C5E7F055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2012</c:v>
                </c:pt>
              </c:strCache>
            </c:strRef>
          </c:tx>
          <c:spPr>
            <a:ln w="9525">
              <a:solidFill>
                <a:schemeClr val="accent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Sheet1!$A$2:$A$3</c:f>
              <c:strCache>
                <c:ptCount val="2"/>
                <c:pt idx="0">
                  <c:v>Percentage of Firms With an On-Site Clinic</c:v>
                </c:pt>
                <c:pt idx="1">
                  <c:v>Percentage of Firms With an On-Site Clinic That Allow Workers to Receive Treatment for Non-Work Related Illnesses at the Clinic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0.22</c:v>
                </c:pt>
                <c:pt idx="1">
                  <c:v>0.76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547-4F1C-BCD2-2517E51B7D2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5"/>
            </a:solidFill>
            <a:ln w="9525"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Sheet1!$A$2:$A$3</c:f>
              <c:strCache>
                <c:ptCount val="2"/>
                <c:pt idx="0">
                  <c:v>Percentage of Firms With an On-Site Clinic</c:v>
                </c:pt>
                <c:pt idx="1">
                  <c:v>Percentage of Firms With an On-Site Clinic That Allow Workers to Receive Treatment for Non-Work Related Illnesses at the Clinic</c:v>
                </c:pt>
              </c:strCache>
            </c:strRef>
          </c:cat>
          <c:val>
            <c:numRef>
              <c:f>Sheet1!$D$2:$D$3</c:f>
              <c:numCache>
                <c:formatCode>0%"*"</c:formatCode>
                <c:ptCount val="2"/>
                <c:pt idx="0" formatCode="0%">
                  <c:v>0.25</c:v>
                </c:pt>
                <c:pt idx="1">
                  <c:v>0.93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547-4F1C-BCD2-2517E51B7D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7"/>
        <c:overlap val="-20"/>
        <c:axId val="468577720"/>
        <c:axId val="468584776"/>
      </c:barChart>
      <c:catAx>
        <c:axId val="4685777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468584776"/>
        <c:crosses val="autoZero"/>
        <c:auto val="1"/>
        <c:lblAlgn val="ctr"/>
        <c:lblOffset val="100"/>
        <c:noMultiLvlLbl val="0"/>
      </c:catAx>
      <c:valAx>
        <c:axId val="468584776"/>
        <c:scaling>
          <c:orientation val="minMax"/>
          <c:max val="1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68577720"/>
        <c:crosses val="autoZero"/>
        <c:crossBetween val="between"/>
        <c:majorUnit val="0.2"/>
      </c:valAx>
    </c:plotArea>
    <c:legend>
      <c:legendPos val="t"/>
      <c:layout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257FF0-F12E-43A9-90FF-203C10638723}" type="datetimeFigureOut">
              <a:rPr lang="en-US" smtClean="0"/>
              <a:t>9/20/2016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ECDFF9-DAB7-43A0-A259-94CC61FCD2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264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096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988811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3690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2698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4983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774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98222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6039"/>
            <a:ext cx="9144000" cy="1173163"/>
          </a:xfrm>
          <a:noFill/>
          <a:ln/>
        </p:spPr>
        <p:txBody>
          <a:bodyPr/>
          <a:lstStyle/>
          <a:p>
            <a:r>
              <a:rPr lang="en-US" sz="2400" dirty="0">
                <a:latin typeface="+mj-lt"/>
              </a:rPr>
              <a:t>Exhibit 14.12</a:t>
            </a:r>
            <a:br>
              <a:rPr lang="en-US" sz="2400" dirty="0">
                <a:latin typeface="+mj-lt"/>
              </a:rPr>
            </a:br>
            <a:r>
              <a:rPr lang="en-US" sz="2400" dirty="0">
                <a:latin typeface="+mj-lt"/>
              </a:rPr>
              <a:t>Among Firms Offering Health Benefits with Over 1,000 Employees, Percentage of Firms That Have an On-Site Health Clinic at Any of Their Major Locations, 2009-2016</a:t>
            </a: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0" y="6375819"/>
            <a:ext cx="8305800" cy="482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400"/>
              </a:spcBef>
            </a:pPr>
            <a:r>
              <a:rPr lang="en-US" sz="1100" dirty="0">
                <a:latin typeface="+mj-lt"/>
              </a:rPr>
              <a:t>* Estimate is statistically different from estimate for the previous year shown (p &lt; .05).</a:t>
            </a:r>
          </a:p>
          <a:p>
            <a:pPr>
              <a:spcBef>
                <a:spcPts val="400"/>
              </a:spcBef>
            </a:pPr>
            <a:r>
              <a:rPr lang="en-US" sz="1100" dirty="0">
                <a:latin typeface="+mj-lt"/>
              </a:rPr>
              <a:t>SOURCE: Kaiser/HRET Survey of Employer-Sponsored Health Benefits, 2009-2016. </a:t>
            </a:r>
          </a:p>
        </p:txBody>
      </p:sp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3194432482"/>
              </p:ext>
            </p:extLst>
          </p:nvPr>
        </p:nvGraphicFramePr>
        <p:xfrm>
          <a:off x="0" y="1752600"/>
          <a:ext cx="89916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64270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32</Words>
  <Application>Microsoft Office PowerPoint</Application>
  <PresentationFormat>On-screen Show (4:3)</PresentationFormat>
  <Paragraphs>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Blank</vt:lpstr>
      <vt:lpstr>Exhibit 14.12 Among Firms Offering Health Benefits with Over 1,000 Employees, Percentage of Firms That Have an On-Site Health Clinic at Any of Their Major Locations, 2009-2016</vt:lpstr>
    </vt:vector>
  </TitlesOfParts>
  <Company>HERMES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14.12 Among Firms Offering Health Benefits with Over 1,000 Employees, Percentage of Firms That Have an On-Site Health Clinic at Any of Their Major Locations, 2009-2016</dc:title>
  <dc:creator>Michelle Long</dc:creator>
  <cp:lastModifiedBy>Michelle Long</cp:lastModifiedBy>
  <cp:revision>2</cp:revision>
  <dcterms:created xsi:type="dcterms:W3CDTF">2016-09-20T21:45:11Z</dcterms:created>
  <dcterms:modified xsi:type="dcterms:W3CDTF">2016-09-20T21:51:40Z</dcterms:modified>
</cp:coreProperties>
</file>