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  <p:sldMasterId id="2147483679" r:id="rId4"/>
  </p:sldMasterIdLst>
  <p:notesMasterIdLst>
    <p:notesMasterId r:id="rId6"/>
  </p:notesMasterIdLst>
  <p:sldIdLst>
    <p:sldId id="28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elle Long" initials="M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C7ED"/>
    <a:srgbClr val="31A3E3"/>
    <a:srgbClr val="025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750085587127682E-2"/>
          <c:y val="4.8616883955079376E-2"/>
          <c:w val="0.924353755922253"/>
          <c:h val="0.8477552601006843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0"/>
              <c:layout>
                <c:manualLayout>
                  <c:x val="-2.6797101449275364E-2"/>
                  <c:y val="-4.6218201090248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E9C-4801-A177-6209837980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050">
                        <a:latin typeface="Calibri" panose="020F0502020204030204" pitchFamily="34" charset="0"/>
                      </a:rPr>
                      <a:t>58</a:t>
                    </a:r>
                    <a:r>
                      <a:rPr lang="en-US" sz="1050" smtClean="0">
                        <a:latin typeface="Calibri" panose="020F0502020204030204" pitchFamily="34" charset="0"/>
                      </a:rPr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E9C-4801-A177-6209837980A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strCache>
            </c:strRef>
          </c:cat>
          <c:val>
            <c:numRef>
              <c:f>Sheet1!$B$2:$G$2</c:f>
              <c:numCache>
                <c:formatCode>0%"*"</c:formatCode>
                <c:ptCount val="6"/>
                <c:pt idx="0" formatCode="0%">
                  <c:v>0.63</c:v>
                </c:pt>
                <c:pt idx="1">
                  <c:v>0.54</c:v>
                </c:pt>
                <c:pt idx="2" formatCode="0%">
                  <c:v>0.49</c:v>
                </c:pt>
                <c:pt idx="3">
                  <c:v>0.35</c:v>
                </c:pt>
                <c:pt idx="4" formatCode="0%">
                  <c:v>0.34</c:v>
                </c:pt>
                <c:pt idx="5">
                  <c:v>0.24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E9C-4801-A177-6209837980A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0.53</c:v>
                </c:pt>
                <c:pt idx="1">
                  <c:v>0.46</c:v>
                </c:pt>
                <c:pt idx="2" formatCode="0%&quot;*&quot;">
                  <c:v>0.3</c:v>
                </c:pt>
                <c:pt idx="3" formatCode="0%&quot;*&quot;">
                  <c:v>0.22</c:v>
                </c:pt>
                <c:pt idx="4">
                  <c:v>0.22</c:v>
                </c:pt>
                <c:pt idx="5">
                  <c:v>0.22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E9C-4801-A177-6209837980A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0"/>
              <c:layout>
                <c:manualLayout>
                  <c:x val="-5.1434896724865911E-2"/>
                  <c:y val="-1.346153846153846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E9C-4801-A177-6209837980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8246376811594202E-2"/>
                  <c:y val="-2.6987179487179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E9C-4801-A177-6209837980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351216691133937E-2"/>
                  <c:y val="-1.13768770706940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 lIns="365760" tIns="0" rIns="0" bIns="0"/>
                <a:lstStyle/>
                <a:p>
                  <a:pPr>
                    <a:defRPr sz="1100">
                      <a:latin typeface="Calibri" panose="020F0502020204030204" pitchFamily="34" charset="0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E9C-4801-A177-6209837980AA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050" dirty="0">
                        <a:latin typeface="Calibri" panose="020F0502020204030204" pitchFamily="34" charset="0"/>
                      </a:rPr>
                      <a:t>38</a:t>
                    </a:r>
                    <a:r>
                      <a:rPr lang="en-US" sz="1050" dirty="0" smtClean="0">
                        <a:latin typeface="Calibri" panose="020F0502020204030204" pitchFamily="34" charset="0"/>
                      </a:rPr>
                      <a:t>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E9C-4801-A177-6209837980A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strCache>
            </c:strRef>
          </c:cat>
          <c:val>
            <c:numRef>
              <c:f>Sheet1!$B$4:$G$4</c:f>
              <c:numCache>
                <c:formatCode>0%"*"</c:formatCode>
                <c:ptCount val="6"/>
                <c:pt idx="0" formatCode="0%">
                  <c:v>0.56000000000000005</c:v>
                </c:pt>
                <c:pt idx="1">
                  <c:v>0.48</c:v>
                </c:pt>
                <c:pt idx="2">
                  <c:v>0.36</c:v>
                </c:pt>
                <c:pt idx="3">
                  <c:v>0.26</c:v>
                </c:pt>
                <c:pt idx="4" formatCode="0%">
                  <c:v>0.25</c:v>
                </c:pt>
                <c:pt idx="5" formatCode="0%">
                  <c:v>0.23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4E9C-4801-A177-620983798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469440"/>
        <c:axId val="271463952"/>
      </c:lineChart>
      <c:catAx>
        <c:axId val="27146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anose="020F0502020204030204" pitchFamily="34" charset="0"/>
              </a:defRPr>
            </a:pPr>
            <a:endParaRPr lang="en-US"/>
          </a:p>
        </c:txPr>
        <c:crossAx val="271463952"/>
        <c:crosses val="autoZero"/>
        <c:auto val="1"/>
        <c:lblAlgn val="ctr"/>
        <c:lblOffset val="100"/>
        <c:noMultiLvlLbl val="0"/>
      </c:catAx>
      <c:valAx>
        <c:axId val="271463952"/>
        <c:scaling>
          <c:orientation val="minMax"/>
          <c:max val="0.8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271469440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67820510254014854"/>
          <c:y val="9.9029086528118426E-2"/>
          <c:w val="0.31049546243160281"/>
          <c:h val="0.16259734951163893"/>
        </c:manualLayout>
      </c:layout>
      <c:overlay val="1"/>
      <c:txPr>
        <a:bodyPr/>
        <a:lstStyle/>
        <a:p>
          <a:pPr>
            <a:defRPr sz="1200" b="1">
              <a:latin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59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941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51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36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4856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8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340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4755423"/>
              </p:ext>
            </p:extLst>
          </p:nvPr>
        </p:nvGraphicFramePr>
        <p:xfrm>
          <a:off x="0" y="12954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anose="020F0502020204030204" pitchFamily="34" charset="0"/>
              </a:rPr>
              <a:t>* Estimate is statistically different from estimate for the previous year shown (</a:t>
            </a:r>
            <a:r>
              <a:rPr lang="en-US" sz="1100" dirty="0" smtClean="0">
                <a:latin typeface="Calibri" panose="020F0502020204030204" pitchFamily="34" charset="0"/>
              </a:rPr>
              <a:t>p &lt; .</a:t>
            </a:r>
            <a:r>
              <a:rPr lang="en-US" sz="1100" dirty="0">
                <a:latin typeface="Calibri" panose="020F0502020204030204" pitchFamily="34" charset="0"/>
              </a:rPr>
              <a:t>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anose="020F0502020204030204" pitchFamily="34" charset="0"/>
              </a:rPr>
              <a:t>SOURCE: </a:t>
            </a:r>
            <a:r>
              <a:rPr lang="en-US" sz="1100" dirty="0">
                <a:latin typeface="Calibri" panose="020F0502020204030204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anose="020F0502020204030204" pitchFamily="34" charset="0"/>
              </a:rPr>
              <a:t>2011-2016.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</a:rPr>
              <a:t>Exhibit </a:t>
            </a:r>
            <a:r>
              <a:rPr lang="en-US" sz="2400" dirty="0" smtClean="0">
                <a:latin typeface="Calibri" panose="020F0502020204030204" pitchFamily="34" charset="0"/>
              </a:rPr>
              <a:t>13.4</a:t>
            </a:r>
            <a:r>
              <a:rPr lang="en-US" sz="2400" dirty="0">
                <a:latin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</a:rPr>
              <a:t>Percentage of Covered Workers Enrolled in Plans Grandfathered Under the </a:t>
            </a:r>
            <a:r>
              <a:rPr lang="en-US" sz="2400" dirty="0" smtClean="0">
                <a:latin typeface="Calibri" panose="020F0502020204030204" pitchFamily="34" charset="0"/>
              </a:rPr>
              <a:t>ACA, </a:t>
            </a:r>
            <a:r>
              <a:rPr lang="en-US" sz="2400" dirty="0">
                <a:latin typeface="Calibri" panose="020F0502020204030204" pitchFamily="34" charset="0"/>
              </a:rPr>
              <a:t>by Firm Size, </a:t>
            </a:r>
            <a:r>
              <a:rPr lang="en-US" sz="2400" dirty="0" smtClean="0">
                <a:latin typeface="Calibri" panose="020F0502020204030204" pitchFamily="34" charset="0"/>
              </a:rPr>
              <a:t>2011-2016</a:t>
            </a:r>
            <a:r>
              <a:rPr lang="en-US" sz="2400" dirty="0">
                <a:latin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24961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1670</TotalTime>
  <Words>39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Meta Offc Pro</vt:lpstr>
      <vt:lpstr>MetaSerif-Book</vt:lpstr>
      <vt:lpstr>Tahoma</vt:lpstr>
      <vt:lpstr>Default with exhibit #</vt:lpstr>
      <vt:lpstr>Default with figure #</vt:lpstr>
      <vt:lpstr>Title page</vt:lpstr>
      <vt:lpstr>KFF Slide Template</vt:lpstr>
      <vt:lpstr>Exhibit 13.4 Percentage of Covered Workers Enrolled in Plans Grandfathered Under the ACA, by Firm Size, 2011-2016 </vt:lpstr>
    </vt:vector>
  </TitlesOfParts>
  <Company>Kaiser Family Foundation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74</cp:revision>
  <dcterms:created xsi:type="dcterms:W3CDTF">2015-08-14T13:45:26Z</dcterms:created>
  <dcterms:modified xsi:type="dcterms:W3CDTF">2016-09-08T13:59:22Z</dcterms:modified>
</cp:coreProperties>
</file>