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8367225835900945E-2"/>
          <c:y val="2.3477690288713909E-2"/>
          <c:w val="0.94899144128723034"/>
          <c:h val="0.87558853220270527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Sheet1!$B$1:$F$1</c:f>
              <c:strCach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strCache>
            </c:strRef>
          </c:cat>
          <c:val>
            <c:numRef>
              <c:f>Sheet1!$B$2:$F$2</c:f>
              <c:numCache>
                <c:formatCode>0%"*"</c:formatCode>
                <c:ptCount val="5"/>
                <c:pt idx="0" formatCode="0%">
                  <c:v>0.13</c:v>
                </c:pt>
                <c:pt idx="1">
                  <c:v>0.26</c:v>
                </c:pt>
                <c:pt idx="2" formatCode="0%">
                  <c:v>0.26</c:v>
                </c:pt>
                <c:pt idx="3">
                  <c:v>0.13</c:v>
                </c:pt>
                <c:pt idx="4" formatCode="0%">
                  <c:v>0.2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3B9-4D14-BFFF-7AD5D6A6CFC7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Sheet1!$B$1:$F$1</c:f>
              <c:strCach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strCache>
            </c:strRef>
          </c:cat>
          <c:val>
            <c:numRef>
              <c:f>Sheet1!$B$3:$F$3</c:f>
              <c:numCache>
                <c:formatCode>0%"*"</c:formatCode>
                <c:ptCount val="5"/>
                <c:pt idx="0" formatCode="0%">
                  <c:v>0.48</c:v>
                </c:pt>
                <c:pt idx="1">
                  <c:v>0.55000000000000004</c:v>
                </c:pt>
                <c:pt idx="2" formatCode="0%">
                  <c:v>0.51</c:v>
                </c:pt>
                <c:pt idx="3" formatCode="0%">
                  <c:v>0.5</c:v>
                </c:pt>
                <c:pt idx="4" formatCode="0%">
                  <c:v>0.53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3B9-4D14-BFFF-7AD5D6A6CFC7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All Firms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Sheet1!$B$1:$F$1</c:f>
              <c:strCach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strCache>
            </c:strRef>
          </c:cat>
          <c:val>
            <c:numRef>
              <c:f>Sheet1!$B$4:$F$4</c:f>
              <c:numCache>
                <c:formatCode>0%"*"</c:formatCode>
                <c:ptCount val="5"/>
                <c:pt idx="0" formatCode="0%">
                  <c:v>0.14000000000000001</c:v>
                </c:pt>
                <c:pt idx="1">
                  <c:v>0.27</c:v>
                </c:pt>
                <c:pt idx="2" formatCode="0%">
                  <c:v>0.27</c:v>
                </c:pt>
                <c:pt idx="3">
                  <c:v>0.14000000000000001</c:v>
                </c:pt>
                <c:pt idx="4" formatCode="0%">
                  <c:v>0.22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3B9-4D14-BFFF-7AD5D6A6CF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026008"/>
        <c:axId val="211025616"/>
      </c:lineChart>
      <c:catAx>
        <c:axId val="2110260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211025616"/>
        <c:crosses val="autoZero"/>
        <c:auto val="1"/>
        <c:lblAlgn val="ctr"/>
        <c:lblOffset val="100"/>
        <c:noMultiLvlLbl val="0"/>
      </c:catAx>
      <c:valAx>
        <c:axId val="211025616"/>
        <c:scaling>
          <c:orientation val="minMax"/>
          <c:max val="0.70000000000000007"/>
          <c:min val="0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11026008"/>
        <c:crosses val="autoZero"/>
        <c:crossBetween val="between"/>
        <c:majorUnit val="0.1"/>
      </c:valAx>
    </c:plotArea>
    <c:legend>
      <c:legendPos val="t"/>
      <c:layout>
        <c:manualLayout>
          <c:xMode val="edge"/>
          <c:yMode val="edge"/>
          <c:x val="6.0403172429533268E-2"/>
          <c:y val="0"/>
          <c:w val="0.77379093917608122"/>
          <c:h val="9.5439884918231369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82371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78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788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171407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1746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9956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98631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228600" y="1752600"/>
          <a:ext cx="87630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* Estimate is statistically different from estimate for the previous year shown (p &lt;  .05). </a:t>
            </a:r>
          </a:p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NOTE:  Biometric screening is a health examination that measures a person's risk factors for certain medical issues. Biometric outcomes could include meeting a target body mass index (BMI) or cholesterol level, but not goals related to smoking. </a:t>
            </a:r>
          </a:p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SOURCE: Kaiser/HRET Survey of Employer-Sponsored Health Benefits, 2012-2016.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584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Exhibit 12.8</a:t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Among Firms Offering Health Benefits, Percentage </a:t>
            </a:r>
            <a:r>
              <a:rPr lang="en-US" sz="2400" dirty="0"/>
              <a:t>of Firms </a:t>
            </a:r>
            <a:r>
              <a:rPr lang="en-US" sz="2400" dirty="0">
                <a:latin typeface="+mj-lt"/>
              </a:rPr>
              <a:t>that Offer Employees an Opportunity to Complete a Biometric Screening, by Firm Size, 2012-2016</a:t>
            </a:r>
            <a:br>
              <a:rPr lang="en-US" sz="2400" dirty="0">
                <a:latin typeface="+mj-lt"/>
              </a:rPr>
            </a:b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3505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KFF">
      <a:dk1>
        <a:srgbClr val="000000"/>
      </a:dk1>
      <a:lt1>
        <a:srgbClr val="FFFFFF"/>
      </a:lt1>
      <a:dk2>
        <a:srgbClr val="E05C26"/>
      </a:dk2>
      <a:lt2>
        <a:srgbClr val="FF8811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74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Tahoma</vt:lpstr>
      <vt:lpstr>Blank</vt:lpstr>
      <vt:lpstr>Exhibit 12.8 Among Firms Offering Health Benefits, Percentage of Firms that Offer Employees an Opportunity to Complete a Biometric Screening, by Firm Size, 2012-2016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12.8 Among Firms Offering Health Benefits, Percentage of Firms that Offer Employees an Opportunity to Complete a Biometric Screening, by Firm Size, 2012-2016</dc:title>
  <dc:creator>Michelle Long</dc:creator>
  <cp:lastModifiedBy>Michelle Long</cp:lastModifiedBy>
  <cp:revision>2</cp:revision>
  <dcterms:created xsi:type="dcterms:W3CDTF">2016-09-08T13:33:01Z</dcterms:created>
  <dcterms:modified xsi:type="dcterms:W3CDTF">2016-09-08T13:38:10Z</dcterms:modified>
</cp:coreProperties>
</file>