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8" r:id="rId1"/>
    <p:sldMasterId id="2147483673" r:id="rId2"/>
    <p:sldMasterId id="2147483666" r:id="rId3"/>
    <p:sldMasterId id="2147483678" r:id="rId4"/>
  </p:sldMasterIdLst>
  <p:notesMasterIdLst>
    <p:notesMasterId r:id="rId6"/>
  </p:notesMasterIdLst>
  <p:sldIdLst>
    <p:sldId id="27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>
      <p:cViewPr varScale="1">
        <p:scale>
          <a:sx n="92" d="100"/>
          <a:sy n="92" d="100"/>
        </p:scale>
        <p:origin x="88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400">
              <a:latin typeface="+mj-lt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8492795303934128E-2"/>
          <c:y val="2.2529354883271169E-2"/>
          <c:w val="0.94150720469606586"/>
          <c:h val="0.8017406117504543"/>
        </c:manualLayout>
      </c:layout>
      <c:barChart>
        <c:barDir val="col"/>
        <c:grouping val="clustered"/>
        <c:varyColors val="0"/>
        <c:ser>
          <c:idx val="0"/>
          <c:order val="0"/>
          <c:tx>
            <c:v>Large Firms (200 or more Workers)</c:v>
          </c:tx>
          <c:spPr>
            <a:solidFill>
              <a:schemeClr val="accent1"/>
            </a:solidFill>
            <a:ln w="11867">
              <a:solidFill>
                <a:schemeClr val="tx1"/>
              </a:solidFill>
              <a:prstDash val="solid"/>
            </a:ln>
          </c:spPr>
          <c:invertIfNegative val="0"/>
          <c:dLbls>
            <c:numFmt formatCode="0%" sourceLinked="0"/>
            <c:spPr>
              <a:noFill/>
              <a:ln w="23735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chemeClr val="tx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Yes - 
Both Spouses and Other Dependents</c:v>
                </c:pt>
                <c:pt idx="1">
                  <c:v>Yes - 
Spouses But Not Other Dependents</c:v>
                </c:pt>
                <c:pt idx="2">
                  <c:v>No</c:v>
                </c:pt>
              </c:strCache>
            </c:strRef>
          </c:cat>
          <c:val>
            <c:numRef>
              <c:f>Sheet1!$B$2:$D$2</c:f>
              <c:numCache>
                <c:formatCode>0%</c:formatCode>
                <c:ptCount val="3"/>
                <c:pt idx="0">
                  <c:v>0.12</c:v>
                </c:pt>
                <c:pt idx="1">
                  <c:v>0.31</c:v>
                </c:pt>
                <c:pt idx="2">
                  <c:v>0.57999999999999996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EDF-488C-B4BA-81A7AC3F130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77"/>
        <c:overlap val="-30"/>
        <c:axId val="436509808"/>
        <c:axId val="436511768"/>
      </c:barChart>
      <c:catAx>
        <c:axId val="436509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9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436511768"/>
        <c:crosses val="autoZero"/>
        <c:auto val="1"/>
        <c:lblAlgn val="ctr"/>
        <c:lblOffset val="140"/>
        <c:tickLblSkip val="1"/>
        <c:tickMarkSkip val="1"/>
        <c:noMultiLvlLbl val="0"/>
      </c:catAx>
      <c:valAx>
        <c:axId val="436511768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spPr>
          <a:ln w="29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 algn="ctr">
              <a:defRPr lang="en-US" sz="1200" b="0" i="0" u="none" strike="noStrike" kern="1200" baseline="0">
                <a:solidFill>
                  <a:srgbClr val="000000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436509808"/>
        <c:crosses val="autoZero"/>
        <c:crossBetween val="between"/>
        <c:majorUnit val="0.2"/>
      </c:valAx>
      <c:spPr>
        <a:noFill/>
        <a:ln w="2373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1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7511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4979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816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4711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5772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5323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0889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4075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2347" y="1817601"/>
            <a:ext cx="8223439" cy="100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Calibri" pitchFamily="34" charset="0"/>
                <a:cs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44467" y="2946400"/>
            <a:ext cx="6391275" cy="884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444467" y="4238484"/>
            <a:ext cx="3352800" cy="284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Authors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4" hasCustomPrompt="1"/>
          </p:nvPr>
        </p:nvSpPr>
        <p:spPr>
          <a:xfrm>
            <a:off x="4480280" y="6174160"/>
            <a:ext cx="4416425" cy="531440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200" b="0" i="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Date: January 23, 2013</a:t>
            </a:r>
          </a:p>
          <a:p>
            <a:pPr lvl="0"/>
            <a:r>
              <a:rPr lang="en-US" dirty="0" smtClean="0"/>
              <a:t>Location: Washington D.C.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444467" y="4644232"/>
            <a:ext cx="5984875" cy="84931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Multiple Author Names, Name Last Name, Name </a:t>
            </a:r>
            <a:r>
              <a:rPr lang="en-US" dirty="0" err="1" smtClean="0"/>
              <a:t>lastname</a:t>
            </a:r>
            <a:r>
              <a:rPr lang="en-US" dirty="0" smtClean="0"/>
              <a:t> &amp; name </a:t>
            </a:r>
            <a:r>
              <a:rPr lang="en-US" dirty="0" err="1" smtClean="0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54393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825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223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34475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26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Exhibit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64824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Figure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188278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0541" y="1554480"/>
            <a:ext cx="8682918" cy="4481320"/>
          </a:xfrm>
          <a:prstGeom prst="rect">
            <a:avLst/>
          </a:prstGeom>
          <a:solidFill>
            <a:srgbClr val="0B78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541" y="228600"/>
            <a:ext cx="1087719" cy="1093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9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27881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38100"/>
            <a:ext cx="9067800" cy="16764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 b="1" dirty="0">
                <a:solidFill>
                  <a:srgbClr val="000000"/>
                </a:solidFill>
              </a:rPr>
              <a:t>Exhibit </a:t>
            </a:r>
            <a:r>
              <a:rPr lang="en-US" sz="2400" b="1" dirty="0" smtClean="0">
                <a:solidFill>
                  <a:srgbClr val="000000"/>
                </a:solidFill>
              </a:rPr>
              <a:t>12.6</a:t>
            </a:r>
            <a:r>
              <a:rPr lang="en-US" sz="2400" b="1" dirty="0">
                <a:solidFill>
                  <a:srgbClr val="000000"/>
                </a:solidFill>
              </a:rPr>
              <a:t/>
            </a:r>
            <a:br>
              <a:rPr lang="en-US" sz="2400" b="1" dirty="0">
                <a:solidFill>
                  <a:srgbClr val="000000"/>
                </a:solidFill>
              </a:rPr>
            </a:br>
            <a:r>
              <a:rPr lang="en-US" sz="2400" b="1" dirty="0" smtClean="0">
                <a:solidFill>
                  <a:srgbClr val="000000"/>
                </a:solidFill>
              </a:rPr>
              <a:t>Among </a:t>
            </a:r>
            <a:r>
              <a:rPr lang="en-US" sz="2400" b="1" dirty="0">
                <a:solidFill>
                  <a:srgbClr val="000000"/>
                </a:solidFill>
              </a:rPr>
              <a:t>Large Firms </a:t>
            </a:r>
            <a:r>
              <a:rPr lang="en-US" sz="2400" b="1" dirty="0" smtClean="0">
                <a:solidFill>
                  <a:srgbClr val="000000"/>
                </a:solidFill>
              </a:rPr>
              <a:t>Offering Family Coverage and Offering Employees an Incentive to Complete a Health Risk Assessment, Percentage of Firms Where Dependents and/or Spouses are Eligible for the Incentives, 2016</a:t>
            </a:r>
            <a:endParaRPr lang="en-US" sz="2400" b="1" dirty="0">
              <a:solidFill>
                <a:srgbClr val="000000"/>
              </a:solidFill>
            </a:endParaRP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>
            <p:extLst/>
          </p:nvPr>
        </p:nvGraphicFramePr>
        <p:xfrm>
          <a:off x="273051" y="1981200"/>
          <a:ext cx="8566149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38100" y="6248400"/>
            <a:ext cx="8382000" cy="48218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en-US" sz="1100" dirty="0" smtClean="0">
                <a:solidFill>
                  <a:srgbClr val="000000"/>
                </a:solidFill>
              </a:rPr>
              <a:t>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solidFill>
                  <a:srgbClr val="000000"/>
                </a:solidFill>
              </a:rPr>
              <a:t>SOURCE: </a:t>
            </a:r>
            <a:r>
              <a:rPr lang="en-US" sz="1100" dirty="0">
                <a:solidFill>
                  <a:srgbClr val="000000"/>
                </a:solidFill>
              </a:rPr>
              <a:t>Kaiser/HRET Survey of Employer-Sponsored Health Benefits, </a:t>
            </a:r>
            <a:r>
              <a:rPr lang="en-US" sz="1100" dirty="0" smtClean="0">
                <a:solidFill>
                  <a:srgbClr val="000000"/>
                </a:solidFill>
              </a:rPr>
              <a:t>2016. </a:t>
            </a:r>
            <a:endParaRPr lang="en-US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18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with exhibit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FF_Template" id="{D65C98CA-BAF9-447F-9753-9317ABEA03AC}" vid="{5FEDB439-BB30-4CBA-B9B7-C6B324801CFA}"/>
    </a:ext>
  </a:extLst>
</a:theme>
</file>

<file path=ppt/theme/theme2.xml><?xml version="1.0" encoding="utf-8"?>
<a:theme xmlns:a="http://schemas.openxmlformats.org/drawingml/2006/main" name="Default with figure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FF_Template" id="{D65C98CA-BAF9-447F-9753-9317ABEA03AC}" vid="{0F6006EE-FDEF-4FE6-9C32-2700B5741987}"/>
    </a:ext>
  </a:extLst>
</a:theme>
</file>

<file path=ppt/theme/theme3.xml><?xml version="1.0" encoding="utf-8"?>
<a:theme xmlns:a="http://schemas.openxmlformats.org/drawingml/2006/main" name="Title pag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KFF_Template" id="{D65C98CA-BAF9-447F-9753-9317ABEA03AC}" vid="{7076EB50-CE3A-4D0C-A500-19D8F5ECB66F}"/>
    </a:ext>
  </a:extLst>
</a:theme>
</file>

<file path=ppt/theme/theme4.xml><?xml version="1.0" encoding="utf-8"?>
<a:theme xmlns:a="http://schemas.openxmlformats.org/drawingml/2006/main" name="Blank">
  <a:themeElements>
    <a:clrScheme name="KFF">
      <a:dk1>
        <a:srgbClr val="000000"/>
      </a:dk1>
      <a:lt1>
        <a:srgbClr val="FFFFFF"/>
      </a:lt1>
      <a:dk2>
        <a:srgbClr val="E05C26"/>
      </a:dk2>
      <a:lt2>
        <a:srgbClr val="FF8811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22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Calibri</vt:lpstr>
      <vt:lpstr>Meta Offc Pro</vt:lpstr>
      <vt:lpstr>MetaSerif-Book</vt:lpstr>
      <vt:lpstr>Tahoma</vt:lpstr>
      <vt:lpstr>Default with exhibit #</vt:lpstr>
      <vt:lpstr>Default with figure #</vt:lpstr>
      <vt:lpstr>Title page</vt:lpstr>
      <vt:lpstr>Blank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Long</dc:creator>
  <cp:lastModifiedBy>Michelle Long</cp:lastModifiedBy>
  <cp:revision>1</cp:revision>
  <dcterms:created xsi:type="dcterms:W3CDTF">2016-09-08T14:36:18Z</dcterms:created>
  <dcterms:modified xsi:type="dcterms:W3CDTF">2016-09-08T14:36:44Z</dcterms:modified>
</cp:coreProperties>
</file>