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b="1" i="0" baseline="0" dirty="0" smtClean="0">
                <a:effectLst/>
              </a:rPr>
              <a:t>Percentage of Employees Who Complete the Assessment</a:t>
            </a:r>
            <a:endParaRPr lang="en-US" sz="1200" dirty="0">
              <a:effectLst/>
            </a:endParaRPr>
          </a:p>
        </c:rich>
      </c:tx>
      <c:layout>
        <c:manualLayout>
          <c:xMode val="edge"/>
          <c:yMode val="edge"/>
          <c:x val="0.29866222314315971"/>
          <c:y val="3.144097452167013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407929271998892"/>
          <c:y val="0.13571009678477694"/>
          <c:w val="0.82393689275682647"/>
          <c:h val="0.7474063144898992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023391812865497E-2"/>
                  <c:y val="-2.70513323526682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413-4026-9C7A-38C59540B4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413-4026-9C7A-38C59540B48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233918128654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413-4026-9C7A-38C59540B4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695906432748537E-2"/>
                  <c:y val="-8.11539970580076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413-4026-9C7A-38C59540B4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ln w="12700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0.01</c:v>
                </c:pt>
                <c:pt idx="1">
                  <c:v>0</c:v>
                </c:pt>
                <c:pt idx="2">
                  <c:v>0.01</c:v>
                </c:pt>
                <c:pt idx="3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13-4026-9C7A-38C59540B48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1% - 25% </c:v>
                </c:pt>
              </c:strCache>
            </c:strRef>
          </c:tx>
          <c:spPr>
            <a:solidFill>
              <a:srgbClr val="025189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0.4</c:v>
                </c:pt>
                <c:pt idx="1">
                  <c:v>0.39</c:v>
                </c:pt>
                <c:pt idx="2">
                  <c:v>0.37</c:v>
                </c:pt>
                <c:pt idx="3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13-4026-9C7A-38C59540B48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26% - 50% </c:v>
                </c:pt>
              </c:strCache>
            </c:strRef>
          </c:tx>
          <c:spPr>
            <a:solidFill>
              <a:srgbClr val="31A3E3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0.24</c:v>
                </c:pt>
                <c:pt idx="1">
                  <c:v>0.28000000000000003</c:v>
                </c:pt>
                <c:pt idx="2">
                  <c:v>0.22</c:v>
                </c:pt>
                <c:pt idx="3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413-4026-9C7A-38C59540B48C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51% - 75%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0.16</c:v>
                </c:pt>
                <c:pt idx="1">
                  <c:v>0.22</c:v>
                </c:pt>
                <c:pt idx="2">
                  <c:v>0.15</c:v>
                </c:pt>
                <c:pt idx="3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413-4026-9C7A-38C59540B48C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76% - 100%</c:v>
                </c:pt>
              </c:strCache>
            </c:strRef>
          </c:tx>
          <c:spPr>
            <a:solidFill>
              <a:schemeClr val="accent6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All Large Firms (200 or More Workers)</c:v>
                </c:pt>
                <c:pt idx="1">
                  <c:v>5,000 or More Workers</c:v>
                </c:pt>
                <c:pt idx="2">
                  <c:v>1,000-4,999 Workers</c:v>
                </c:pt>
                <c:pt idx="3">
                  <c:v>200-999 Workers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0.19</c:v>
                </c:pt>
                <c:pt idx="1">
                  <c:v>0.11</c:v>
                </c:pt>
                <c:pt idx="2">
                  <c:v>0.26</c:v>
                </c:pt>
                <c:pt idx="3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413-4026-9C7A-38C59540B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178456"/>
        <c:axId val="264176104"/>
      </c:barChart>
      <c:catAx>
        <c:axId val="2641784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anchor="ctr" anchorCtr="0"/>
          <a:lstStyle/>
          <a:p>
            <a:pPr>
              <a:defRPr sz="1200"/>
            </a:pPr>
            <a:endParaRPr lang="en-US"/>
          </a:p>
        </c:txPr>
        <c:crossAx val="264176104"/>
        <c:crosses val="autoZero"/>
        <c:auto val="1"/>
        <c:lblAlgn val="ctr"/>
        <c:lblOffset val="100"/>
        <c:noMultiLvlLbl val="0"/>
      </c:catAx>
      <c:valAx>
        <c:axId val="264176104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4178456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14086257309941522"/>
          <c:y val="8.9641725338237513E-2"/>
          <c:w val="0.85913742690058481"/>
          <c:h val="5.3720948560172531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DDD67-2039-4BC6-8410-ED5CF2FB3CA7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9A0B4-1640-4163-8D88-78DFB069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3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20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7098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956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213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9097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610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>
                <a:latin typeface="Calibri" pitchFamily="34" charset="0"/>
              </a:rPr>
              <a:t>Exhibit 12.3</a:t>
            </a:r>
            <a:r>
              <a:rPr lang="en-US" sz="2400" b="1">
                <a:latin typeface="Calibri" pitchFamily="34" charset="0"/>
              </a:rPr>
              <a:t/>
            </a:r>
            <a:br>
              <a:rPr lang="en-US" sz="2400" b="1">
                <a:latin typeface="Calibri" pitchFamily="34" charset="0"/>
              </a:rPr>
            </a:br>
            <a:r>
              <a:rPr lang="en-US" sz="2400" b="1">
                <a:latin typeface="Calibri" pitchFamily="34" charset="0"/>
              </a:rPr>
              <a:t>Among </a:t>
            </a:r>
            <a:r>
              <a:rPr lang="en-US" sz="2400" b="1" dirty="0">
                <a:latin typeface="Calibri" pitchFamily="34" charset="0"/>
              </a:rPr>
              <a:t>Large Firms Offering Health Benefits and Offering Employees an Opportunity to Complete a Health Risk Assessment, Percentage of Employees Who Complete the Assessment, by Firm Size, 2016</a:t>
            </a:r>
            <a:r>
              <a:rPr lang="en-US" sz="2000" b="1" dirty="0">
                <a:latin typeface="Calibri" pitchFamily="34" charset="0"/>
              </a:rPr>
              <a:t>					</a:t>
            </a:r>
          </a:p>
          <a:p>
            <a:endParaRPr lang="en-US" sz="2000" b="1" dirty="0">
              <a:latin typeface="Calibri" pitchFamily="34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3500" y="6248402"/>
            <a:ext cx="86233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SOURCE: Kaiser/HRET Survey of Employer-Sponsored Health Benefits, 2016. </a:t>
            </a:r>
          </a:p>
        </p:txBody>
      </p:sp>
      <p:graphicFrame>
        <p:nvGraphicFramePr>
          <p:cNvPr id="2" name="Chart 1"/>
          <p:cNvGraphicFramePr/>
          <p:nvPr>
            <p:extLst/>
          </p:nvPr>
        </p:nvGraphicFramePr>
        <p:xfrm>
          <a:off x="63500" y="1600200"/>
          <a:ext cx="8928100" cy="4847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941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2</cp:revision>
  <dcterms:created xsi:type="dcterms:W3CDTF">2016-09-08T13:33:02Z</dcterms:created>
  <dcterms:modified xsi:type="dcterms:W3CDTF">2016-09-08T13:37:19Z</dcterms:modified>
</cp:coreProperties>
</file>