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09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62315236911174"/>
          <c:y val="0.13571009678477694"/>
          <c:w val="0.80639303310770349"/>
          <c:h val="0.74740631448989925"/>
        </c:manualLayout>
      </c:layout>
      <c:barChart>
        <c:barDir val="bar"/>
        <c:grouping val="percentStacked"/>
        <c:varyColors val="0"/>
        <c:ser>
          <c:idx val="0"/>
          <c:order val="0"/>
          <c:tx>
            <c:strRef>
              <c:f>Sheet1!$B$1</c:f>
              <c:strCache>
                <c:ptCount val="1"/>
                <c:pt idx="0">
                  <c:v>Not At All Effective</c:v>
                </c:pt>
              </c:strCache>
            </c:strRef>
          </c:tx>
          <c:spPr>
            <a:solidFill>
              <a:schemeClr val="accent1"/>
            </a:solidFill>
            <a:ln w="9525">
              <a:solidFill>
                <a:schemeClr val="tx1"/>
              </a:solidFill>
            </a:ln>
          </c:spPr>
          <c:invertIfNegative val="0"/>
          <c:dLbls>
            <c:dLbl>
              <c:idx val="2"/>
              <c:layout>
                <c:manualLayout>
                  <c:x val="4.3859649122807015E-3"/>
                  <c:y val="2.7958923717929245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319-4787-8FC3-B347F0BF9FE2}"/>
                </c:ext>
                <c:ext xmlns:c15="http://schemas.microsoft.com/office/drawing/2012/chart" uri="{CE6537A1-D6FC-4f65-9D91-7224C49458BB}">
                  <c15:layout/>
                </c:ext>
              </c:extLst>
            </c:dLbl>
            <c:spPr>
              <a:noFill/>
              <a:ln>
                <a:noFill/>
              </a:ln>
              <a:effectLst/>
            </c:spPr>
            <c:txPr>
              <a:bodyPr/>
              <a:lstStyle/>
              <a:p>
                <a:pPr>
                  <a:defRPr sz="1200" b="0">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Sheet1!$A$2:$A$5</c:f>
              <c:strCache>
                <c:ptCount val="4"/>
                <c:pt idx="0">
                  <c:v>All Large Firms (200 or More Workers)</c:v>
                </c:pt>
                <c:pt idx="1">
                  <c:v>5,000 or More Workers</c:v>
                </c:pt>
                <c:pt idx="2">
                  <c:v>1,000-4,999 Workers</c:v>
                </c:pt>
                <c:pt idx="3">
                  <c:v>200-999 Workers   </c:v>
                </c:pt>
              </c:strCache>
            </c:strRef>
          </c:cat>
          <c:val>
            <c:numRef>
              <c:f>Sheet1!$B$2:$B$5</c:f>
              <c:numCache>
                <c:formatCode>0%</c:formatCode>
                <c:ptCount val="4"/>
                <c:pt idx="0">
                  <c:v>0.1</c:v>
                </c:pt>
                <c:pt idx="1">
                  <c:v>0.08</c:v>
                </c:pt>
                <c:pt idx="2">
                  <c:v>0.06</c:v>
                </c:pt>
                <c:pt idx="3">
                  <c:v>0.12</c:v>
                </c:pt>
              </c:numCache>
            </c:numRef>
          </c:val>
          <c:extLst xmlns:c16r2="http://schemas.microsoft.com/office/drawing/2015/06/chart">
            <c:ext xmlns:c16="http://schemas.microsoft.com/office/drawing/2014/chart" uri="{C3380CC4-5D6E-409C-BE32-E72D297353CC}">
              <c16:uniqueId val="{00000001-F319-4787-8FC3-B347F0BF9FE2}"/>
            </c:ext>
          </c:extLst>
        </c:ser>
        <c:ser>
          <c:idx val="1"/>
          <c:order val="1"/>
          <c:tx>
            <c:strRef>
              <c:f>Sheet1!$C$1</c:f>
              <c:strCache>
                <c:ptCount val="1"/>
                <c:pt idx="0">
                  <c:v>Somewhat Effective</c:v>
                </c:pt>
              </c:strCache>
            </c:strRef>
          </c:tx>
          <c:spPr>
            <a:solidFill>
              <a:schemeClr val="accent3"/>
            </a:solidFill>
            <a:ln w="9525">
              <a:solidFill>
                <a:schemeClr val="tx1"/>
              </a:solidFill>
            </a:ln>
          </c:spPr>
          <c:invertIfNegative val="0"/>
          <c:dLbls>
            <c:spPr>
              <a:noFill/>
              <a:ln>
                <a:noFill/>
              </a:ln>
              <a:effectLst/>
            </c:spPr>
            <c:txPr>
              <a:bodyPr/>
              <a:lstStyle/>
              <a:p>
                <a:pPr algn="ctr">
                  <a:defRPr lang="en-US" sz="12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Sheet1!$A$2:$A$5</c:f>
              <c:strCache>
                <c:ptCount val="4"/>
                <c:pt idx="0">
                  <c:v>All Large Firms (200 or More Workers)</c:v>
                </c:pt>
                <c:pt idx="1">
                  <c:v>5,000 or More Workers</c:v>
                </c:pt>
                <c:pt idx="2">
                  <c:v>1,000-4,999 Workers</c:v>
                </c:pt>
                <c:pt idx="3">
                  <c:v>200-999 Workers   </c:v>
                </c:pt>
              </c:strCache>
            </c:strRef>
          </c:cat>
          <c:val>
            <c:numRef>
              <c:f>Sheet1!$C$2:$C$5</c:f>
              <c:numCache>
                <c:formatCode>0%</c:formatCode>
                <c:ptCount val="4"/>
                <c:pt idx="0">
                  <c:v>0.56000000000000005</c:v>
                </c:pt>
                <c:pt idx="1">
                  <c:v>0.52</c:v>
                </c:pt>
                <c:pt idx="2">
                  <c:v>0.57999999999999996</c:v>
                </c:pt>
                <c:pt idx="3">
                  <c:v>0.56000000000000005</c:v>
                </c:pt>
              </c:numCache>
            </c:numRef>
          </c:val>
          <c:extLst xmlns:c16r2="http://schemas.microsoft.com/office/drawing/2015/06/chart">
            <c:ext xmlns:c16="http://schemas.microsoft.com/office/drawing/2014/chart" uri="{C3380CC4-5D6E-409C-BE32-E72D297353CC}">
              <c16:uniqueId val="{00000002-F319-4787-8FC3-B347F0BF9FE2}"/>
            </c:ext>
          </c:extLst>
        </c:ser>
        <c:ser>
          <c:idx val="2"/>
          <c:order val="2"/>
          <c:tx>
            <c:strRef>
              <c:f>Sheet1!$D$1</c:f>
              <c:strCache>
                <c:ptCount val="1"/>
                <c:pt idx="0">
                  <c:v>Very Effective</c:v>
                </c:pt>
              </c:strCache>
            </c:strRef>
          </c:tx>
          <c:spPr>
            <a:solidFill>
              <a:schemeClr val="accent5"/>
            </a:solidFill>
            <a:ln>
              <a:solidFill>
                <a:schemeClr val="tx1"/>
              </a:solidFill>
            </a:ln>
          </c:spPr>
          <c:invertIfNegative val="0"/>
          <c:dLbls>
            <c:dLbl>
              <c:idx val="2"/>
              <c:layout>
                <c:manualLayout>
                  <c:x val="2.9239766081871343E-3"/>
                  <c:y val="2.7958923717929245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319-4787-8FC3-B347F0BF9FE2}"/>
                </c:ext>
                <c:ext xmlns:c15="http://schemas.microsoft.com/office/drawing/2012/chart" uri="{CE6537A1-D6FC-4f65-9D91-7224C49458BB}">
                  <c15:layout/>
                </c:ext>
              </c:extLst>
            </c:dLbl>
            <c:spPr>
              <a:noFill/>
              <a:ln>
                <a:noFill/>
              </a:ln>
              <a:effectLst/>
            </c:spPr>
            <c:txPr>
              <a:bodyPr/>
              <a:lstStyle/>
              <a:p>
                <a:pPr algn="ctr">
                  <a:defRPr lang="en-US" sz="1200" b="0" i="0" u="none" strike="noStrike" kern="1200" baseline="0">
                    <a:solidFill>
                      <a:srgbClr val="FFFFFF"/>
                    </a:solidFill>
                    <a:latin typeface="Calibri"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Sheet1!$A$2:$A$5</c:f>
              <c:strCache>
                <c:ptCount val="4"/>
                <c:pt idx="0">
                  <c:v>All Large Firms (200 or More Workers)</c:v>
                </c:pt>
                <c:pt idx="1">
                  <c:v>5,000 or More Workers</c:v>
                </c:pt>
                <c:pt idx="2">
                  <c:v>1,000-4,999 Workers</c:v>
                </c:pt>
                <c:pt idx="3">
                  <c:v>200-999 Workers   </c:v>
                </c:pt>
              </c:strCache>
            </c:strRef>
          </c:cat>
          <c:val>
            <c:numRef>
              <c:f>Sheet1!$D$2:$D$5</c:f>
              <c:numCache>
                <c:formatCode>0%</c:formatCode>
                <c:ptCount val="4"/>
                <c:pt idx="0">
                  <c:v>0.31</c:v>
                </c:pt>
                <c:pt idx="1">
                  <c:v>0.37</c:v>
                </c:pt>
                <c:pt idx="2">
                  <c:v>0.36</c:v>
                </c:pt>
                <c:pt idx="3">
                  <c:v>0.3</c:v>
                </c:pt>
              </c:numCache>
            </c:numRef>
          </c:val>
          <c:extLst xmlns:c16r2="http://schemas.microsoft.com/office/drawing/2015/06/chart">
            <c:ext xmlns:c16="http://schemas.microsoft.com/office/drawing/2014/chart" uri="{C3380CC4-5D6E-409C-BE32-E72D297353CC}">
              <c16:uniqueId val="{00000004-F319-4787-8FC3-B347F0BF9FE2}"/>
            </c:ext>
          </c:extLst>
        </c:ser>
        <c:ser>
          <c:idx val="3"/>
          <c:order val="3"/>
          <c:tx>
            <c:strRef>
              <c:f>Sheet1!$E$1</c:f>
              <c:strCache>
                <c:ptCount val="1"/>
                <c:pt idx="0">
                  <c:v>Don't Know</c:v>
                </c:pt>
              </c:strCache>
            </c:strRef>
          </c:tx>
          <c:spPr>
            <a:solidFill>
              <a:schemeClr val="accent6"/>
            </a:solidFill>
            <a:ln>
              <a:solidFill>
                <a:schemeClr val="tx1"/>
              </a:solidFill>
            </a:ln>
          </c:spPr>
          <c:invertIfNegative val="0"/>
          <c:dLbls>
            <c:dLbl>
              <c:idx val="0"/>
              <c:layout>
                <c:manualLayout>
                  <c:x val="2.3391812865497075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319-4787-8FC3-B347F0BF9FE2}"/>
                </c:ext>
                <c:ext xmlns:c15="http://schemas.microsoft.com/office/drawing/2012/chart" uri="{CE6537A1-D6FC-4f65-9D91-7224C49458BB}">
                  <c15:layout/>
                </c:ext>
              </c:extLst>
            </c:dLbl>
            <c:dLbl>
              <c:idx val="1"/>
              <c:layout>
                <c:manualLayout>
                  <c:x val="1.4619883040935672E-3"/>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319-4787-8FC3-B347F0BF9FE2}"/>
                </c:ext>
                <c:ext xmlns:c15="http://schemas.microsoft.com/office/drawing/2012/chart" uri="{CE6537A1-D6FC-4f65-9D91-7224C49458BB}">
                  <c15:layout/>
                </c:ext>
              </c:extLst>
            </c:dLbl>
            <c:dLbl>
              <c:idx val="2"/>
              <c:delete val="1"/>
              <c:extLst xmlns:c16r2="http://schemas.microsoft.com/office/drawing/2015/06/chart">
                <c:ext xmlns:c16="http://schemas.microsoft.com/office/drawing/2014/chart" uri="{C3380CC4-5D6E-409C-BE32-E72D297353CC}">
                  <c16:uniqueId val="{00000007-F319-4787-8FC3-B347F0BF9FE2}"/>
                </c:ext>
                <c:ext xmlns:c15="http://schemas.microsoft.com/office/drawing/2012/chart" uri="{CE6537A1-D6FC-4f65-9D91-7224C49458BB}"/>
              </c:extLst>
            </c:dLbl>
            <c:dLbl>
              <c:idx val="3"/>
              <c:layout>
                <c:manualLayout>
                  <c:x val="2.1929824561403508E-2"/>
                  <c:y val="1.1007450280257902E-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319-4787-8FC3-B347F0BF9FE2}"/>
                </c:ext>
                <c:ext xmlns:c15="http://schemas.microsoft.com/office/drawing/2012/chart" uri="{CE6537A1-D6FC-4f65-9D91-7224C49458BB}">
                  <c15:layout>
                    <c:manualLayout>
                      <c:w val="3.0204678362573099E-2"/>
                      <c:h val="6.6122854592902666E-2"/>
                    </c:manualLayout>
                  </c15:layout>
                </c:ext>
              </c:extLst>
            </c:dLbl>
            <c:spPr>
              <a:noFill/>
              <a:ln>
                <a:noFill/>
              </a:ln>
              <a:effectLst/>
            </c:spPr>
            <c:txPr>
              <a:bodyPr/>
              <a:lstStyle/>
              <a:p>
                <a:pPr>
                  <a:defRPr sz="120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All Large Firms (200 or More Workers)</c:v>
                </c:pt>
                <c:pt idx="1">
                  <c:v>5,000 or More Workers</c:v>
                </c:pt>
                <c:pt idx="2">
                  <c:v>1,000-4,999 Workers</c:v>
                </c:pt>
                <c:pt idx="3">
                  <c:v>200-999 Workers   </c:v>
                </c:pt>
              </c:strCache>
            </c:strRef>
          </c:cat>
          <c:val>
            <c:numRef>
              <c:f>Sheet1!$E$2:$E$5</c:f>
              <c:numCache>
                <c:formatCode>0%</c:formatCode>
                <c:ptCount val="4"/>
                <c:pt idx="0">
                  <c:v>0.02</c:v>
                </c:pt>
                <c:pt idx="1">
                  <c:v>0.03</c:v>
                </c:pt>
                <c:pt idx="2">
                  <c:v>0</c:v>
                </c:pt>
                <c:pt idx="3">
                  <c:v>0.02</c:v>
                </c:pt>
              </c:numCache>
            </c:numRef>
          </c:val>
          <c:extLst xmlns:c16r2="http://schemas.microsoft.com/office/drawing/2015/06/chart">
            <c:ext xmlns:c16="http://schemas.microsoft.com/office/drawing/2014/chart" uri="{C3380CC4-5D6E-409C-BE32-E72D297353CC}">
              <c16:uniqueId val="{00000009-F319-4787-8FC3-B347F0BF9FE2}"/>
            </c:ext>
          </c:extLst>
        </c:ser>
        <c:dLbls>
          <c:showLegendKey val="0"/>
          <c:showVal val="0"/>
          <c:showCatName val="0"/>
          <c:showSerName val="0"/>
          <c:showPercent val="0"/>
          <c:showBubbleSize val="0"/>
        </c:dLbls>
        <c:gapWidth val="150"/>
        <c:overlap val="100"/>
        <c:axId val="264122960"/>
        <c:axId val="264122176"/>
      </c:barChart>
      <c:catAx>
        <c:axId val="264122960"/>
        <c:scaling>
          <c:orientation val="minMax"/>
        </c:scaling>
        <c:delete val="0"/>
        <c:axPos val="l"/>
        <c:numFmt formatCode="General" sourceLinked="0"/>
        <c:majorTickMark val="out"/>
        <c:minorTickMark val="none"/>
        <c:tickLblPos val="nextTo"/>
        <c:txPr>
          <a:bodyPr/>
          <a:lstStyle/>
          <a:p>
            <a:pPr>
              <a:defRPr sz="1200"/>
            </a:pPr>
            <a:endParaRPr lang="en-US"/>
          </a:p>
        </c:txPr>
        <c:crossAx val="264122176"/>
        <c:crosses val="autoZero"/>
        <c:auto val="1"/>
        <c:lblAlgn val="ctr"/>
        <c:lblOffset val="100"/>
        <c:noMultiLvlLbl val="0"/>
      </c:catAx>
      <c:valAx>
        <c:axId val="264122176"/>
        <c:scaling>
          <c:orientation val="minMax"/>
          <c:max val="1"/>
        </c:scaling>
        <c:delete val="0"/>
        <c:axPos val="b"/>
        <c:numFmt formatCode="0%" sourceLinked="1"/>
        <c:majorTickMark val="out"/>
        <c:minorTickMark val="none"/>
        <c:tickLblPos val="nextTo"/>
        <c:txPr>
          <a:bodyPr/>
          <a:lstStyle/>
          <a:p>
            <a:pPr>
              <a:defRPr sz="1200" b="1"/>
            </a:pPr>
            <a:endParaRPr lang="en-US"/>
          </a:p>
        </c:txPr>
        <c:crossAx val="264122960"/>
        <c:crosses val="autoZero"/>
        <c:crossBetween val="between"/>
      </c:valAx>
    </c:plotArea>
    <c:legend>
      <c:legendPos val="b"/>
      <c:layout>
        <c:manualLayout>
          <c:xMode val="edge"/>
          <c:yMode val="edge"/>
          <c:x val="0.14963450292397662"/>
          <c:y val="4.2565369944993568E-2"/>
          <c:w val="0.78896198830409359"/>
          <c:h val="7.0832942568848298E-2"/>
        </c:manualLayout>
      </c:layout>
      <c:overlay val="0"/>
      <c:txPr>
        <a:bodyPr/>
        <a:lstStyle/>
        <a:p>
          <a:pPr>
            <a:defRPr sz="1200" b="1"/>
          </a:pPr>
          <a:endParaRPr lang="en-US"/>
        </a:p>
      </c:txPr>
    </c:legend>
    <c:plotVisOnly val="1"/>
    <c:dispBlanksAs val="gap"/>
    <c:showDLblsOverMax val="0"/>
  </c:chart>
  <c:txPr>
    <a:bodyPr/>
    <a:lstStyle/>
    <a:p>
      <a:pPr>
        <a:defRPr sz="1600">
          <a:latin typeface="Calibri"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74DEE1-23BE-4C43-9CDC-C550306AE56A}" type="datetimeFigureOut">
              <a:rPr lang="en-US" smtClean="0"/>
              <a:t>9/8/2016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2D575-9C2E-4F45-901F-99B6C6235CCF}" type="slidenum">
              <a:rPr lang="en-US" smtClean="0"/>
              <a:t>‹#›</a:t>
            </a:fld>
            <a:endParaRPr lang="en-US"/>
          </a:p>
        </p:txBody>
      </p:sp>
    </p:spTree>
    <p:extLst>
      <p:ext uri="{BB962C8B-B14F-4D97-AF65-F5344CB8AC3E}">
        <p14:creationId xmlns:p14="http://schemas.microsoft.com/office/powerpoint/2010/main" val="92060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dirty="0"/>
          </a:p>
        </p:txBody>
      </p:sp>
    </p:spTree>
    <p:extLst>
      <p:ext uri="{BB962C8B-B14F-4D97-AF65-F5344CB8AC3E}">
        <p14:creationId xmlns:p14="http://schemas.microsoft.com/office/powerpoint/2010/main" val="1452761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41075491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2588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374119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720617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68880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3791027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152400"/>
            <a:ext cx="9144000" cy="1066800"/>
          </a:xfrm>
          <a:prstGeom prst="rect">
            <a:avLst/>
          </a:prstGeom>
          <a:noFill/>
          <a:ln w="12700" algn="ctr">
            <a:noFill/>
            <a:miter lim="800000"/>
            <a:headEnd/>
            <a:tailEnd/>
          </a:ln>
          <a:effectLst/>
        </p:spPr>
        <p:txBody>
          <a:bodyPr anchor="ctr"/>
          <a:lstStyle/>
          <a:p>
            <a:endParaRPr lang="en-US" sz="2400" b="1" dirty="0">
              <a:latin typeface="Calibri" pitchFamily="34" charset="0"/>
            </a:endParaRPr>
          </a:p>
          <a:p>
            <a:r>
              <a:rPr lang="en-US" sz="2400" b="1" dirty="0">
                <a:latin typeface="Calibri" pitchFamily="34" charset="0"/>
              </a:rPr>
              <a:t>Exhibit 12.19</a:t>
            </a:r>
            <a:br>
              <a:rPr lang="en-US" sz="2400" b="1" dirty="0">
                <a:latin typeface="Calibri" pitchFamily="34" charset="0"/>
              </a:rPr>
            </a:br>
            <a:r>
              <a:rPr lang="en-US" sz="2400" b="1" dirty="0">
                <a:latin typeface="Calibri" pitchFamily="34" charset="0"/>
              </a:rPr>
              <a:t>Among Large Firms that Offer Employees an Incentive to Participate in or Complete Any Health Promotion Programs, Firms’ Opinions on How Effective Incentives are for Employee Participation, by Firm Size, 2016</a:t>
            </a:r>
          </a:p>
        </p:txBody>
      </p:sp>
      <p:sp>
        <p:nvSpPr>
          <p:cNvPr id="8198" name="Text Box 6"/>
          <p:cNvSpPr txBox="1">
            <a:spLocks noChangeArrowheads="1"/>
          </p:cNvSpPr>
          <p:nvPr/>
        </p:nvSpPr>
        <p:spPr bwMode="auto">
          <a:xfrm>
            <a:off x="63500" y="6248402"/>
            <a:ext cx="8623300" cy="482183"/>
          </a:xfrm>
          <a:prstGeom prst="rect">
            <a:avLst/>
          </a:prstGeom>
          <a:noFill/>
          <a:ln w="12700" algn="ctr">
            <a:noFill/>
            <a:miter lim="800000"/>
            <a:headEnd/>
            <a:tailEnd/>
          </a:ln>
          <a:effectLst/>
        </p:spPr>
        <p:txBody>
          <a:bodyPr wrap="square">
            <a:spAutoFit/>
          </a:bodyPr>
          <a:lstStyle/>
          <a:p>
            <a:pPr>
              <a:spcAft>
                <a:spcPts val="400"/>
              </a:spcAft>
            </a:pPr>
            <a:endParaRPr lang="en-US" sz="1100" dirty="0">
              <a:latin typeface="Calibri" pitchFamily="34" charset="0"/>
            </a:endParaRPr>
          </a:p>
          <a:p>
            <a:pPr>
              <a:spcAft>
                <a:spcPts val="400"/>
              </a:spcAft>
            </a:pPr>
            <a:r>
              <a:rPr lang="en-US" sz="1100" dirty="0">
                <a:latin typeface="Calibri" pitchFamily="34" charset="0"/>
              </a:rPr>
              <a:t>SOURCE: Kaiser/HRET Survey of Employer-Sponsored Health Benefits, 2016. </a:t>
            </a:r>
          </a:p>
        </p:txBody>
      </p:sp>
      <p:graphicFrame>
        <p:nvGraphicFramePr>
          <p:cNvPr id="2" name="Chart 1"/>
          <p:cNvGraphicFramePr/>
          <p:nvPr>
            <p:extLst/>
          </p:nvPr>
        </p:nvGraphicFramePr>
        <p:xfrm>
          <a:off x="76200" y="1629822"/>
          <a:ext cx="8686800" cy="45423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785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KFF">
      <a:dk1>
        <a:srgbClr val="000000"/>
      </a:dk1>
      <a:lt1>
        <a:srgbClr val="FFFFFF"/>
      </a:lt1>
      <a:dk2>
        <a:srgbClr val="E05C26"/>
      </a:dk2>
      <a:lt2>
        <a:srgbClr val="FF8811"/>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Words>
  <Application>Microsoft Office PowerPoint</Application>
  <PresentationFormat>On-screen Show (4:3)</PresentationFormat>
  <Paragraphs>10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Tahoma</vt:lpstr>
      <vt:lpstr>Blank</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Long</dc:creator>
  <cp:lastModifiedBy>Michelle Long</cp:lastModifiedBy>
  <cp:revision>2</cp:revision>
  <dcterms:created xsi:type="dcterms:W3CDTF">2016-09-08T13:32:57Z</dcterms:created>
  <dcterms:modified xsi:type="dcterms:W3CDTF">2016-09-08T13:40:15Z</dcterms:modified>
</cp:coreProperties>
</file>