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>
              <a:latin typeface="+mj-lt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478709744600523E-2"/>
          <c:y val="2.2529354883271169E-2"/>
          <c:w val="0.9505212902553994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$150 or Less</c:v>
                </c:pt>
                <c:pt idx="1">
                  <c:v>&gt;$150 to $500</c:v>
                </c:pt>
                <c:pt idx="2">
                  <c:v>&gt;$500 to $1,000</c:v>
                </c:pt>
                <c:pt idx="3">
                  <c:v>&gt;$1,000 to $2,000</c:v>
                </c:pt>
                <c:pt idx="4">
                  <c:v>Greater than $2,000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0.26</c:v>
                </c:pt>
                <c:pt idx="1">
                  <c:v>0.35</c:v>
                </c:pt>
                <c:pt idx="2">
                  <c:v>0.23</c:v>
                </c:pt>
                <c:pt idx="3">
                  <c:v>0.09</c:v>
                </c:pt>
                <c:pt idx="4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A3-4685-B507-FEAC943FC6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441476816"/>
        <c:axId val="441480736"/>
      </c:barChart>
      <c:catAx>
        <c:axId val="44147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41480736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441480736"/>
        <c:scaling>
          <c:orientation val="minMax"/>
          <c:max val="0.5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41476816"/>
        <c:crosses val="autoZero"/>
        <c:crossBetween val="between"/>
        <c:majorUnit val="0.1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4971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624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6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8503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71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6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34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186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8467" y="-8467"/>
            <a:ext cx="9067800" cy="17610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12.18 </a:t>
            </a:r>
          </a:p>
          <a:p>
            <a:r>
              <a:rPr lang="en-US" sz="2400" b="1" dirty="0">
                <a:solidFill>
                  <a:srgbClr val="000000"/>
                </a:solidFill>
              </a:rPr>
              <a:t>Among Large Firms that Offer Employees an Incentive to Participate in or Complete Any Health Promotion Programs, Maximum Annual Value of the Incentive for All Programs Combined</a:t>
            </a:r>
            <a:r>
              <a:rPr lang="en-US" sz="2400" b="1" baseline="30000" dirty="0">
                <a:solidFill>
                  <a:srgbClr val="000000"/>
                </a:solidFill>
              </a:rPr>
              <a:t>‡</a:t>
            </a:r>
            <a:r>
              <a:rPr lang="en-US" sz="2400" b="1" dirty="0">
                <a:solidFill>
                  <a:srgbClr val="000000"/>
                </a:solidFill>
              </a:rPr>
              <a:t>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297712"/>
              </p:ext>
            </p:extLst>
          </p:nvPr>
        </p:nvGraphicFramePr>
        <p:xfrm>
          <a:off x="273053" y="1905000"/>
          <a:ext cx="8566149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3858" y="5853669"/>
            <a:ext cx="8382000" cy="87203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baseline="30000" dirty="0">
                <a:solidFill>
                  <a:srgbClr val="000000"/>
                </a:solidFill>
              </a:rPr>
              <a:t>‡</a:t>
            </a:r>
            <a:r>
              <a:rPr lang="en-US" sz="1100" dirty="0">
                <a:solidFill>
                  <a:srgbClr val="000000"/>
                </a:solidFill>
              </a:rPr>
              <a:t>Includes incentives for health risk assessments, biometric screenings, and wellness programs.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000000"/>
                </a:solidFill>
              </a:rPr>
              <a:t>NOTE: Firms with at least one of the listed health promotion programs were asked to report the maximum incentive an employee and his/her dependents could receive for all of the firm's health promotion programs combined.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000000"/>
                </a:solidFill>
              </a:rPr>
              <a:t>SOURCE: Kaiser/HRET Survey of Employer-Sponsored Health Benefits, 2016. </a:t>
            </a:r>
          </a:p>
        </p:txBody>
      </p:sp>
    </p:spTree>
    <p:extLst>
      <p:ext uri="{BB962C8B-B14F-4D97-AF65-F5344CB8AC3E}">
        <p14:creationId xmlns:p14="http://schemas.microsoft.com/office/powerpoint/2010/main" val="21757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2_Blank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2016-09-08T13:32:58Z</dcterms:created>
  <dcterms:modified xsi:type="dcterms:W3CDTF">2016-09-08T14:38:07Z</dcterms:modified>
</cp:coreProperties>
</file>