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83121707870297E-2"/>
          <c:y val="4.1916167664670663E-2"/>
          <c:w val="0.94001687829212965"/>
          <c:h val="0.80961516845268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Programs to Help Employees Stop Smoking</c:v>
                </c:pt>
                <c:pt idx="1">
                  <c:v>Programs to Help Employees Lose Weight</c:v>
                </c:pt>
                <c:pt idx="2">
                  <c:v>Other Lifestyle or Behavioral Coaching</c:v>
                </c:pt>
                <c:pt idx="3">
                  <c:v>Any
of These Programs</c:v>
                </c:pt>
              </c:strCache>
            </c:strRef>
          </c:cat>
          <c:val>
            <c:numRef>
              <c:f>Sheet1!$B$2:$E$2</c:f>
              <c:numCache>
                <c:formatCode>0%"*"</c:formatCode>
                <c:ptCount val="4"/>
                <c:pt idx="0">
                  <c:v>0.37</c:v>
                </c:pt>
                <c:pt idx="1">
                  <c:v>0.33</c:v>
                </c:pt>
                <c:pt idx="2">
                  <c:v>0.36</c:v>
                </c:pt>
                <c:pt idx="3">
                  <c:v>0.46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629-4114-85DA-6EA4EA7E113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Programs to Help Employees Stop Smoking</c:v>
                </c:pt>
                <c:pt idx="1">
                  <c:v>Programs to Help Employees Lose Weight</c:v>
                </c:pt>
                <c:pt idx="2">
                  <c:v>Other Lifestyle or Behavioral Coaching</c:v>
                </c:pt>
                <c:pt idx="3">
                  <c:v>Any
of These Programs</c:v>
                </c:pt>
              </c:strCache>
            </c:strRef>
          </c:cat>
          <c:val>
            <c:numRef>
              <c:f>Sheet1!$B$3:$E$3</c:f>
              <c:numCache>
                <c:formatCode>0%"*"</c:formatCode>
                <c:ptCount val="4"/>
                <c:pt idx="0">
                  <c:v>0.74</c:v>
                </c:pt>
                <c:pt idx="1">
                  <c:v>0.68</c:v>
                </c:pt>
                <c:pt idx="2">
                  <c:v>0.73</c:v>
                </c:pt>
                <c:pt idx="3">
                  <c:v>0.83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629-4114-85DA-6EA4EA7E11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54440672"/>
        <c:axId val="254442632"/>
      </c:barChart>
      <c:catAx>
        <c:axId val="25444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25444263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254442632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254440672"/>
        <c:crosses val="autoZero"/>
        <c:crossBetween val="between"/>
      </c:valAx>
      <c:spPr>
        <a:noFill/>
        <a:ln w="22890">
          <a:noFill/>
        </a:ln>
      </c:spPr>
    </c:plotArea>
    <c:legend>
      <c:legendPos val="b"/>
      <c:layout>
        <c:manualLayout>
          <c:xMode val="edge"/>
          <c:yMode val="edge"/>
          <c:x val="0.20964362197286179"/>
          <c:y val="1.7699998418249808E-2"/>
          <c:w val="0.63495017632033901"/>
          <c:h val="8.7280623098493812E-2"/>
        </c:manualLayout>
      </c:layout>
      <c:overlay val="0"/>
      <c:spPr>
        <a:solidFill>
          <a:schemeClr val="bg1"/>
        </a:solidFill>
        <a:ln w="2861">
          <a:noFill/>
          <a:prstDash val="solid"/>
        </a:ln>
      </c:spPr>
      <c:txPr>
        <a:bodyPr/>
        <a:lstStyle/>
        <a:p>
          <a:pPr>
            <a:defRPr sz="1200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0.78538</cdr:y>
    </cdr:from>
    <cdr:to>
      <cdr:x>0.15179</cdr:x>
      <cdr:y>0.8375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444875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0.76001</cdr:x>
      <cdr:y>0.14659</cdr:y>
    </cdr:from>
    <cdr:to>
      <cdr:x>0.76001</cdr:x>
      <cdr:y>0.84696</cdr:y>
    </cdr:to>
    <cdr:cxnSp macro="">
      <cdr:nvCxnSpPr>
        <cdr:cNvPr id="12" name="Straight Connector 11"/>
        <cdr:cNvCxnSpPr/>
      </cdr:nvCxnSpPr>
      <cdr:spPr>
        <a:xfrm xmlns:a="http://schemas.openxmlformats.org/drawingml/2006/main" flipV="1">
          <a:off x="6629400" y="685800"/>
          <a:ext cx="0" cy="3276600"/>
        </a:xfrm>
        <a:prstGeom xmlns:a="http://schemas.openxmlformats.org/drawingml/2006/main" prst="line">
          <a:avLst/>
        </a:prstGeom>
        <a:ln xmlns:a="http://schemas.openxmlformats.org/drawingml/2006/main" w="25400" cmpd="sng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7608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863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264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7039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90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4652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691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52400" y="1600200"/>
          <a:ext cx="8722760" cy="467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6200" y="6283960"/>
            <a:ext cx="8321040" cy="548640"/>
          </a:xfrm>
        </p:spPr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/>
              <a:t>* Estimate is statistically different between All Small Firms and All Large Firms (p &lt; .05).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/>
              <a:t>NOTE: “Other Lifestyle or Behavioral Coaching” can include health education classes, stress management, or substance abuse counseling.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/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Exhibit 12.15</a:t>
            </a:r>
            <a:br>
              <a:rPr lang="en-US" sz="2400" dirty="0"/>
            </a:br>
            <a:r>
              <a:rPr lang="en-US" sz="2400" dirty="0"/>
              <a:t>Among Firms Offering Health Benefits, Percentage of Firms Offering a Specific Wellness Program to Their Employees, by Firm Size, 2016</a:t>
            </a:r>
          </a:p>
        </p:txBody>
      </p:sp>
    </p:spTree>
    <p:extLst>
      <p:ext uri="{BB962C8B-B14F-4D97-AF65-F5344CB8AC3E}">
        <p14:creationId xmlns:p14="http://schemas.microsoft.com/office/powerpoint/2010/main" val="417908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Blank</vt:lpstr>
      <vt:lpstr>Exhibit 12.15 Among Firms Offering Health Benefits, Percentage of Firms Offering a Specific Wellness Program to Their Employees, by Firm Size,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12.15 Among Firms Offering Health Benefits, Percentage of Firms Offering a Specific Wellness Program to Their Employees, by Firm Size, 2016</dc:title>
  <dc:creator>Michelle Long</dc:creator>
  <cp:lastModifiedBy>Michelle Long</cp:lastModifiedBy>
  <cp:revision>2</cp:revision>
  <dcterms:created xsi:type="dcterms:W3CDTF">2016-09-08T13:32:59Z</dcterms:created>
  <dcterms:modified xsi:type="dcterms:W3CDTF">2016-09-08T13:39:36Z</dcterms:modified>
</cp:coreProperties>
</file>