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492795303934128E-2"/>
          <c:y val="2.2529354883271169E-2"/>
          <c:w val="0.94150720469606586"/>
          <c:h val="0.8017406117504543"/>
        </c:manualLayout>
      </c:layout>
      <c:barChart>
        <c:barDir val="col"/>
        <c:grouping val="clustered"/>
        <c:varyColors val="0"/>
        <c:ser>
          <c:idx val="0"/>
          <c:order val="0"/>
          <c:tx>
            <c:v>Large Firms (200 or more Workers)</c:v>
          </c:tx>
          <c:spPr>
            <a:solidFill>
              <a:schemeClr val="accent1"/>
            </a:solidFill>
            <a:ln w="11867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735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Employees Have Lower Premium Contributions or Cost Sharing</c:v>
                </c:pt>
                <c:pt idx="1">
                  <c:v>Employees Must Complete Screening to be Eligible for Other Wellness Rewards</c:v>
                </c:pt>
                <c:pt idx="2">
                  <c:v>Employees Receive Cash, HRA/HSA Contributions or Merchandise</c:v>
                </c:pt>
                <c:pt idx="3">
                  <c:v>Employees Can Earn Additional Paid Time Off</c:v>
                </c:pt>
                <c:pt idx="4">
                  <c:v>Other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0.52</c:v>
                </c:pt>
                <c:pt idx="1">
                  <c:v>0.32</c:v>
                </c:pt>
                <c:pt idx="2">
                  <c:v>0.56000000000000005</c:v>
                </c:pt>
                <c:pt idx="3">
                  <c:v>7.0000000000000007E-2</c:v>
                </c:pt>
                <c:pt idx="4">
                  <c:v>0.06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DF-488C-B4BA-81A7AC3F130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77"/>
        <c:overlap val="-30"/>
        <c:axId val="386459808"/>
        <c:axId val="386455104"/>
      </c:barChart>
      <c:catAx>
        <c:axId val="386459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386455104"/>
        <c:crosses val="autoZero"/>
        <c:auto val="1"/>
        <c:lblAlgn val="ctr"/>
        <c:lblOffset val="140"/>
        <c:tickLblSkip val="1"/>
        <c:tickMarkSkip val="1"/>
        <c:noMultiLvlLbl val="0"/>
      </c:catAx>
      <c:valAx>
        <c:axId val="386455104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386459808"/>
        <c:crosses val="autoZero"/>
        <c:crossBetween val="between"/>
        <c:majorUnit val="0.2"/>
      </c:valAx>
      <c:spPr>
        <a:noFill/>
        <a:ln w="23735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1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7514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953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239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586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643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141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7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38100"/>
            <a:ext cx="9067800" cy="16764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/>
              <a:t>Exhibit </a:t>
            </a:r>
            <a:r>
              <a:rPr lang="en-US" sz="2400" b="1" dirty="0" smtClean="0"/>
              <a:t>12.11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Among Large Firms Offering Employees an Incentive to Complete a </a:t>
            </a:r>
            <a:r>
              <a:rPr lang="en-US" sz="2400" b="1" dirty="0" smtClean="0"/>
              <a:t>Biometric Screening</a:t>
            </a:r>
            <a:r>
              <a:rPr lang="en-US" sz="2400" b="1" dirty="0" smtClean="0"/>
              <a:t>, </a:t>
            </a:r>
            <a:r>
              <a:rPr lang="en-US" sz="2400" b="1" dirty="0"/>
              <a:t>Percentage of Firms Using Different Types of Incentives, by Firm Size, 2016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/>
          </p:nvPr>
        </p:nvGraphicFramePr>
        <p:xfrm>
          <a:off x="273051" y="1828800"/>
          <a:ext cx="8566149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8486" y="6099696"/>
            <a:ext cx="8382000" cy="70275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HRA is a health reimbursement arrangement and HSA is a health savings account. For more information, see Section 8.</a:t>
            </a:r>
          </a:p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2016.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62322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Blank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12.2 Among Firms Offering Health Benefits, Percentage of Firms that Offer Employees an Opportunity to Complete a Health Risk Assessment, by Firm Size, 2009-2016</dc:title>
  <dc:creator>Michelle Long</dc:creator>
  <cp:lastModifiedBy>Michelle Long</cp:lastModifiedBy>
  <cp:revision>6</cp:revision>
  <dcterms:created xsi:type="dcterms:W3CDTF">2016-09-08T13:33:03Z</dcterms:created>
  <dcterms:modified xsi:type="dcterms:W3CDTF">2016-09-12T19:34:33Z</dcterms:modified>
</cp:coreProperties>
</file>