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754783857146061E-2"/>
          <c:y val="3.3622936963388049E-2"/>
          <c:w val="0.91500381362586092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Offer Health Benefits to Early Retirees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>
                        <a:latin typeface="Calibri" pitchFamily="34" charset="0"/>
                      </a:rPr>
                      <a:t>98</a:t>
                    </a:r>
                    <a:r>
                      <a:rPr lang="en-US" smtClean="0">
                        <a:latin typeface="Calibri" pitchFamily="34" charset="0"/>
                      </a:rPr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B1E-4330-8A1C-284437EB011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latin typeface="Calibri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Sheet1!$B$2:$R$2</c:f>
              <c:numCache>
                <c:formatCode>0%</c:formatCode>
                <c:ptCount val="17"/>
                <c:pt idx="0">
                  <c:v>0.88068859225671603</c:v>
                </c:pt>
                <c:pt idx="1">
                  <c:v>0.97731726148035603</c:v>
                </c:pt>
                <c:pt idx="2">
                  <c:v>0.95765335295979204</c:v>
                </c:pt>
                <c:pt idx="3">
                  <c:v>0.92154456132187601</c:v>
                </c:pt>
                <c:pt idx="4">
                  <c:v>0.95526229379432004</c:v>
                </c:pt>
                <c:pt idx="5">
                  <c:v>0.93841629718321096</c:v>
                </c:pt>
                <c:pt idx="6">
                  <c:v>0.93524991738810803</c:v>
                </c:pt>
                <c:pt idx="7">
                  <c:v>0.92137479489594398</c:v>
                </c:pt>
                <c:pt idx="8">
                  <c:v>0.93184917266008405</c:v>
                </c:pt>
                <c:pt idx="9">
                  <c:v>0.90447923477063497</c:v>
                </c:pt>
                <c:pt idx="10">
                  <c:v>0.92685016222371797</c:v>
                </c:pt>
                <c:pt idx="11">
                  <c:v>0.90671645158727998</c:v>
                </c:pt>
                <c:pt idx="12">
                  <c:v>0.88</c:v>
                </c:pt>
                <c:pt idx="13">
                  <c:v>0.9</c:v>
                </c:pt>
                <c:pt idx="14">
                  <c:v>0.92</c:v>
                </c:pt>
                <c:pt idx="15">
                  <c:v>0.92</c:v>
                </c:pt>
                <c:pt idx="16">
                  <c:v>0.92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B1E-4330-8A1C-284437EB011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Offer Health Benefits to Medicare-Age Retirees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latin typeface="Calibri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Sheet1!$B$3:$R$3</c:f>
              <c:numCache>
                <c:formatCode>0%</c:formatCode>
                <c:ptCount val="17"/>
                <c:pt idx="0">
                  <c:v>0.70109356529891398</c:v>
                </c:pt>
                <c:pt idx="1">
                  <c:v>0.71420113442317601</c:v>
                </c:pt>
                <c:pt idx="2">
                  <c:v>0.74033785803603402</c:v>
                </c:pt>
                <c:pt idx="3">
                  <c:v>0.76425708774296996</c:v>
                </c:pt>
                <c:pt idx="4">
                  <c:v>0.73035526414150997</c:v>
                </c:pt>
                <c:pt idx="5">
                  <c:v>0.79922280567051596</c:v>
                </c:pt>
                <c:pt idx="6">
                  <c:v>0.76481396626149201</c:v>
                </c:pt>
                <c:pt idx="7">
                  <c:v>0.69117541066111499</c:v>
                </c:pt>
                <c:pt idx="8">
                  <c:v>0.74482770996555303</c:v>
                </c:pt>
                <c:pt idx="9">
                  <c:v>0.65801525312974296</c:v>
                </c:pt>
                <c:pt idx="10">
                  <c:v>0.74323467949571997</c:v>
                </c:pt>
                <c:pt idx="11">
                  <c:v>0.70807921114595196</c:v>
                </c:pt>
                <c:pt idx="12">
                  <c:v>0.74</c:v>
                </c:pt>
                <c:pt idx="13">
                  <c:v>0.67</c:v>
                </c:pt>
                <c:pt idx="14">
                  <c:v>0.72</c:v>
                </c:pt>
                <c:pt idx="15">
                  <c:v>0.73</c:v>
                </c:pt>
                <c:pt idx="16">
                  <c:v>0.72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B1E-4330-8A1C-284437EB01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6268392"/>
        <c:axId val="256270352"/>
      </c:lineChart>
      <c:catAx>
        <c:axId val="256268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256270352"/>
        <c:crosses val="autoZero"/>
        <c:auto val="1"/>
        <c:lblAlgn val="ctr"/>
        <c:lblOffset val="100"/>
        <c:noMultiLvlLbl val="0"/>
      </c:catAx>
      <c:valAx>
        <c:axId val="256270352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2562683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951062206967719"/>
          <c:y val="0.56420039600313121"/>
          <c:w val="0.38741560322201102"/>
          <c:h val="0.1357113851334620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6F3D8-A2C1-4E9D-9966-95DD42E62C80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2B841F-1029-4B10-B870-8A95124B8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58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9E0A6A-F254-4D9B-8AB5-65D6785FAE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96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131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57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5343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8107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6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9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86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0" y="1981200"/>
          <a:ext cx="89154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324600"/>
            <a:ext cx="8305800" cy="533400"/>
          </a:xfrm>
        </p:spPr>
        <p:txBody>
          <a:bodyPr anchor="b" anchorCtr="0"/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*Estimate is statistically different from estimate for the previous year shown (p &lt; .05).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NOTE:  Early retirees are those who retire before the age of 65. Among all large firms offering health benefits to active workers and offering retiree coverage, 64% offer health benefits to both early and Medicare-age retirees.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2000-2016.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11.4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Large Firms (200 or More Workers) Offering Health Benefits to Active Workers and Offering Retiree Coverage, Percentage of Firms Offering Health Benefits to Early and Medicare-Age Retirees, 2000–2016</a:t>
            </a:r>
          </a:p>
        </p:txBody>
      </p:sp>
    </p:spTree>
    <p:extLst>
      <p:ext uri="{BB962C8B-B14F-4D97-AF65-F5344CB8AC3E}">
        <p14:creationId xmlns:p14="http://schemas.microsoft.com/office/powerpoint/2010/main" val="40256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11.4 Among Large Firms (200 or More Workers) Offering Health Benefits to Active Workers and Offering Retiree Coverage, Percentage of Firms Offering Health Benefits to Early and Medicare-Age Retirees, 2000–2016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11.4 Among Large Firms (200 or More Workers) Offering Health Benefits to Active Workers and Offering Retiree Coverage, Percentage of Firms Offering Health Benefits to Early and Medicare-Age Retirees, 2000–2016</dc:title>
  <dc:creator>Michelle Long</dc:creator>
  <cp:lastModifiedBy>Michelle Long</cp:lastModifiedBy>
  <cp:revision>2</cp:revision>
  <dcterms:created xsi:type="dcterms:W3CDTF">2016-09-07T18:40:19Z</dcterms:created>
  <dcterms:modified xsi:type="dcterms:W3CDTF">2016-09-07T18:42:19Z</dcterms:modified>
</cp:coreProperties>
</file>