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307617481475748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9525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462-4691-B135-BCFACBBBBDE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462-4691-B135-BCFACBBBBDE6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462-4691-B135-BCFACBBBBDE6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462-4691-B135-BCFACBBBBDE6}"/>
                </c:ex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462-4691-B135-BCFACBBBBDE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Sheet1!$A$4:$A$16</c:f>
              <c:strCache>
                <c:ptCount val="13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Firm Has At Least Some Union Workers</c:v>
                </c:pt>
                <c:pt idx="6">
                  <c:v>Firm Does Not Have Any Union Workers</c:v>
                </c:pt>
                <c:pt idx="8">
                  <c:v>Less Than 35% of Workers Are Age 26 or Younger</c:v>
                </c:pt>
                <c:pt idx="9">
                  <c:v>35% or More Workers Are Age 26 or Younger</c:v>
                </c:pt>
                <c:pt idx="11">
                  <c:v>Less Than 35% of Workers Are Age 50 or Older</c:v>
                </c:pt>
                <c:pt idx="12">
                  <c:v>35% or More Workers Are Age 50 or Older</c:v>
                </c:pt>
              </c:strCache>
            </c:strRef>
          </c:cat>
          <c:val>
            <c:numRef>
              <c:f>Sheet1!$B$3:$B$20</c:f>
              <c:numCache>
                <c:formatCode>0%</c:formatCode>
                <c:ptCount val="18"/>
                <c:pt idx="0">
                  <c:v>0.25</c:v>
                </c:pt>
                <c:pt idx="1">
                  <c:v>0.15</c:v>
                </c:pt>
                <c:pt idx="2">
                  <c:v>0</c:v>
                </c:pt>
                <c:pt idx="3">
                  <c:v>0.2</c:v>
                </c:pt>
                <c:pt idx="4">
                  <c:v>0.3</c:v>
                </c:pt>
                <c:pt idx="5">
                  <c:v>0</c:v>
                </c:pt>
                <c:pt idx="6">
                  <c:v>0.43</c:v>
                </c:pt>
                <c:pt idx="7">
                  <c:v>0.17</c:v>
                </c:pt>
                <c:pt idx="8">
                  <c:v>0</c:v>
                </c:pt>
                <c:pt idx="9">
                  <c:v>0.25</c:v>
                </c:pt>
                <c:pt idx="10">
                  <c:v>0.19</c:v>
                </c:pt>
                <c:pt idx="11">
                  <c:v>0</c:v>
                </c:pt>
                <c:pt idx="12">
                  <c:v>0.18</c:v>
                </c:pt>
                <c:pt idx="13">
                  <c:v>0.32</c:v>
                </c:pt>
                <c:pt idx="14">
                  <c:v>0</c:v>
                </c:pt>
                <c:pt idx="15">
                  <c:v>0.14000000000000001</c:v>
                </c:pt>
                <c:pt idx="16">
                  <c:v>0.57999999999999996</c:v>
                </c:pt>
                <c:pt idx="17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62-4691-B135-BCFACBBBB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58225472"/>
        <c:axId val="458215672"/>
      </c:barChart>
      <c:catAx>
        <c:axId val="4582254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crossAx val="458215672"/>
        <c:crosses val="autoZero"/>
        <c:auto val="1"/>
        <c:lblAlgn val="ctr"/>
        <c:lblOffset val="100"/>
        <c:noMultiLvlLbl val="0"/>
      </c:catAx>
      <c:valAx>
        <c:axId val="458215672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58225472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5753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10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5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033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59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2076" y="92075"/>
            <a:ext cx="8959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9" y="6218238"/>
            <a:ext cx="547687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96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600" b="1" dirty="0">
          <a:solidFill>
            <a:srgbClr val="000000"/>
          </a:solidFill>
          <a:latin typeface="Meta Offc Pro"/>
          <a:ea typeface="Meta Offc Pro" pitchFamily="34" charset="0"/>
          <a:cs typeface="Meta Offc Pro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0000"/>
          </a:solidFill>
          <a:latin typeface="Meta Offc Pro" pitchFamily="34" charset="0"/>
          <a:ea typeface="Meta Offc Pro" pitchFamily="34" charset="0"/>
          <a:cs typeface="Meta Offc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/>
          </p:nvPr>
        </p:nvGraphicFramePr>
        <p:xfrm>
          <a:off x="3200402" y="1524000"/>
          <a:ext cx="6461125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*Estimates are statistically different from each other within category (p &lt; .05). 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11.3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Large Firms </a:t>
            </a:r>
            <a:r>
              <a:rPr lang="en-US" sz="2400" dirty="0" smtClean="0">
                <a:latin typeface="Calibri" pitchFamily="34" charset="0"/>
              </a:rPr>
              <a:t>(200 or More Workers) Offering </a:t>
            </a:r>
            <a:r>
              <a:rPr lang="en-US" sz="2400" dirty="0">
                <a:latin typeface="Calibri" pitchFamily="34" charset="0"/>
              </a:rPr>
              <a:t>Health Benefits to Active Workers, Percentage of Firms Offering Retiree Health Benefits, by Firm Characteristics, 2016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152400" y="1676401"/>
          <a:ext cx="4511676" cy="45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53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901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Lower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$23,000 a Year or Less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013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$23,000 a Year or Less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216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901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Higher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Earn $59,000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9013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Earn $59,000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216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216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Has At Least Some Union Workers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216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Does Not Have Any Union Workers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0677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216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216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26 or Younger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0677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216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Less Than 35% of Workers Are Age 50 or Older*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216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35% or More Workers Are Age 50 or Older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50818"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2161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Ownership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Private For-Profit*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21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Public *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21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Private Not-For-Profit*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6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11.3 Among Large Firms (200 or More Workers) Offering Health Benefits to Active Workers, Percentage of Firms Offering Retiree Health Benefits, by Firm Characteristics,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11.3 Among Large Firms Offering Health Benefits to Active Workers, Percentage of Firms Offering Retiree Health Benefits, by Firm Characteristics, 2016</dc:title>
  <dc:creator>Michelle Long</dc:creator>
  <cp:lastModifiedBy>Michelle Long</cp:lastModifiedBy>
  <cp:revision>3</cp:revision>
  <dcterms:created xsi:type="dcterms:W3CDTF">2016-09-07T18:40:20Z</dcterms:created>
  <dcterms:modified xsi:type="dcterms:W3CDTF">2016-09-12T16:09:38Z</dcterms:modified>
</cp:coreProperties>
</file>