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 dirty="0" smtClean="0"/>
              <a:t>Large Firms (200 or More Workers)</a:t>
            </a:r>
            <a:endParaRPr lang="en-US" sz="12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7.5290682414698162E-2"/>
          <c:y val="2.8384279475982592E-2"/>
          <c:w val="0.91044061679790023"/>
          <c:h val="0.88209606986899569"/>
        </c:manualLayout>
      </c:layout>
      <c:barChart>
        <c:barDir val="col"/>
        <c:grouping val="clustered"/>
        <c:varyColors val="0"/>
        <c:ser>
          <c:idx val="1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Sheet1!$B$1:$X$1</c:f>
              <c:numCache>
                <c:formatCode>General</c:formatCode>
                <c:ptCount val="23"/>
                <c:pt idx="0">
                  <c:v>1988</c:v>
                </c:pt>
                <c:pt idx="1">
                  <c:v>1991</c:v>
                </c:pt>
                <c:pt idx="2">
                  <c:v>1993</c:v>
                </c:pt>
                <c:pt idx="3">
                  <c:v>1995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</c:numCache>
            </c:numRef>
          </c:cat>
          <c:val>
            <c:numRef>
              <c:f>Sheet1!$B$2:$X$2</c:f>
              <c:numCache>
                <c:formatCode>0%</c:formatCode>
                <c:ptCount val="23"/>
                <c:pt idx="0">
                  <c:v>0.66</c:v>
                </c:pt>
                <c:pt idx="1">
                  <c:v>0.46</c:v>
                </c:pt>
                <c:pt idx="2">
                  <c:v>0.36</c:v>
                </c:pt>
                <c:pt idx="3">
                  <c:v>0.4</c:v>
                </c:pt>
                <c:pt idx="4">
                  <c:v>0.4</c:v>
                </c:pt>
                <c:pt idx="5">
                  <c:v>0.4</c:v>
                </c:pt>
                <c:pt idx="6">
                  <c:v>0.34</c:v>
                </c:pt>
                <c:pt idx="7">
                  <c:v>0.37</c:v>
                </c:pt>
                <c:pt idx="8">
                  <c:v>0.35</c:v>
                </c:pt>
                <c:pt idx="9">
                  <c:v>0.36</c:v>
                </c:pt>
                <c:pt idx="10">
                  <c:v>0.35</c:v>
                </c:pt>
                <c:pt idx="11">
                  <c:v>0.32</c:v>
                </c:pt>
                <c:pt idx="12">
                  <c:v>0.34</c:v>
                </c:pt>
                <c:pt idx="13">
                  <c:v>0.32</c:v>
                </c:pt>
                <c:pt idx="14">
                  <c:v>0.28999999999999998</c:v>
                </c:pt>
                <c:pt idx="15">
                  <c:v>0.28000000000000003</c:v>
                </c:pt>
                <c:pt idx="16">
                  <c:v>0.26</c:v>
                </c:pt>
                <c:pt idx="17">
                  <c:v>0.26</c:v>
                </c:pt>
                <c:pt idx="18">
                  <c:v>0.25</c:v>
                </c:pt>
                <c:pt idx="19">
                  <c:v>0.28000000000000003</c:v>
                </c:pt>
                <c:pt idx="20">
                  <c:v>0.25</c:v>
                </c:pt>
                <c:pt idx="21">
                  <c:v>0.23</c:v>
                </c:pt>
                <c:pt idx="22">
                  <c:v>0.24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586-496C-87CC-F78E359689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3"/>
        <c:axId val="448197392"/>
        <c:axId val="448207192"/>
      </c:barChart>
      <c:catAx>
        <c:axId val="448197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7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Calibri" pitchFamily="34" charset="0"/>
                <a:ea typeface="Tahoma"/>
                <a:cs typeface="Tahoma"/>
              </a:defRPr>
            </a:pPr>
            <a:endParaRPr lang="en-US"/>
          </a:p>
        </c:txPr>
        <c:crossAx val="448207192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448207192"/>
        <c:scaling>
          <c:orientation val="minMax"/>
          <c:max val="1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spPr>
          <a:ln w="297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Calibri" pitchFamily="34" charset="0"/>
                <a:ea typeface="Tahoma"/>
                <a:cs typeface="Tahoma"/>
              </a:defRPr>
            </a:pPr>
            <a:endParaRPr lang="en-US"/>
          </a:p>
        </c:txPr>
        <c:crossAx val="448197392"/>
        <c:crosses val="autoZero"/>
        <c:crossBetween val="between"/>
        <c:majorUnit val="0.1"/>
        <c:minorUnit val="5.0000000000000114E-2"/>
      </c:valAx>
      <c:spPr>
        <a:noFill/>
        <a:ln w="2383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52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9744D-AB85-4B2B-9F95-A4231C5AA463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E5411-6DA0-4C11-8E79-D89A758671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14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9E0A6A-F254-4D9B-8AB5-65D6785FAE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329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1127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83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078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85850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34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2076" y="92075"/>
            <a:ext cx="89598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27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239" y="6218238"/>
            <a:ext cx="547687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981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2600" b="1" dirty="0">
          <a:solidFill>
            <a:srgbClr val="000000"/>
          </a:solidFill>
          <a:latin typeface="Meta Offc Pro"/>
          <a:ea typeface="Meta Offc Pro" pitchFamily="34" charset="0"/>
          <a:cs typeface="Meta Offc Pro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6906984"/>
              </p:ext>
            </p:extLst>
          </p:nvPr>
        </p:nvGraphicFramePr>
        <p:xfrm>
          <a:off x="0" y="1524000"/>
          <a:ext cx="9067800" cy="4227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"/>
            <a:ext cx="9144000" cy="1523999"/>
          </a:xfrm>
          <a:ln/>
        </p:spPr>
        <p:txBody>
          <a:bodyPr/>
          <a:lstStyle/>
          <a:p>
            <a:pPr eaLnBrk="1" hangingPunct="1"/>
            <a:r>
              <a:rPr lang="en-US" sz="2400" dirty="0">
                <a:latin typeface="Calibri" pitchFamily="34" charset="0"/>
              </a:rPr>
              <a:t>Exhibit 11.1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Among Large Firms Offering Health Benefits to Active Workers, Percentage of Firms Offering Retiree Health Benefits, </a:t>
            </a:r>
            <a:r>
              <a:rPr lang="en-US" sz="2400" dirty="0" smtClean="0">
                <a:latin typeface="Calibri" pitchFamily="34" charset="0"/>
              </a:rPr>
              <a:t>1988-2016</a:t>
            </a:r>
            <a:endParaRPr sz="2400" dirty="0">
              <a:latin typeface="Calibri" pitchFamily="34" charset="0"/>
              <a:cs typeface="Meta Offc Pro" pitchFamily="34" charset="0"/>
            </a:endParaRPr>
          </a:p>
        </p:txBody>
      </p:sp>
      <p:sp>
        <p:nvSpPr>
          <p:cNvPr id="4101" name="Rectangle 9"/>
          <p:cNvSpPr>
            <a:spLocks noChangeArrowheads="1"/>
          </p:cNvSpPr>
          <p:nvPr/>
        </p:nvSpPr>
        <p:spPr bwMode="auto">
          <a:xfrm>
            <a:off x="0" y="6013471"/>
            <a:ext cx="8458200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ts val="400"/>
              </a:spcBef>
            </a:pPr>
            <a:r>
              <a:rPr lang="en-US" sz="1100" dirty="0">
                <a:latin typeface="Calibri" pitchFamily="34" charset="0"/>
              </a:rPr>
              <a:t>NOTE: Tests found no statistical difference from estimate for the previous year shown (p &lt; .05). No statistical tests are conducted for years prior to 1999. </a:t>
            </a:r>
          </a:p>
          <a:p>
            <a:pPr eaLnBrk="0" hangingPunct="0">
              <a:spcBef>
                <a:spcPts val="400"/>
              </a:spcBef>
            </a:pPr>
            <a:r>
              <a:rPr lang="en-US" sz="1100" dirty="0">
                <a:latin typeface="Calibri" pitchFamily="34" charset="0"/>
              </a:rPr>
              <a:t>SOURCE: Kaiser/HRET Survey of Employer-Sponsored Health Benefits, 1999-2016; KPMG Survey of Employer-Sponsored Health Benefits, 1991, 1993, 1995, </a:t>
            </a:r>
            <a:r>
              <a:rPr lang="en-US" sz="1100" dirty="0" smtClean="0">
                <a:latin typeface="Calibri" pitchFamily="34" charset="0"/>
              </a:rPr>
              <a:t>1998; The Health Insurance Association of America (HIAA), 1988.</a:t>
            </a:r>
            <a:endParaRPr lang="en-US" sz="11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1884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79</Words>
  <Application>Microsoft Office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11.1 Among Large Firms Offering Health Benefits to Active Workers, Percentage of Firms Offering Retiree Health Benefits, 1988-2016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11.1 Among Large Firms Offering Health Benefits to Active Workers, Percentage of Firms Offering Retiree Health Benefits, 1991-2016</dc:title>
  <dc:creator>Michelle Long</dc:creator>
  <cp:lastModifiedBy>Michelle Long</cp:lastModifiedBy>
  <cp:revision>6</cp:revision>
  <dcterms:created xsi:type="dcterms:W3CDTF">2016-09-07T18:40:21Z</dcterms:created>
  <dcterms:modified xsi:type="dcterms:W3CDTF">2016-09-12T16:06:10Z</dcterms:modified>
</cp:coreProperties>
</file>