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740813648293966E-2"/>
          <c:y val="3.2483701634069932E-2"/>
          <c:w val="0.9229814085739283"/>
          <c:h val="0.8926028702057403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4.1666666666666666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232-43EF-91F5-3D547E43F680}"/>
                </c:ext>
              </c:extLst>
            </c:dLbl>
            <c:dLbl>
              <c:idx val="1"/>
              <c:layout>
                <c:manualLayout>
                  <c:x val="-6.9444444444444441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232-43EF-91F5-3D547E43F680}"/>
                </c:ext>
              </c:extLst>
            </c:dLbl>
            <c:dLbl>
              <c:idx val="2"/>
              <c:layout>
                <c:manualLayout>
                  <c:x val="-2.777777777777777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232-43EF-91F5-3D547E43F680}"/>
                </c:ext>
              </c:extLst>
            </c:dLbl>
            <c:dLbl>
              <c:idx val="3"/>
              <c:layout>
                <c:manualLayout>
                  <c:x val="-6.9444444444444441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232-43EF-91F5-3D547E43F680}"/>
                </c:ext>
              </c:extLst>
            </c:dLbl>
            <c:dLbl>
              <c:idx val="4"/>
              <c:layout>
                <c:manualLayout>
                  <c:x val="-4.1666666666666666E-3"/>
                  <c:y val="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232-43EF-91F5-3D547E43F680}"/>
                </c:ext>
              </c:extLst>
            </c:dLbl>
            <c:dLbl>
              <c:idx val="5"/>
              <c:layout>
                <c:manualLayout>
                  <c:x val="-6.9444444444444441E-3"/>
                  <c:y val="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232-43EF-91F5-3D547E43F680}"/>
                </c:ext>
              </c:extLst>
            </c:dLbl>
            <c:dLbl>
              <c:idx val="6"/>
              <c:layout>
                <c:manualLayout>
                  <c:x val="-2.7777777777777779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232-43EF-91F5-3D547E43F680}"/>
                </c:ext>
              </c:extLst>
            </c:dLbl>
            <c:dLbl>
              <c:idx val="7"/>
              <c:layout>
                <c:manualLayout>
                  <c:x val="-8.3333333333333332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232-43EF-91F5-3D547E43F680}"/>
                </c:ext>
              </c:extLst>
            </c:dLbl>
            <c:dLbl>
              <c:idx val="8"/>
              <c:layout>
                <c:manualLayout>
                  <c:x val="-2.7777777777777779E-3"/>
                  <c:y val="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232-43EF-91F5-3D547E43F680}"/>
                </c:ext>
              </c:extLst>
            </c:dLbl>
            <c:dLbl>
              <c:idx val="9"/>
              <c:layout>
                <c:manualLayout>
                  <c:x val="-6.9444444444444441E-3"/>
                  <c:y val="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232-43EF-91F5-3D547E43F680}"/>
                </c:ext>
              </c:extLst>
            </c:dLbl>
            <c:dLbl>
              <c:idx val="10"/>
              <c:layout>
                <c:manualLayout>
                  <c:x val="-5.5555555555555558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232-43EF-91F5-3D547E43F680}"/>
                </c:ext>
              </c:extLst>
            </c:dLbl>
            <c:dLbl>
              <c:idx val="11"/>
              <c:layout>
                <c:manualLayout>
                  <c:x val="-8.3333333333333332E-3"/>
                  <c:y val="5.6178681826948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232-43EF-91F5-3D547E43F680}"/>
                </c:ext>
              </c:extLst>
            </c:dLbl>
            <c:dLbl>
              <c:idx val="12"/>
              <c:layout>
                <c:manualLayout>
                  <c:x val="-4.1666666666667681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0232-43EF-91F5-3D547E43F680}"/>
                </c:ext>
              </c:extLst>
            </c:dLbl>
            <c:dLbl>
              <c:idx val="13"/>
              <c:layout>
                <c:manualLayout>
                  <c:x val="-8.3333333333332309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232-43EF-91F5-3D547E43F680}"/>
                </c:ext>
              </c:extLst>
            </c:dLbl>
            <c:dLbl>
              <c:idx val="14"/>
              <c:layout>
                <c:manualLayout>
                  <c:x val="-4.1666666666667681E-3"/>
                  <c:y val="5.6178681826948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0232-43EF-91F5-3D547E43F680}"/>
                </c:ext>
              </c:extLst>
            </c:dLbl>
            <c:dLbl>
              <c:idx val="15"/>
              <c:layout>
                <c:manualLayout>
                  <c:x val="-1.3889982502186208E-3"/>
                  <c:y val="-2.8089340913474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232-43EF-91F5-3D547E43F680}"/>
                </c:ext>
              </c:extLst>
            </c:dLbl>
            <c:dLbl>
              <c:idx val="16"/>
              <c:layout>
                <c:manualLayout>
                  <c:x val="-4.166666666666666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0232-43EF-91F5-3D547E43F6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Sheet1!$B$1:$S$1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numCache>
            </c:numRef>
          </c:cat>
          <c:val>
            <c:numRef>
              <c:f>Sheet1!$B$2:$S$2</c:f>
              <c:numCache>
                <c:formatCode>0%</c:formatCode>
                <c:ptCount val="18"/>
                <c:pt idx="0">
                  <c:v>0.13</c:v>
                </c:pt>
                <c:pt idx="1">
                  <c:v>0.15</c:v>
                </c:pt>
                <c:pt idx="2">
                  <c:v>0.17</c:v>
                </c:pt>
                <c:pt idx="3">
                  <c:v>0.13</c:v>
                </c:pt>
                <c:pt idx="4">
                  <c:v>0.1</c:v>
                </c:pt>
                <c:pt idx="5">
                  <c:v>0.1</c:v>
                </c:pt>
                <c:pt idx="6">
                  <c:v>0.13</c:v>
                </c:pt>
                <c:pt idx="7">
                  <c:v>0.13</c:v>
                </c:pt>
                <c:pt idx="8">
                  <c:v>0.12</c:v>
                </c:pt>
                <c:pt idx="9">
                  <c:v>0.12</c:v>
                </c:pt>
                <c:pt idx="10">
                  <c:v>0.15</c:v>
                </c:pt>
                <c:pt idx="11">
                  <c:v>0.16</c:v>
                </c:pt>
                <c:pt idx="12">
                  <c:v>0.13</c:v>
                </c:pt>
                <c:pt idx="13">
                  <c:v>0.15</c:v>
                </c:pt>
                <c:pt idx="14">
                  <c:v>0.16</c:v>
                </c:pt>
                <c:pt idx="15">
                  <c:v>0.15</c:v>
                </c:pt>
                <c:pt idx="16">
                  <c:v>0.17</c:v>
                </c:pt>
                <c:pt idx="17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232-43EF-91F5-3D547E43F680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All Large Firms (200 or more)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67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0232-43EF-91F5-3D547E43F680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/>
                      <a:t>83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0232-43EF-91F5-3D547E43F6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Sheet1!$B$1:$S$1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numCache>
            </c:numRef>
          </c:cat>
          <c:val>
            <c:numRef>
              <c:f>Sheet1!$B$3:$S$3</c:f>
              <c:numCache>
                <c:formatCode>0%</c:formatCode>
                <c:ptCount val="18"/>
                <c:pt idx="0">
                  <c:v>0.6</c:v>
                </c:pt>
                <c:pt idx="1">
                  <c:v>0.67</c:v>
                </c:pt>
                <c:pt idx="2">
                  <c:v>0.66</c:v>
                </c:pt>
                <c:pt idx="3">
                  <c:v>0.66</c:v>
                </c:pt>
                <c:pt idx="4">
                  <c:v>0.72</c:v>
                </c:pt>
                <c:pt idx="5">
                  <c:v>0.73</c:v>
                </c:pt>
                <c:pt idx="6">
                  <c:v>0.75</c:v>
                </c:pt>
                <c:pt idx="7">
                  <c:v>0.78</c:v>
                </c:pt>
                <c:pt idx="8">
                  <c:v>0.77</c:v>
                </c:pt>
                <c:pt idx="9">
                  <c:v>0.77</c:v>
                </c:pt>
                <c:pt idx="10">
                  <c:v>0.77</c:v>
                </c:pt>
                <c:pt idx="11">
                  <c:v>0.83</c:v>
                </c:pt>
                <c:pt idx="12">
                  <c:v>0.82</c:v>
                </c:pt>
                <c:pt idx="13">
                  <c:v>0.81</c:v>
                </c:pt>
                <c:pt idx="14">
                  <c:v>0.83</c:v>
                </c:pt>
                <c:pt idx="15">
                  <c:v>0.81</c:v>
                </c:pt>
                <c:pt idx="16">
                  <c:v>0.83</c:v>
                </c:pt>
                <c:pt idx="17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232-43EF-91F5-3D547E43F6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55911824"/>
        <c:axId val="255909080"/>
      </c:barChart>
      <c:catAx>
        <c:axId val="25591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/>
            </a:pPr>
            <a:endParaRPr lang="en-US"/>
          </a:p>
        </c:txPr>
        <c:crossAx val="255909080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55909080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255911824"/>
        <c:crosses val="autoZero"/>
        <c:crossBetween val="between"/>
        <c:majorUnit val="0.1"/>
        <c:minorUnit val="5.0000000000000114E-2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3951902887139109"/>
          <c:y val="3.8458402926906866E-2"/>
          <c:w val="0.73125010936132984"/>
          <c:h val="5.9684834317585304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0F2FA-D99D-49B7-81F2-1550581DA4AB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7A709-05DC-411C-9EEC-5352531E3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5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B593B9-A4CD-4603-89F4-26BA0C0CB086}" type="slidenum">
              <a:rPr lang="en-US"/>
              <a:pPr/>
              <a:t>1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345" y="4416430"/>
            <a:ext cx="5137714" cy="41830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214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321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496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838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8BB09-1F44-403E-BC67-72B28DA05F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6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93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4" y="0"/>
            <a:ext cx="8734426" cy="838200"/>
          </a:xfrm>
          <a:noFill/>
          <a:ln/>
        </p:spPr>
        <p:txBody>
          <a:bodyPr/>
          <a:lstStyle/>
          <a:p>
            <a:r>
              <a:rPr lang="en-US" sz="2400" dirty="0" smtClean="0">
                <a:latin typeface="+mj-lt"/>
              </a:rPr>
              <a:t>Exhibit 10.2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Percentage </a:t>
            </a:r>
            <a:r>
              <a:rPr lang="en-US" sz="2400" dirty="0">
                <a:latin typeface="+mj-lt"/>
              </a:rPr>
              <a:t>of Covered Workers in Partially or Completely 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Self-Funded </a:t>
            </a:r>
            <a:r>
              <a:rPr lang="en-US" sz="2400" dirty="0">
                <a:latin typeface="+mj-lt"/>
              </a:rPr>
              <a:t>Plans, by Firm Size</a:t>
            </a:r>
            <a:r>
              <a:rPr lang="en-US" sz="2400">
                <a:latin typeface="+mj-lt"/>
              </a:rPr>
              <a:t>, </a:t>
            </a:r>
            <a:r>
              <a:rPr lang="en-US" sz="2400" smtClean="0">
                <a:solidFill>
                  <a:schemeClr val="tx1"/>
                </a:solidFill>
                <a:latin typeface="+mj-lt"/>
              </a:rPr>
              <a:t>1999-2016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0" y="1371600"/>
          <a:ext cx="9144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8575" y="5816689"/>
            <a:ext cx="8429625" cy="1041311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</a:t>
            </a:r>
            <a:r>
              <a:rPr lang="en-US" sz="1100" dirty="0" smtClean="0"/>
              <a:t>p &lt; .</a:t>
            </a:r>
            <a:r>
              <a:rPr lang="en-US" sz="1100" dirty="0"/>
              <a:t>05).</a:t>
            </a:r>
          </a:p>
          <a:p>
            <a:pPr eaLnBrk="0" hangingPunct="0"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NOTE:  Sixty-one percent of covered workers are in a partially or completely self-funded plan in 2016</a:t>
            </a:r>
            <a:r>
              <a:rPr lang="en-US" sz="1100" dirty="0" smtClean="0"/>
              <a:t>. </a:t>
            </a:r>
            <a:r>
              <a:rPr lang="en-US" sz="1100" dirty="0"/>
              <a:t>Due to a change in the survey questionnaire, funding status was not asked of firms with conventional plans in 2006. </a:t>
            </a:r>
            <a:r>
              <a:rPr lang="en-US" sz="1100" dirty="0" smtClean="0"/>
              <a:t>Therefore</a:t>
            </a:r>
            <a:r>
              <a:rPr lang="en-US" sz="1100" dirty="0"/>
              <a:t>, conventional plan funding status is not included in the averages in this exhibit for 2006. </a:t>
            </a:r>
            <a:r>
              <a:rPr lang="en-US" sz="1100" dirty="0" smtClean="0"/>
              <a:t>For </a:t>
            </a:r>
            <a:r>
              <a:rPr lang="en-US" sz="1100" dirty="0"/>
              <a:t>definitions of Self-Funded and Fully Insured plans, see the introduction to Section 10. </a:t>
            </a:r>
            <a:endParaRPr lang="en-US" sz="1100" dirty="0" smtClean="0"/>
          </a:p>
          <a:p>
            <a:pPr eaLnBrk="0" hangingPunct="0"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SOURCE:  Kaiser/HRET </a:t>
            </a:r>
            <a:r>
              <a:rPr lang="en-US" sz="1100" dirty="0">
                <a:latin typeface="+mn-lt"/>
              </a:rPr>
              <a:t>Survey of Employer-Sponsored Health Benefits</a:t>
            </a:r>
            <a:r>
              <a:rPr lang="en-US" sz="1100">
                <a:latin typeface="+mn-lt"/>
              </a:rPr>
              <a:t>, </a:t>
            </a:r>
            <a:r>
              <a:rPr lang="en-US" sz="1100" smtClean="0"/>
              <a:t>1999</a:t>
            </a:r>
            <a:r>
              <a:rPr lang="en-US" sz="1100" smtClean="0">
                <a:latin typeface="+mn-lt"/>
              </a:rPr>
              <a:t>-2016</a:t>
            </a:r>
            <a:r>
              <a:rPr lang="en-US" sz="1100" dirty="0" smtClean="0">
                <a:latin typeface="+mn-lt"/>
              </a:rPr>
              <a:t>.</a:t>
            </a: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6000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Exhibit 10.2 Percentage of Covered Workers in Partially or Completely  Self-Funded Plans, by Firm Size, 1999-2016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10.2 Percentage of Covered Workers in Partially or Completely  Self-Funded Plans, by Firm Size, 1999-2016</dc:title>
  <dc:creator>Michelle Long</dc:creator>
  <cp:lastModifiedBy>Michelle Long</cp:lastModifiedBy>
  <cp:revision>4</cp:revision>
  <dcterms:created xsi:type="dcterms:W3CDTF">2016-09-07T17:11:23Z</dcterms:created>
  <dcterms:modified xsi:type="dcterms:W3CDTF">2016-10-17T18:35:17Z</dcterms:modified>
</cp:coreProperties>
</file>