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0.72</c:v>
                </c:pt>
                <c:pt idx="1">
                  <c:v>0.71</c:v>
                </c:pt>
                <c:pt idx="2">
                  <c:v>0.62</c:v>
                </c:pt>
                <c:pt idx="3">
                  <c:v>0.75</c:v>
                </c:pt>
                <c:pt idx="4">
                  <c:v>0.64</c:v>
                </c:pt>
                <c:pt idx="5">
                  <c:v>0.72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0.56999999999999995</c:v>
                </c:pt>
                <c:pt idx="1">
                  <c:v>0.57999999999999996</c:v>
                </c:pt>
                <c:pt idx="2">
                  <c:v>0.59</c:v>
                </c:pt>
                <c:pt idx="3">
                  <c:v>0.64</c:v>
                </c:pt>
                <c:pt idx="4">
                  <c:v>0.59</c:v>
                </c:pt>
                <c:pt idx="5">
                  <c:v>0.56000000000000005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608512"/>
        <c:axId val="210608904"/>
      </c:lineChart>
      <c:catAx>
        <c:axId val="210608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210608904"/>
        <c:crosses val="autoZero"/>
        <c:auto val="1"/>
        <c:lblAlgn val="ctr"/>
        <c:lblOffset val="100"/>
        <c:noMultiLvlLbl val="0"/>
      </c:catAx>
      <c:valAx>
        <c:axId val="210608904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21060851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16867520236441033"/>
          <c:y val="5.1373522589854788E-2"/>
          <c:w val="0.66264948499084675"/>
          <c:h val="5.8518846958815561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3653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2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10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1505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9A9F92A-ACF0-4659-9A1C-9F96CEE1E41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BE58F2A-9220-45EF-8EF2-09D1B7A3E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55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101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336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1" y="1676402"/>
          <a:ext cx="9067800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/>
              <a:t>NOTE: Tests found no statistical difference from estimate for the previous year shown (p &lt; .05). </a:t>
            </a:r>
            <a:endParaRPr lang="en-US" sz="11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100" dirty="0"/>
              <a:t>SOURCE:  Kaiser/HRET Survey of Employer-Sponsored Health Benefits, 2011-2016.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Exhibit 10.13</a:t>
            </a:r>
            <a:br>
              <a:rPr lang="en-US" sz="2400" dirty="0"/>
            </a:br>
            <a:r>
              <a:rPr lang="en-US" sz="2400" dirty="0"/>
              <a:t>Percentage of Covered Workers Enrolled in a Partially or Completely Self-Funded Plan Covered by Stop Loss Insurance, by Firm Size, </a:t>
            </a:r>
            <a:br>
              <a:rPr lang="en-US" sz="2400" dirty="0"/>
            </a:br>
            <a:r>
              <a:rPr lang="en-US" sz="2400" dirty="0"/>
              <a:t>2011- 2016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2490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Exhibit 10.13 Percentage of Covered Workers Enrolled in a Partially or Completely Self-Funded Plan Covered by Stop Loss Insurance, by Firm Size,  2011- 2016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10.13 Percentage of Covered Workers Enrolled in a Partially or Completely Self-Funded Plan Covered by Stop Loss Insurance, by Firm Size,  2011- 2016</dc:title>
  <dc:creator>Michelle Long</dc:creator>
  <cp:lastModifiedBy>Michelle Long</cp:lastModifiedBy>
  <cp:revision>2</cp:revision>
  <dcterms:created xsi:type="dcterms:W3CDTF">2016-09-07T17:11:23Z</dcterms:created>
  <dcterms:modified xsi:type="dcterms:W3CDTF">2016-09-07T17:12:26Z</dcterms:modified>
</cp:coreProperties>
</file>