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4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559177888022679E-2"/>
          <c:y val="0.10304652442638218"/>
          <c:w val="0.66265060240963858"/>
          <c:h val="0.81614533062399464"/>
        </c:manualLayout>
      </c:layout>
      <c:barChart>
        <c:barDir val="bar"/>
        <c:grouping val="stacked"/>
        <c:varyColors val="0"/>
        <c:ser>
          <c:idx val="2"/>
          <c:order val="0"/>
          <c:tx>
            <c:strRef>
              <c:f>Sheet1!$A$4</c:f>
              <c:strCache>
                <c:ptCount val="1"/>
                <c:pt idx="0">
                  <c:v>90% to Less Than Average</c:v>
                </c:pt>
              </c:strCache>
            </c:strRef>
          </c:tx>
          <c:spPr>
            <a:solidFill>
              <a:srgbClr val="E05C2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Sheet1!$B$4:$C$4</c:f>
              <c:numCache>
                <c:formatCode>0%</c:formatCode>
                <c:ptCount val="2"/>
                <c:pt idx="0">
                  <c:v>-0.16</c:v>
                </c:pt>
                <c:pt idx="1">
                  <c:v>-0.21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80% to Less Than 90%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-0.15</c:v>
                </c:pt>
                <c:pt idx="1">
                  <c:v>-0.17</c:v>
                </c:pt>
              </c:numCache>
            </c:numRef>
          </c:val>
        </c:ser>
        <c:ser>
          <c:idx val="0"/>
          <c:order val="2"/>
          <c:tx>
            <c:strRef>
              <c:f>Sheet1!$A$2</c:f>
              <c:strCache>
                <c:ptCount val="1"/>
                <c:pt idx="0">
                  <c:v>Less than 80%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19%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-0.19</c:v>
                </c:pt>
                <c:pt idx="1">
                  <c:v>-0.19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Average to Less Than 110%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Sheet1!$B$5:$C$5</c:f>
              <c:numCache>
                <c:formatCode>0%</c:formatCode>
                <c:ptCount val="2"/>
                <c:pt idx="0">
                  <c:v>0.19</c:v>
                </c:pt>
                <c:pt idx="1">
                  <c:v>0.13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110% to Less Than 120%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Sheet1!$B$6:$C$6</c:f>
              <c:numCache>
                <c:formatCode>0%</c:formatCode>
                <c:ptCount val="2"/>
                <c:pt idx="0">
                  <c:v>0.14000000000000001</c:v>
                </c:pt>
                <c:pt idx="1">
                  <c:v>0.12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120% or More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Sheet1!$B$7:$C$7</c:f>
              <c:numCache>
                <c:formatCode>0%</c:formatCode>
                <c:ptCount val="2"/>
                <c:pt idx="0">
                  <c:v>0.17</c:v>
                </c:pt>
                <c:pt idx="1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991288"/>
        <c:axId val="393992464"/>
      </c:barChart>
      <c:catAx>
        <c:axId val="39399128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93992464"/>
        <c:crosses val="autoZero"/>
        <c:auto val="1"/>
        <c:lblAlgn val="ctr"/>
        <c:lblOffset val="100"/>
        <c:noMultiLvlLbl val="0"/>
      </c:catAx>
      <c:valAx>
        <c:axId val="393992464"/>
        <c:scaling>
          <c:orientation val="minMax"/>
          <c:max val="0.5"/>
          <c:min val="-0.60000000000000009"/>
        </c:scaling>
        <c:delete val="1"/>
        <c:axPos val="b"/>
        <c:numFmt formatCode="0%" sourceLinked="1"/>
        <c:majorTickMark val="out"/>
        <c:minorTickMark val="none"/>
        <c:tickLblPos val="nextTo"/>
        <c:crossAx val="393991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9083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752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033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3195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7513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37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92075" y="1295400"/>
          <a:ext cx="895985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Note: The average annual premium is $6,435 for single coverage and $18,142 for family coverage. The premium distribution is relative to the average single or family premium. For example, $5,148 is 80% of the average single premium, $5,791 is 90% of the average single premium, $7,078 is 110% of the average single premium, and $7,722 is 120% of the average single premium. The same break points relative to the average are used for the distribution for family coverage.   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Kaiser/HRET Survey of Employer-Sponsored Health Benefits, 2016.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Exhibit 1.7 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Distribution of Annual Premiums for Single and Family Coverage Relative to the Average Annual Single or Family Premium, 2016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3465660" y="2135088"/>
            <a:ext cx="0" cy="1157622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106812" y="5236091"/>
            <a:ext cx="7176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>
                <a:latin typeface="Calibri" pitchFamily="34" charset="0"/>
              </a:rPr>
              <a:t>$18,142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156099" y="3260345"/>
            <a:ext cx="6539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>
                <a:latin typeface="Calibri" pitchFamily="34" charset="0"/>
              </a:rPr>
              <a:t>$6,435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93714" y="3258310"/>
            <a:ext cx="8382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>
                <a:latin typeface="Calibri" pitchFamily="34" charset="0"/>
              </a:rPr>
              <a:t>&lt; $5,148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896567" y="3260670"/>
            <a:ext cx="9144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>
                <a:latin typeface="Calibri" pitchFamily="34" charset="0"/>
              </a:rPr>
              <a:t>&gt;= $7,722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838200" y="5238453"/>
            <a:ext cx="9144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>
                <a:latin typeface="Calibri" pitchFamily="34" charset="0"/>
              </a:rPr>
              <a:t>&lt; $14,514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5327956" y="5241144"/>
            <a:ext cx="9144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>
                <a:latin typeface="Calibri" pitchFamily="34" charset="0"/>
              </a:rPr>
              <a:t>&gt;= $21,771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620164" y="2449830"/>
            <a:ext cx="214283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200" b="1" dirty="0">
                <a:latin typeface="Calibri" pitchFamily="34" charset="0"/>
              </a:rPr>
              <a:t>Less than 80%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200" b="1" dirty="0">
                <a:latin typeface="Calibri" pitchFamily="34" charset="0"/>
              </a:rPr>
              <a:t>80% to Less Than 90%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200" b="1" dirty="0">
                <a:latin typeface="Calibri" pitchFamily="34" charset="0"/>
              </a:rPr>
              <a:t>90% to Less Than Average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200" b="1" dirty="0">
                <a:latin typeface="Calibri" pitchFamily="34" charset="0"/>
              </a:rPr>
              <a:t>Average to Less Than 110%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200" b="1" dirty="0">
                <a:latin typeface="Calibri" pitchFamily="34" charset="0"/>
              </a:rPr>
              <a:t>110% to Less Than 120%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200" b="1" dirty="0">
                <a:latin typeface="Calibri" pitchFamily="34" charset="0"/>
              </a:rPr>
              <a:t>120% or More</a:t>
            </a:r>
          </a:p>
        </p:txBody>
      </p:sp>
      <p:sp>
        <p:nvSpPr>
          <p:cNvPr id="72" name="Rectangle 71"/>
          <p:cNvSpPr/>
          <p:nvPr/>
        </p:nvSpPr>
        <p:spPr bwMode="auto">
          <a:xfrm>
            <a:off x="6553200" y="3199224"/>
            <a:ext cx="96428" cy="109728"/>
          </a:xfrm>
          <a:prstGeom prst="rect">
            <a:avLst/>
          </a:prstGeom>
          <a:solidFill>
            <a:srgbClr val="E05C2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6553200" y="2873502"/>
            <a:ext cx="96428" cy="109728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6553200" y="2553461"/>
            <a:ext cx="96428" cy="109728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553200" y="3559302"/>
            <a:ext cx="96428" cy="109728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553200" y="3864102"/>
            <a:ext cx="96428" cy="109728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6553200" y="4202430"/>
            <a:ext cx="96428" cy="1097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981202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Calibri" pitchFamily="34" charset="0"/>
                <a:cs typeface="Meta Offc Pro"/>
              </a:rPr>
              <a:t>Single Coverage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" y="3730825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Calibri" pitchFamily="34" charset="0"/>
                <a:cs typeface="Meta Offc Pro"/>
              </a:rPr>
              <a:t>Family Coverage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7465" y="1372520"/>
            <a:ext cx="2649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</a:rPr>
              <a:t>Percentages of Covered Workers: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3465660" y="4038600"/>
            <a:ext cx="0" cy="1157622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51083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181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1.7   Distribution of Annual Premiums for Single and Family Coverage Relative to the Average Annual Single or Family Premium,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1.7   Distribution of Annual Premiums for Single and Family Coverage Relative to the Average Annual Single or Family Premium, 2016</dc:title>
  <dc:creator>Michelle Long</dc:creator>
  <cp:lastModifiedBy>Carene Clark</cp:lastModifiedBy>
  <cp:revision>2</cp:revision>
  <dcterms:created xsi:type="dcterms:W3CDTF">2016-09-06T15:51:14Z</dcterms:created>
  <dcterms:modified xsi:type="dcterms:W3CDTF">2016-09-06T20:25:04Z</dcterms:modified>
</cp:coreProperties>
</file>