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Less Than 35% are Lower Wage Level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6,571*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7,123*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8,136*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9,130*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10,031*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10,995*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11,548*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12,201*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12,847*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13,434*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15,117*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15,871*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16,450*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17,044*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Sheet1!$B$2:$S$2</c:f>
              <c:numCache>
                <c:formatCode>"$"#,##0"*"</c:formatCode>
                <c:ptCount val="18"/>
                <c:pt idx="0" formatCode="&quot;$&quot;#,##0">
                  <c:v>5858.7220033807298</c:v>
                </c:pt>
                <c:pt idx="1">
                  <c:v>6570.8363906435898</c:v>
                </c:pt>
                <c:pt idx="2">
                  <c:v>7123.0632415174296</c:v>
                </c:pt>
                <c:pt idx="3">
                  <c:v>8136.1627827868897</c:v>
                </c:pt>
                <c:pt idx="4">
                  <c:v>9129.5642019524894</c:v>
                </c:pt>
                <c:pt idx="5">
                  <c:v>10031.4845269327</c:v>
                </c:pt>
                <c:pt idx="6">
                  <c:v>10995.480026450001</c:v>
                </c:pt>
                <c:pt idx="7">
                  <c:v>11548.4130430286</c:v>
                </c:pt>
                <c:pt idx="8">
                  <c:v>12200.8658625314</c:v>
                </c:pt>
                <c:pt idx="9">
                  <c:v>12847.4738563057</c:v>
                </c:pt>
                <c:pt idx="10">
                  <c:v>13433.848453185499</c:v>
                </c:pt>
                <c:pt idx="11" formatCode="&quot;$&quot;#,##0">
                  <c:v>13795.4773492317</c:v>
                </c:pt>
                <c:pt idx="12">
                  <c:v>15116.5920661904</c:v>
                </c:pt>
                <c:pt idx="13">
                  <c:v>15871.314648301201</c:v>
                </c:pt>
                <c:pt idx="14">
                  <c:v>16450.294234512799</c:v>
                </c:pt>
                <c:pt idx="15">
                  <c:v>17043.6422581611</c:v>
                </c:pt>
                <c:pt idx="16">
                  <c:v>17665</c:v>
                </c:pt>
                <c:pt idx="17" formatCode="&quot;$&quot;#,##0">
                  <c:v>18177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35% or More are Lower Wage Level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6,003*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6,740*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7,379*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8,608*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9,288*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10,083*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10,798*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13,011*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1.2605042016806825E-2"/>
                  <c:y val="3.36376772981871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1.4005602240896359E-3"/>
                  <c:y val="4.78902736929287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Sheet1!$B$3:$S$3</c:f>
              <c:numCache>
                <c:formatCode>"$"#,##0"*"</c:formatCode>
                <c:ptCount val="18"/>
                <c:pt idx="0" formatCode="&quot;$&quot;#,##0">
                  <c:v>5570.5438906129802</c:v>
                </c:pt>
                <c:pt idx="1">
                  <c:v>6002.6913268293602</c:v>
                </c:pt>
                <c:pt idx="2">
                  <c:v>6740.13604058091</c:v>
                </c:pt>
                <c:pt idx="3">
                  <c:v>7379.4344676890996</c:v>
                </c:pt>
                <c:pt idx="4">
                  <c:v>8608.3421008491005</c:v>
                </c:pt>
                <c:pt idx="5">
                  <c:v>9288.4672782463495</c:v>
                </c:pt>
                <c:pt idx="6">
                  <c:v>10082.739383903099</c:v>
                </c:pt>
                <c:pt idx="7">
                  <c:v>10798.459849762799</c:v>
                </c:pt>
                <c:pt idx="8" formatCode="&quot;$&quot;#,##0">
                  <c:v>11444.4842261753</c:v>
                </c:pt>
                <c:pt idx="9" formatCode="&quot;$&quot;#,##0">
                  <c:v>11546.687816661</c:v>
                </c:pt>
                <c:pt idx="10">
                  <c:v>13011.294581202999</c:v>
                </c:pt>
                <c:pt idx="11" formatCode="&quot;$&quot;#,##0">
                  <c:v>13567.071084068401</c:v>
                </c:pt>
                <c:pt idx="12" formatCode="&quot;$&quot;#,##0">
                  <c:v>14668.3834264425</c:v>
                </c:pt>
                <c:pt idx="13" formatCode="&quot;$&quot;#,##0">
                  <c:v>14693.506756622401</c:v>
                </c:pt>
                <c:pt idx="14" formatCode="&quot;$&quot;#,##0">
                  <c:v>15224.9832123669</c:v>
                </c:pt>
                <c:pt idx="15" formatCode="&quot;$&quot;#,##0">
                  <c:v>14177.2608343221</c:v>
                </c:pt>
                <c:pt idx="16">
                  <c:v>16182</c:v>
                </c:pt>
                <c:pt idx="17">
                  <c:v>17644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4091816"/>
        <c:axId val="434100048"/>
      </c:lineChart>
      <c:catAx>
        <c:axId val="434091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434100048"/>
        <c:crosses val="autoZero"/>
        <c:auto val="1"/>
        <c:lblAlgn val="ctr"/>
        <c:lblOffset val="100"/>
        <c:noMultiLvlLbl val="0"/>
      </c:catAx>
      <c:valAx>
        <c:axId val="434100048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4340918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5594433048810075"/>
          <c:y val="0.72850575521929661"/>
          <c:w val="0.31884558547828579"/>
          <c:h val="9.9215743701983855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0409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321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96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2126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2663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473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3491149"/>
              </p:ext>
            </p:extLst>
          </p:nvPr>
        </p:nvGraphicFramePr>
        <p:xfrm>
          <a:off x="0" y="1219202"/>
          <a:ext cx="9067800" cy="480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0" y="6324600"/>
            <a:ext cx="8321040" cy="54864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 &lt; .05).</a:t>
            </a:r>
            <a:r>
              <a:rPr lang="en-US" sz="1100" dirty="0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NOTE: Lower wage level is defined as the 25th percentile of workers’ earnings for the indicated year. Firms with many lower wage workers are those where 35% or more earn $23,000 a year or less.</a:t>
            </a:r>
            <a:endParaRPr lang="en-US" sz="11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1999-2016.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1.15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Average Annual Premiums for Covered Workers with Family Coverage, by </a:t>
            </a:r>
            <a:r>
              <a:rPr lang="en-US" sz="2400">
                <a:latin typeface="Calibri" pitchFamily="34" charset="0"/>
              </a:rPr>
              <a:t>Firm Wage </a:t>
            </a:r>
            <a:r>
              <a:rPr lang="en-US" sz="2400" dirty="0">
                <a:latin typeface="Calibri" pitchFamily="34" charset="0"/>
              </a:rPr>
              <a:t>Level, 1999-2016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99650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140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1.15 Average Annual Premiums for Covered Workers with Family Coverage, by Firm Wage Level, 1999-2016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1.15 Average Annual Premiums for Covered Workers with Family Coverage, by Firm Wage Level, 1999-2016</dc:title>
  <dc:creator>Michelle Long</dc:creator>
  <cp:lastModifiedBy>Michelle Long</cp:lastModifiedBy>
  <cp:revision>3</cp:revision>
  <dcterms:created xsi:type="dcterms:W3CDTF">2016-09-06T15:51:09Z</dcterms:created>
  <dcterms:modified xsi:type="dcterms:W3CDTF">2016-09-09T16:20:43Z</dcterms:modified>
</cp:coreProperties>
</file>