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782108118838093E-2"/>
          <c:y val="6.2320175922519899E-2"/>
          <c:w val="0.92421789188116188"/>
          <c:h val="0.8363517316001634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Less Than 35% are Lower Wage Level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diamond"/>
            <c:size val="5"/>
            <c:spPr>
              <a:solidFill>
                <a:schemeClr val="accent4"/>
              </a:solidFill>
              <a:ln>
                <a:noFill/>
              </a:ln>
            </c:spPr>
          </c:marker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2,509*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2,699*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3,131*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3,400*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3,724*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4,041*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4,273*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4,529*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5,067*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5,441*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5,673*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5,922*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strCache>
            </c:strRef>
          </c:cat>
          <c:val>
            <c:numRef>
              <c:f>Sheet1!$B$2:$S$2</c:f>
              <c:numCache>
                <c:formatCode>"$"#,##0"*"</c:formatCode>
                <c:ptCount val="18"/>
                <c:pt idx="0" formatCode="&quot;$&quot;#,##0">
                  <c:v>2237.6605669160899</c:v>
                </c:pt>
                <c:pt idx="1">
                  <c:v>2508.74550440237</c:v>
                </c:pt>
                <c:pt idx="2">
                  <c:v>2698.56167555416</c:v>
                </c:pt>
                <c:pt idx="3">
                  <c:v>3131.4801643773699</c:v>
                </c:pt>
                <c:pt idx="4">
                  <c:v>3400.0560959764298</c:v>
                </c:pt>
                <c:pt idx="5">
                  <c:v>3724.1786155904301</c:v>
                </c:pt>
                <c:pt idx="6">
                  <c:v>4040.7216931072999</c:v>
                </c:pt>
                <c:pt idx="7">
                  <c:v>4273.0938619930203</c:v>
                </c:pt>
                <c:pt idx="8">
                  <c:v>4528.6112710636698</c:v>
                </c:pt>
                <c:pt idx="9" formatCode="&quot;$&quot;#,##0">
                  <c:v>4751.5459844792003</c:v>
                </c:pt>
                <c:pt idx="10" formatCode="&quot;$&quot;#,##0">
                  <c:v>4853.4959436485296</c:v>
                </c:pt>
                <c:pt idx="11">
                  <c:v>5066.5861315763304</c:v>
                </c:pt>
                <c:pt idx="12">
                  <c:v>5441.3063407941299</c:v>
                </c:pt>
                <c:pt idx="13">
                  <c:v>5672.7873199685801</c:v>
                </c:pt>
                <c:pt idx="14">
                  <c:v>5922.2753361443501</c:v>
                </c:pt>
                <c:pt idx="15" formatCode="&quot;$&quot;#,##0">
                  <c:v>6092.9861128722396</c:v>
                </c:pt>
                <c:pt idx="16">
                  <c:v>6307</c:v>
                </c:pt>
                <c:pt idx="17" formatCode="&quot;$&quot;#,##0">
                  <c:v>6454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35% or More are Lower Wage Level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5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2,297*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2,641*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2,855*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3,259*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3,908*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0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strCache>
            </c:strRef>
          </c:cat>
          <c:val>
            <c:numRef>
              <c:f>Sheet1!$B$3:$S$3</c:f>
              <c:numCache>
                <c:formatCode>"$"#,##0"*"</c:formatCode>
                <c:ptCount val="18"/>
                <c:pt idx="0" formatCode="&quot;$&quot;#,##0">
                  <c:v>2107.0114518631599</c:v>
                </c:pt>
                <c:pt idx="1">
                  <c:v>2297.3927479986401</c:v>
                </c:pt>
                <c:pt idx="2">
                  <c:v>2641.07237995374</c:v>
                </c:pt>
                <c:pt idx="3">
                  <c:v>2855.25642586918</c:v>
                </c:pt>
                <c:pt idx="4">
                  <c:v>3258.8046905018</c:v>
                </c:pt>
                <c:pt idx="5" formatCode="&quot;$&quot;#,##0">
                  <c:v>3453.3292848587598</c:v>
                </c:pt>
                <c:pt idx="6">
                  <c:v>3907.9826171301102</c:v>
                </c:pt>
                <c:pt idx="7" formatCode="&quot;$&quot;#,##0">
                  <c:v>3934.90725536633</c:v>
                </c:pt>
                <c:pt idx="8" formatCode="&quot;$&quot;#,##0">
                  <c:v>4130.5867930700497</c:v>
                </c:pt>
                <c:pt idx="9" formatCode="&quot;$&quot;#,##0">
                  <c:v>4387.2521979543799</c:v>
                </c:pt>
                <c:pt idx="10" formatCode="&quot;$&quot;#,##0">
                  <c:v>4639.3951984059304</c:v>
                </c:pt>
                <c:pt idx="11" formatCode="&quot;$&quot;#,##0">
                  <c:v>4907.4300664262501</c:v>
                </c:pt>
                <c:pt idx="12" formatCode="&quot;$&quot;#,##0">
                  <c:v>5319.6977363329497</c:v>
                </c:pt>
                <c:pt idx="13" formatCode="&quot;$&quot;#,##0">
                  <c:v>5134.5345630578304</c:v>
                </c:pt>
                <c:pt idx="14" formatCode="&quot;$&quot;#,##0">
                  <c:v>5450.4008856691298</c:v>
                </c:pt>
                <c:pt idx="15" formatCode="&quot;$&quot;#,##0">
                  <c:v>5175.3234273997996</c:v>
                </c:pt>
                <c:pt idx="16" formatCode="&quot;$&quot;#,##0">
                  <c:v>5606</c:v>
                </c:pt>
                <c:pt idx="17">
                  <c:v>6168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8678824"/>
        <c:axId val="428682744"/>
      </c:lineChart>
      <c:catAx>
        <c:axId val="428678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/>
          <a:lstStyle/>
          <a:p>
            <a:pPr algn="ctr"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428682744"/>
        <c:crosses val="autoZero"/>
        <c:auto val="1"/>
        <c:lblAlgn val="ctr"/>
        <c:lblOffset val="100"/>
        <c:noMultiLvlLbl val="0"/>
      </c:catAx>
      <c:valAx>
        <c:axId val="428682744"/>
        <c:scaling>
          <c:orientation val="minMax"/>
        </c:scaling>
        <c:delete val="0"/>
        <c:axPos val="l"/>
        <c:numFmt formatCode="\$#,##0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4286788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3913760779902518"/>
          <c:y val="0.71527823923639522"/>
          <c:w val="0.32724894682282363"/>
          <c:h val="9.9215743701983855E-2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78802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385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999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8371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88625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4548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4909970"/>
              </p:ext>
            </p:extLst>
          </p:nvPr>
        </p:nvGraphicFramePr>
        <p:xfrm>
          <a:off x="1" y="1295402"/>
          <a:ext cx="9067800" cy="4800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0" y="6309360"/>
            <a:ext cx="8321040" cy="54864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* Estimate is statistically different from estimate for the previous year shown (p &lt; .05).</a:t>
            </a:r>
            <a:r>
              <a:rPr lang="en-US" sz="1100" dirty="0">
                <a:solidFill>
                  <a:srgbClr val="FF0000"/>
                </a:solidFill>
                <a:latin typeface="Calibri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NOTE: Lower wage level is defined as the 25th percentile of workers’ earnings for the indicated year. Firms with many lower wage workers are those where 35% or more earn $23,000 a year or less.</a:t>
            </a:r>
            <a:endParaRPr lang="en-US" sz="1100" dirty="0">
              <a:solidFill>
                <a:srgbClr val="FF0000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SOURCE:  Kaiser/HRET Survey of Employer-Sponsored Health Benefits, 1999-2016.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1.14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Average Annual Premiums for Covered Workers with Single Coverage, by Firm Wage Level, 1999-2016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</a:rPr>
              <a:t/>
            </a:r>
            <a:br>
              <a:rPr lang="en-US" sz="2400" dirty="0">
                <a:solidFill>
                  <a:srgbClr val="C00000"/>
                </a:solidFill>
                <a:latin typeface="Calibri" pitchFamily="34" charset="0"/>
              </a:rPr>
            </a:br>
            <a:endParaRPr lang="en-US" sz="2400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218616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123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1.14 Average Annual Premiums for Covered Workers with Single Coverage, by Firm Wage Level, 1999-2016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1.14 Average Annual Premiums for Covered Workers with Single Coverage, by Firm Wage Level, 1999-2016</dc:title>
  <dc:creator>Michelle Long</dc:creator>
  <cp:lastModifiedBy>Michelle Long</cp:lastModifiedBy>
  <cp:revision>4</cp:revision>
  <dcterms:created xsi:type="dcterms:W3CDTF">2016-09-06T15:51:10Z</dcterms:created>
  <dcterms:modified xsi:type="dcterms:W3CDTF">2016-09-09T16:18:15Z</dcterms:modified>
</cp:coreProperties>
</file>