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4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570790805649651E-2"/>
          <c:y val="2.7777777777777776E-2"/>
          <c:w val="0.88558638387364885"/>
          <c:h val="0.881108419139915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Family Coverage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lnSpc>
                    <a:spcPct val="85000"/>
                  </a:lnSpc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strCache>
            </c:strRef>
          </c:cat>
          <c:val>
            <c:numRef>
              <c:f>Sheet1!$B$2:$S$2</c:f>
              <c:numCache>
                <c:formatCode>"$"#,##0"*"</c:formatCode>
                <c:ptCount val="18"/>
                <c:pt idx="0">
                  <c:v>18142</c:v>
                </c:pt>
                <c:pt idx="1">
                  <c:v>17545</c:v>
                </c:pt>
                <c:pt idx="2">
                  <c:v>16834</c:v>
                </c:pt>
                <c:pt idx="3">
                  <c:v>16351</c:v>
                </c:pt>
                <c:pt idx="4">
                  <c:v>15745</c:v>
                </c:pt>
                <c:pt idx="5">
                  <c:v>15073</c:v>
                </c:pt>
                <c:pt idx="6">
                  <c:v>13770</c:v>
                </c:pt>
                <c:pt idx="7">
                  <c:v>13375</c:v>
                </c:pt>
                <c:pt idx="8">
                  <c:v>12680</c:v>
                </c:pt>
                <c:pt idx="9">
                  <c:v>12106</c:v>
                </c:pt>
                <c:pt idx="10">
                  <c:v>11480</c:v>
                </c:pt>
                <c:pt idx="11">
                  <c:v>10880</c:v>
                </c:pt>
                <c:pt idx="12">
                  <c:v>9950</c:v>
                </c:pt>
                <c:pt idx="13">
                  <c:v>9068</c:v>
                </c:pt>
                <c:pt idx="14">
                  <c:v>8003</c:v>
                </c:pt>
                <c:pt idx="15">
                  <c:v>7061</c:v>
                </c:pt>
                <c:pt idx="16">
                  <c:v>6438</c:v>
                </c:pt>
                <c:pt idx="17" formatCode="&quot;$&quot;#,##0">
                  <c:v>5791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Single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spPr>
                <a:noFill/>
              </c:spPr>
              <c:txPr>
                <a:bodyPr/>
                <a:lstStyle/>
                <a:p>
                  <a:pPr>
                    <a:lnSpc>
                      <a:spcPct val="85000"/>
                    </a:lnSpc>
                    <a:defRPr sz="1100"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</c:spPr>
              <c:txPr>
                <a:bodyPr/>
                <a:lstStyle/>
                <a:p>
                  <a:pPr algn="ctr" rtl="0">
                    <a:lnSpc>
                      <a:spcPct val="85000"/>
                    </a:lnSpc>
                    <a:defRPr lang="en-US" sz="1100" b="0" i="0" u="none" strike="noStrike" kern="1200" baseline="0">
                      <a:solidFill>
                        <a:srgbClr val="000000"/>
                      </a:solidFill>
                      <a:latin typeface="Calibri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</c:spPr>
              <c:txPr>
                <a:bodyPr/>
                <a:lstStyle/>
                <a:p>
                  <a:pPr>
                    <a:lnSpc>
                      <a:spcPct val="85000"/>
                    </a:lnSpc>
                    <a:defRPr sz="1100"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lnSpc>
                    <a:spcPct val="85000"/>
                  </a:lnSpc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strCache>
            </c:str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_);[Red]\(&quot;$&quot;#,##0\)">
                  <c:v>6435</c:v>
                </c:pt>
                <c:pt idx="1">
                  <c:v>6251</c:v>
                </c:pt>
                <c:pt idx="2" formatCode="&quot;$&quot;#,##0_);[Red]\(&quot;$&quot;#,##0\)">
                  <c:v>6025</c:v>
                </c:pt>
                <c:pt idx="3">
                  <c:v>5884</c:v>
                </c:pt>
                <c:pt idx="4">
                  <c:v>5615</c:v>
                </c:pt>
                <c:pt idx="5">
                  <c:v>5429</c:v>
                </c:pt>
                <c:pt idx="6">
                  <c:v>5049</c:v>
                </c:pt>
                <c:pt idx="7" formatCode="&quot;$&quot;#,##0">
                  <c:v>4824</c:v>
                </c:pt>
                <c:pt idx="8">
                  <c:v>4704</c:v>
                </c:pt>
                <c:pt idx="9">
                  <c:v>4479</c:v>
                </c:pt>
                <c:pt idx="10">
                  <c:v>4242</c:v>
                </c:pt>
                <c:pt idx="11">
                  <c:v>4024</c:v>
                </c:pt>
                <c:pt idx="12">
                  <c:v>3695</c:v>
                </c:pt>
                <c:pt idx="13">
                  <c:v>3383</c:v>
                </c:pt>
                <c:pt idx="14">
                  <c:v>3083</c:v>
                </c:pt>
                <c:pt idx="15">
                  <c:v>2689</c:v>
                </c:pt>
                <c:pt idx="16">
                  <c:v>2471</c:v>
                </c:pt>
                <c:pt idx="17" formatCode="&quot;$&quot;#,##0">
                  <c:v>2196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7044896"/>
        <c:axId val="207045288"/>
      </c:barChart>
      <c:catAx>
        <c:axId val="2070448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07045288"/>
        <c:crosses val="autoZero"/>
        <c:auto val="1"/>
        <c:lblAlgn val="ctr"/>
        <c:lblOffset val="100"/>
        <c:noMultiLvlLbl val="0"/>
      </c:catAx>
      <c:valAx>
        <c:axId val="207045288"/>
        <c:scaling>
          <c:orientation val="minMax"/>
          <c:max val="20000"/>
          <c:min val="0"/>
        </c:scaling>
        <c:delete val="0"/>
        <c:axPos val="b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207044896"/>
        <c:crosses val="autoZero"/>
        <c:crossBetween val="between"/>
        <c:majorUnit val="2000"/>
        <c:minorUnit val="4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061817693779798"/>
          <c:y val="6.848763222778971E-2"/>
          <c:w val="0.17100905744101214"/>
          <c:h val="0.10168100141328487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711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3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88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637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1078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594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/>
          </p:nvPr>
        </p:nvGraphicFramePr>
        <p:xfrm>
          <a:off x="76200" y="1066800"/>
          <a:ext cx="9030586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0633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1.11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Single and Family Coverage,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1999-2016</a:t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4681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1.11  Average Annual Premiums for Single and Family Coverage,  1999-2016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1.11  Average Annual Premiums for Single and Family Coverage,  1999-2016 </dc:title>
  <dc:creator>Michelle Long</dc:creator>
  <cp:lastModifiedBy>Carene Clark</cp:lastModifiedBy>
  <cp:revision>2</cp:revision>
  <dcterms:created xsi:type="dcterms:W3CDTF">2016-09-06T15:51:11Z</dcterms:created>
  <dcterms:modified xsi:type="dcterms:W3CDTF">2016-09-06T20:26:40Z</dcterms:modified>
</cp:coreProperties>
</file>