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Sheet1!$A$1:$I$1</c:f>
              <c:strCache>
                <c:ptCount val="9"/>
                <c:pt idx="0">
                  <c:v>Less Than $10,000</c:v>
                </c:pt>
                <c:pt idx="1">
                  <c:v>$10,000 -
$11,999</c:v>
                </c:pt>
                <c:pt idx="2">
                  <c:v>$12,000-$13,999</c:v>
                </c:pt>
                <c:pt idx="3">
                  <c:v>$14,000-$15,999</c:v>
                </c:pt>
                <c:pt idx="4">
                  <c:v>$16,000-$17,999</c:v>
                </c:pt>
                <c:pt idx="5">
                  <c:v>$18,000-$19,999</c:v>
                </c:pt>
                <c:pt idx="6">
                  <c:v>$20,000-$21,999</c:v>
                </c:pt>
                <c:pt idx="7">
                  <c:v>$22,000-$23,999</c:v>
                </c:pt>
                <c:pt idx="8">
                  <c:v>$24,000 
or More</c:v>
                </c:pt>
              </c:strCache>
            </c:strRef>
          </c:cat>
          <c:val>
            <c:numRef>
              <c:f>Sheet1!$A$2:$I$2</c:f>
              <c:numCache>
                <c:formatCode>0%</c:formatCode>
                <c:ptCount val="9"/>
                <c:pt idx="0">
                  <c:v>0.03</c:v>
                </c:pt>
                <c:pt idx="1">
                  <c:v>0.05</c:v>
                </c:pt>
                <c:pt idx="2">
                  <c:v>0.09</c:v>
                </c:pt>
                <c:pt idx="3">
                  <c:v>0.15</c:v>
                </c:pt>
                <c:pt idx="4">
                  <c:v>0.17</c:v>
                </c:pt>
                <c:pt idx="5">
                  <c:v>0.21</c:v>
                </c:pt>
                <c:pt idx="6">
                  <c:v>0.13</c:v>
                </c:pt>
                <c:pt idx="7">
                  <c:v>7.0000000000000007E-2</c:v>
                </c:pt>
                <c:pt idx="8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"/>
        <c:axId val="393599504"/>
        <c:axId val="393588528"/>
      </c:barChart>
      <c:catAx>
        <c:axId val="393599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anchor="ctr" anchorCtr="1"/>
          <a:lstStyle/>
          <a:p>
            <a:pPr>
              <a:defRPr sz="1200" b="1">
                <a:latin typeface="Calibri" pitchFamily="34" charset="0"/>
              </a:defRPr>
            </a:pPr>
            <a:endParaRPr lang="en-US"/>
          </a:p>
        </c:txPr>
        <c:crossAx val="393588528"/>
        <c:crosses val="autoZero"/>
        <c:auto val="1"/>
        <c:lblAlgn val="ctr"/>
        <c:lblOffset val="100"/>
        <c:tickLblSkip val="1"/>
        <c:noMultiLvlLbl val="0"/>
      </c:catAx>
      <c:valAx>
        <c:axId val="393588528"/>
        <c:scaling>
          <c:orientation val="minMax"/>
          <c:max val="0.5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393599504"/>
        <c:crosses val="autoZero"/>
        <c:crossBetween val="between"/>
        <c:majorUnit val="0.1"/>
        <c:minorUnit val="1.000000000000000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5750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175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188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4655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46873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02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6148074"/>
              </p:ext>
            </p:extLst>
          </p:nvPr>
        </p:nvGraphicFramePr>
        <p:xfrm>
          <a:off x="228600" y="1635171"/>
          <a:ext cx="8686800" cy="4460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100" dirty="0">
                <a:latin typeface="Calibri" pitchFamily="34" charset="0"/>
              </a:rPr>
              <a:t>SOURCE:  Kaiser/HRET Survey of Employer-Sponsored Health Benefits, 2016.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20396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1.10 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Distribution of Annual Premiums for Covered Workers with Family Coverage, 2016</a:t>
            </a:r>
            <a:br>
              <a:rPr lang="en-US" sz="2400" dirty="0">
                <a:latin typeface="Calibri" pitchFamily="34" charset="0"/>
              </a:rPr>
            </a:br>
            <a:endParaRPr lang="en-US" sz="2400" dirty="0">
              <a:latin typeface="Calibri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029200" y="3200402"/>
            <a:ext cx="14353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latin typeface="Calibri" pitchFamily="34" charset="0"/>
              </a:rPr>
              <a:t>Average: $18,142</a:t>
            </a:r>
          </a:p>
        </p:txBody>
      </p:sp>
      <p:sp>
        <p:nvSpPr>
          <p:cNvPr id="6" name="Rectangle 5"/>
          <p:cNvSpPr/>
          <p:nvPr/>
        </p:nvSpPr>
        <p:spPr>
          <a:xfrm>
            <a:off x="237465" y="1372520"/>
            <a:ext cx="2649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Calibri" pitchFamily="34" charset="0"/>
              </a:rPr>
              <a:t>Percentage of Covered Workers:</a:t>
            </a:r>
          </a:p>
        </p:txBody>
      </p:sp>
    </p:spTree>
    <p:extLst>
      <p:ext uri="{BB962C8B-B14F-4D97-AF65-F5344CB8AC3E}">
        <p14:creationId xmlns:p14="http://schemas.microsoft.com/office/powerpoint/2010/main" val="1483647320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1.10   Distribution of Annual Premiums for Covered Workers with Family Coverage, 2016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1.10   Distribution of Annual Premiums for Covered Workers with Family Coverage, 2016</dc:title>
  <dc:creator>Michelle Long</dc:creator>
  <cp:lastModifiedBy>Michelle Long</cp:lastModifiedBy>
  <cp:revision>3</cp:revision>
  <dcterms:created xsi:type="dcterms:W3CDTF">2016-09-06T15:51:12Z</dcterms:created>
  <dcterms:modified xsi:type="dcterms:W3CDTF">2016-09-09T16:15:30Z</dcterms:modified>
</cp:coreProperties>
</file>