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4.xml" ContentType="application/vnd.openxmlformats-officedocument.drawingml.chart+xml"/>
  <Override PartName="/ppt/notesSlides/notesSlide17.xml" ContentType="application/vnd.openxmlformats-officedocument.presentationml.notesSlide+xml"/>
  <Override PartName="/ppt/charts/chart15.xml" ContentType="application/vnd.openxmlformats-officedocument.drawingml.chart+xml"/>
  <Override PartName="/ppt/notesSlides/notesSlide18.xml" ContentType="application/vnd.openxmlformats-officedocument.presentationml.notesSlide+xml"/>
  <Override PartName="/ppt/charts/chart16.xml" ContentType="application/vnd.openxmlformats-officedocument.drawingml.chart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notesSlides/notesSlide20.xml" ContentType="application/vnd.openxmlformats-officedocument.presentationml.notesSlide+xml"/>
  <Override PartName="/ppt/charts/chart18.xml" ContentType="application/vnd.openxmlformats-officedocument.drawingml.chart+xml"/>
  <Override PartName="/ppt/notesSlides/notesSlide21.xml" ContentType="application/vnd.openxmlformats-officedocument.presentationml.notesSlide+xml"/>
  <Override PartName="/ppt/charts/chart19.xml" ContentType="application/vnd.openxmlformats-officedocument.drawingml.chart+xml"/>
  <Override PartName="/ppt/notesSlides/notesSlide22.xml" ContentType="application/vnd.openxmlformats-officedocument.presentationml.notesSlide+xml"/>
  <Override PartName="/ppt/charts/chart20.xml" ContentType="application/vnd.openxmlformats-officedocument.drawingml.chart+xml"/>
  <Override PartName="/ppt/notesSlides/notesSlide23.xml" ContentType="application/vnd.openxmlformats-officedocument.presentationml.notesSlide+xml"/>
  <Override PartName="/ppt/charts/chart21.xml" ContentType="application/vnd.openxmlformats-officedocument.drawingml.chart+xml"/>
  <Override PartName="/ppt/notesSlides/notesSlide24.xml" ContentType="application/vnd.openxmlformats-officedocument.presentationml.notesSlide+xml"/>
  <Override PartName="/ppt/charts/chart22.xml" ContentType="application/vnd.openxmlformats-officedocument.drawingml.chart+xml"/>
  <Override PartName="/ppt/notesSlides/notesSlide25.xml" ContentType="application/vnd.openxmlformats-officedocument.presentationml.notesSlide+xml"/>
  <Override PartName="/ppt/charts/chart23.xml" ContentType="application/vnd.openxmlformats-officedocument.drawingml.chart+xml"/>
  <Override PartName="/ppt/notesSlides/notesSlide26.xml" ContentType="application/vnd.openxmlformats-officedocument.presentationml.notesSlide+xml"/>
  <Override PartName="/ppt/charts/chart24.xml" ContentType="application/vnd.openxmlformats-officedocument.drawingml.chart+xml"/>
  <Override PartName="/ppt/notesSlides/notesSlide27.xml" ContentType="application/vnd.openxmlformats-officedocument.presentationml.notesSlide+xml"/>
  <Override PartName="/ppt/charts/chart25.xml" ContentType="application/vnd.openxmlformats-officedocument.drawingml.chart+xml"/>
  <Override PartName="/ppt/notesSlides/notesSlide28.xml" ContentType="application/vnd.openxmlformats-officedocument.presentationml.notesSlide+xml"/>
  <Override PartName="/ppt/charts/chart26.xml" ContentType="application/vnd.openxmlformats-officedocument.drawingml.chart+xml"/>
  <Override PartName="/ppt/notesSlides/notesSlide29.xml" ContentType="application/vnd.openxmlformats-officedocument.presentationml.notesSlide+xml"/>
  <Override PartName="/ppt/charts/chart27.xml" ContentType="application/vnd.openxmlformats-officedocument.drawingml.chart+xml"/>
  <Override PartName="/ppt/notesSlides/notesSlide30.xml" ContentType="application/vnd.openxmlformats-officedocument.presentationml.notesSlide+xml"/>
  <Override PartName="/ppt/charts/chart28.xml" ContentType="application/vnd.openxmlformats-officedocument.drawingml.chart+xml"/>
  <Override PartName="/ppt/notesSlides/notesSlide31.xml" ContentType="application/vnd.openxmlformats-officedocument.presentationml.notesSlide+xml"/>
  <Override PartName="/ppt/charts/chart29.xml" ContentType="application/vnd.openxmlformats-officedocument.drawingml.chart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8" r:id="rId2"/>
    <p:sldMasterId id="2147483673" r:id="rId3"/>
    <p:sldMasterId id="2147483666" r:id="rId4"/>
    <p:sldMasterId id="2147483678" r:id="rId5"/>
    <p:sldMasterId id="2147483688" r:id="rId6"/>
    <p:sldMasterId id="2147483693" r:id="rId7"/>
    <p:sldMasterId id="2147483709" r:id="rId8"/>
    <p:sldMasterId id="2147483714" r:id="rId9"/>
  </p:sldMasterIdLst>
  <p:notesMasterIdLst>
    <p:notesMasterId r:id="rId42"/>
  </p:notesMasterIdLst>
  <p:sldIdLst>
    <p:sldId id="300" r:id="rId10"/>
    <p:sldId id="330" r:id="rId11"/>
    <p:sldId id="312" r:id="rId12"/>
    <p:sldId id="313" r:id="rId13"/>
    <p:sldId id="315" r:id="rId14"/>
    <p:sldId id="316" r:id="rId15"/>
    <p:sldId id="317" r:id="rId16"/>
    <p:sldId id="318" r:id="rId17"/>
    <p:sldId id="319" r:id="rId18"/>
    <p:sldId id="322" r:id="rId19"/>
    <p:sldId id="323" r:id="rId20"/>
    <p:sldId id="324" r:id="rId21"/>
    <p:sldId id="325" r:id="rId22"/>
    <p:sldId id="328" r:id="rId23"/>
    <p:sldId id="331" r:id="rId24"/>
    <p:sldId id="309" r:id="rId25"/>
    <p:sldId id="302" r:id="rId26"/>
    <p:sldId id="279" r:id="rId27"/>
    <p:sldId id="280" r:id="rId28"/>
    <p:sldId id="281" r:id="rId29"/>
    <p:sldId id="286" r:id="rId30"/>
    <p:sldId id="282" r:id="rId31"/>
    <p:sldId id="283" r:id="rId32"/>
    <p:sldId id="288" r:id="rId33"/>
    <p:sldId id="289" r:id="rId34"/>
    <p:sldId id="291" r:id="rId35"/>
    <p:sldId id="293" r:id="rId36"/>
    <p:sldId id="296" r:id="rId37"/>
    <p:sldId id="297" r:id="rId38"/>
    <p:sldId id="292" r:id="rId39"/>
    <p:sldId id="299" r:id="rId40"/>
    <p:sldId id="310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176" y="-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3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876176017583557E-3"/>
          <c:y val="0"/>
          <c:w val="0.87890133925566982"/>
          <c:h val="0.9421370886331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6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7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8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9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Lbls>
            <c:dLbl>
              <c:idx val="4"/>
              <c:layout>
                <c:manualLayout>
                  <c:x val="1.5723270440251604E-3"/>
                  <c:y val="1.3888888888888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3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Sheet1!$A$2:$A$21</c:f>
              <c:strCache>
                <c:ptCount val="10"/>
                <c:pt idx="0">
                  <c:v>Total</c:v>
                </c:pt>
                <c:pt idx="2">
                  <c:v>White</c:v>
                </c:pt>
                <c:pt idx="3">
                  <c:v>Black</c:v>
                </c:pt>
                <c:pt idx="4">
                  <c:v>Hispanic</c:v>
                </c:pt>
                <c:pt idx="6">
                  <c:v>Under 65</c:v>
                </c:pt>
                <c:pt idx="7">
                  <c:v>65-74</c:v>
                </c:pt>
                <c:pt idx="8">
                  <c:v>75-84    </c:v>
                </c:pt>
                <c:pt idx="9">
                  <c:v>85 or older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10"/>
                <c:pt idx="0" formatCode="_(&quot;$&quot;* #,##0_);_(&quot;$&quot;* \(#,##0\);_(&quot;$&quot;* &quot;-&quot;??_);_(@_)">
                  <c:v>24150</c:v>
                </c:pt>
                <c:pt idx="2" formatCode="_(&quot;$&quot;* #,##0_);_(&quot;$&quot;* \(#,##0\);_(&quot;$&quot;* &quot;-&quot;??_);_(@_)">
                  <c:v>27450</c:v>
                </c:pt>
                <c:pt idx="3" formatCode="_(&quot;$&quot;* #,##0_);_(&quot;$&quot;* \(#,##0\);_(&quot;$&quot;* &quot;-&quot;??_);_(@_)">
                  <c:v>16150</c:v>
                </c:pt>
                <c:pt idx="4" formatCode="_(&quot;$&quot;* #,##0_);_(&quot;$&quot;* \(#,##0\);_(&quot;$&quot;* &quot;-&quot;??_);_(@_)">
                  <c:v>12800</c:v>
                </c:pt>
                <c:pt idx="6" formatCode="_(&quot;$&quot;* #,##0_);_(&quot;$&quot;* \(#,##0\);_(&quot;$&quot;* &quot;-&quot;??_);_(@_)">
                  <c:v>17050</c:v>
                </c:pt>
                <c:pt idx="7" formatCode="_(&quot;$&quot;* #,##0_);_(&quot;$&quot;* \(#,##0\);_(&quot;$&quot;* &quot;-&quot;??_);_(@_)">
                  <c:v>29700</c:v>
                </c:pt>
                <c:pt idx="8" formatCode="_(&quot;$&quot;* #,##0_);_(&quot;$&quot;* \(#,##0\);_(&quot;$&quot;* &quot;-&quot;??_);_(@_)">
                  <c:v>24800</c:v>
                </c:pt>
                <c:pt idx="9" formatCode="_(&quot;$&quot;* #,##0_);_(&quot;$&quot;* \(#,##0\);_(&quot;$&quot;* &quot;-&quot;??_);_(@_)">
                  <c:v>18850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axId val="116333952"/>
        <c:axId val="116339840"/>
      </c:barChart>
      <c:catAx>
        <c:axId val="116333952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100" b="1"/>
            </a:pPr>
            <a:endParaRPr lang="en-US"/>
          </a:p>
        </c:txPr>
        <c:crossAx val="116339840"/>
        <c:crosses val="autoZero"/>
        <c:auto val="1"/>
        <c:lblAlgn val="ctr"/>
        <c:lblOffset val="0"/>
        <c:tickLblSkip val="1"/>
        <c:noMultiLvlLbl val="0"/>
      </c:catAx>
      <c:valAx>
        <c:axId val="116339840"/>
        <c:scaling>
          <c:orientation val="minMax"/>
          <c:min val="0"/>
        </c:scaling>
        <c:delete val="1"/>
        <c:axPos val="l"/>
        <c:numFmt formatCode="&quot;$&quot;#,##0" sourceLinked="0"/>
        <c:majorTickMark val="out"/>
        <c:minorTickMark val="none"/>
        <c:tickLblPos val="none"/>
        <c:crossAx val="116333952"/>
        <c:crossesAt val="1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rgbClr val="000000"/>
          </a:solidFill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5E-2"/>
          <c:y val="3.0866359269839376E-2"/>
          <c:w val="0.96875000000000266"/>
          <c:h val="0.88993161391815079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Income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57150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1.2609338853642234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"/>
                  <c:y val="1.4710895329249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835016835016834E-3"/>
                  <c:y val="-1.0507782378035338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5.8501749781277338E-3"/>
                  <c:y val="2.8721271833296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1.961452710566582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2.80207530080940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xVal>
          <c:y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16460</c:v>
                </c:pt>
                <c:pt idx="1">
                  <c:v>12178</c:v>
                </c:pt>
                <c:pt idx="2">
                  <c:v>10084</c:v>
                </c:pt>
                <c:pt idx="3">
                  <c:v>23641</c:v>
                </c:pt>
                <c:pt idx="4">
                  <c:v>15402</c:v>
                </c:pt>
                <c:pt idx="5">
                  <c:v>14160</c:v>
                </c:pt>
                <c:pt idx="6">
                  <c:v>30963</c:v>
                </c:pt>
                <c:pt idx="7">
                  <c:v>19352</c:v>
                </c:pt>
                <c:pt idx="8">
                  <c:v>19551</c:v>
                </c:pt>
                <c:pt idx="9">
                  <c:v>43603</c:v>
                </c:pt>
                <c:pt idx="10">
                  <c:v>32096</c:v>
                </c:pt>
                <c:pt idx="11">
                  <c:v>26156</c:v>
                </c:pt>
              </c:numCache>
            </c:numRef>
          </c:yVal>
          <c:bubbleSize>
            <c:numRef>
              <c:f>Sheet1!$C$2:$C$13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110194048"/>
        <c:axId val="110220416"/>
      </c:bubbleChart>
      <c:valAx>
        <c:axId val="110194048"/>
        <c:scaling>
          <c:orientation val="minMax"/>
          <c:max val="5"/>
          <c:min val="0.5"/>
        </c:scaling>
        <c:delete val="1"/>
        <c:axPos val="b"/>
        <c:numFmt formatCode="General" sourceLinked="1"/>
        <c:majorTickMark val="out"/>
        <c:minorTickMark val="none"/>
        <c:tickLblPos val="none"/>
        <c:crossAx val="110220416"/>
        <c:crossesAt val="0"/>
        <c:crossBetween val="midCat"/>
      </c:valAx>
      <c:valAx>
        <c:axId val="110220416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one"/>
        <c:crossAx val="110194048"/>
        <c:crossesAt val="-10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7449176046474"/>
          <c:y val="5.9436130468441171E-2"/>
          <c:w val="0.85437893981201052"/>
          <c:h val="0.83230205204892127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25th percentile</c:v>
                </c:pt>
              </c:strCache>
            </c:strRef>
          </c:tx>
          <c:spPr>
            <a:ln w="31750">
              <a:solidFill>
                <a:schemeClr val="accent1"/>
              </a:solidFill>
            </a:ln>
          </c:spPr>
          <c:marker>
            <c:symbol val="diamond"/>
            <c:size val="9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b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Sheet1!$B$2:$B$42</c:f>
              <c:numCache>
                <c:formatCode>_("$"* #,##0_);_("$"* \(#,##0\);_("$"* "-"??_);_(@_)</c:formatCode>
                <c:ptCount val="18"/>
                <c:pt idx="1">
                  <c:v>14350</c:v>
                </c:pt>
                <c:pt idx="2">
                  <c:v>14500</c:v>
                </c:pt>
                <c:pt idx="3">
                  <c:v>14650</c:v>
                </c:pt>
                <c:pt idx="4">
                  <c:v>14750</c:v>
                </c:pt>
                <c:pt idx="5">
                  <c:v>14950</c:v>
                </c:pt>
                <c:pt idx="6">
                  <c:v>15150</c:v>
                </c:pt>
                <c:pt idx="7">
                  <c:v>15300</c:v>
                </c:pt>
                <c:pt idx="8">
                  <c:v>15450</c:v>
                </c:pt>
                <c:pt idx="9">
                  <c:v>15600</c:v>
                </c:pt>
                <c:pt idx="10">
                  <c:v>15750</c:v>
                </c:pt>
                <c:pt idx="11">
                  <c:v>15850</c:v>
                </c:pt>
                <c:pt idx="12">
                  <c:v>15900</c:v>
                </c:pt>
                <c:pt idx="13">
                  <c:v>16000</c:v>
                </c:pt>
                <c:pt idx="14">
                  <c:v>16050</c:v>
                </c:pt>
                <c:pt idx="15">
                  <c:v>16100</c:v>
                </c:pt>
                <c:pt idx="16">
                  <c:v>16100</c:v>
                </c:pt>
                <c:pt idx="17">
                  <c:v>16200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50th percentile (Median)</c:v>
                </c:pt>
              </c:strCache>
            </c:strRef>
          </c:tx>
          <c:spPr>
            <a:ln w="31750">
              <a:solidFill>
                <a:schemeClr val="tx2"/>
              </a:solidFill>
            </a:ln>
          </c:spPr>
          <c:marker>
            <c:symbol val="diamond"/>
            <c:size val="9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numFmt formatCode="_(&quot;$&quot;* #,##0_);_(&quot;$&quot;* \(#,##0\);_(&quot;$&quot;* &quot;-&quot;_);_(@_)" sourceLinked="0"/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Sheet1!$C$2:$C$42</c:f>
              <c:numCache>
                <c:formatCode>_("$"* #,##0_);_("$"* \(#,##0\);_("$"* "-"??_);_(@_)</c:formatCode>
                <c:ptCount val="18"/>
                <c:pt idx="1">
                  <c:v>24150</c:v>
                </c:pt>
                <c:pt idx="2">
                  <c:v>24650</c:v>
                </c:pt>
                <c:pt idx="3">
                  <c:v>25150</c:v>
                </c:pt>
                <c:pt idx="4">
                  <c:v>25500</c:v>
                </c:pt>
                <c:pt idx="5">
                  <c:v>26000</c:v>
                </c:pt>
                <c:pt idx="6">
                  <c:v>26400</c:v>
                </c:pt>
                <c:pt idx="7">
                  <c:v>26750</c:v>
                </c:pt>
                <c:pt idx="8">
                  <c:v>26950</c:v>
                </c:pt>
                <c:pt idx="9">
                  <c:v>27350</c:v>
                </c:pt>
                <c:pt idx="10">
                  <c:v>27500</c:v>
                </c:pt>
                <c:pt idx="11">
                  <c:v>27700</c:v>
                </c:pt>
                <c:pt idx="12">
                  <c:v>27900</c:v>
                </c:pt>
                <c:pt idx="13">
                  <c:v>28000</c:v>
                </c:pt>
                <c:pt idx="14">
                  <c:v>28100</c:v>
                </c:pt>
                <c:pt idx="15">
                  <c:v>28250</c:v>
                </c:pt>
                <c:pt idx="16">
                  <c:v>28350</c:v>
                </c:pt>
                <c:pt idx="17">
                  <c:v>28450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Sheet1!$D$1</c:f>
              <c:strCache>
                <c:ptCount val="1"/>
                <c:pt idx="0">
                  <c:v>75th percentile</c:v>
                </c:pt>
              </c:strCache>
            </c:strRef>
          </c:tx>
          <c:spPr>
            <a:ln w="31750">
              <a:solidFill>
                <a:schemeClr val="accent1"/>
              </a:solidFill>
            </a:ln>
          </c:spPr>
          <c:marker>
            <c:symbol val="diamond"/>
            <c:size val="9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Sheet1!$D$2:$D$42</c:f>
              <c:numCache>
                <c:formatCode>_("$"* #,##0_);_("$"* \(#,##0\);_("$"* "-"??_);_(@_)</c:formatCode>
                <c:ptCount val="18"/>
                <c:pt idx="1">
                  <c:v>42800</c:v>
                </c:pt>
                <c:pt idx="2">
                  <c:v>44050</c:v>
                </c:pt>
                <c:pt idx="3">
                  <c:v>45050</c:v>
                </c:pt>
                <c:pt idx="4">
                  <c:v>46100</c:v>
                </c:pt>
                <c:pt idx="5">
                  <c:v>47250</c:v>
                </c:pt>
                <c:pt idx="6">
                  <c:v>48100</c:v>
                </c:pt>
                <c:pt idx="7">
                  <c:v>48450</c:v>
                </c:pt>
                <c:pt idx="8">
                  <c:v>48900</c:v>
                </c:pt>
                <c:pt idx="9">
                  <c:v>49550</c:v>
                </c:pt>
                <c:pt idx="10">
                  <c:v>49800</c:v>
                </c:pt>
                <c:pt idx="11">
                  <c:v>50200</c:v>
                </c:pt>
                <c:pt idx="12">
                  <c:v>50650</c:v>
                </c:pt>
                <c:pt idx="13">
                  <c:v>50500</c:v>
                </c:pt>
                <c:pt idx="14">
                  <c:v>50700</c:v>
                </c:pt>
                <c:pt idx="15">
                  <c:v>50950</c:v>
                </c:pt>
                <c:pt idx="16">
                  <c:v>51200</c:v>
                </c:pt>
                <c:pt idx="17">
                  <c:v>51550</c:v>
                </c:pt>
              </c:numCache>
            </c:numRef>
          </c:val>
          <c:smooth val="0"/>
        </c:ser>
        <c:ser>
          <c:idx val="5"/>
          <c:order val="3"/>
          <c:tx>
            <c:strRef>
              <c:f>Sheet1!$E$1</c:f>
              <c:strCache>
                <c:ptCount val="1"/>
                <c:pt idx="0">
                  <c:v>90th percentile</c:v>
                </c:pt>
              </c:strCache>
            </c:strRef>
          </c:tx>
          <c:spPr>
            <a:ln w="31750">
              <a:solidFill>
                <a:schemeClr val="accent3"/>
              </a:solidFill>
              <a:prstDash val="sysDash"/>
            </a:ln>
          </c:spPr>
          <c:marker>
            <c:symbol val="diamond"/>
            <c:size val="9"/>
            <c:spPr>
              <a:solidFill>
                <a:schemeClr val="accent3"/>
              </a:solidFill>
              <a:ln>
                <a:solidFill>
                  <a:schemeClr val="accent3"/>
                </a:solidFill>
                <a:prstDash val="sysDash"/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Sheet1!$E$2:$E$42</c:f>
              <c:numCache>
                <c:formatCode>_("$"* #,##0_);_("$"* \(#,##0\);_("$"* "-"??_);_(@_)</c:formatCode>
                <c:ptCount val="18"/>
                <c:pt idx="1">
                  <c:v>69900</c:v>
                </c:pt>
                <c:pt idx="2">
                  <c:v>71700</c:v>
                </c:pt>
                <c:pt idx="3">
                  <c:v>74000</c:v>
                </c:pt>
                <c:pt idx="4">
                  <c:v>75700</c:v>
                </c:pt>
                <c:pt idx="5">
                  <c:v>77400</c:v>
                </c:pt>
                <c:pt idx="6">
                  <c:v>78950</c:v>
                </c:pt>
                <c:pt idx="7">
                  <c:v>79450</c:v>
                </c:pt>
                <c:pt idx="8">
                  <c:v>80150</c:v>
                </c:pt>
                <c:pt idx="9">
                  <c:v>80900</c:v>
                </c:pt>
                <c:pt idx="10">
                  <c:v>81550</c:v>
                </c:pt>
                <c:pt idx="11">
                  <c:v>81950</c:v>
                </c:pt>
                <c:pt idx="12">
                  <c:v>82800</c:v>
                </c:pt>
                <c:pt idx="13">
                  <c:v>82650</c:v>
                </c:pt>
                <c:pt idx="14">
                  <c:v>83200</c:v>
                </c:pt>
                <c:pt idx="15">
                  <c:v>83550</c:v>
                </c:pt>
                <c:pt idx="16">
                  <c:v>84150</c:v>
                </c:pt>
                <c:pt idx="17">
                  <c:v>84600</c:v>
                </c:pt>
              </c:numCache>
            </c:numRef>
          </c:val>
          <c:smooth val="0"/>
        </c:ser>
        <c:ser>
          <c:idx val="6"/>
          <c:order val="4"/>
          <c:tx>
            <c:strRef>
              <c:f>Sheet1!$F$1</c:f>
              <c:strCache>
                <c:ptCount val="1"/>
                <c:pt idx="0">
                  <c:v>95th percentile</c:v>
                </c:pt>
              </c:strCache>
            </c:strRef>
          </c:tx>
          <c:spPr>
            <a:ln w="38100">
              <a:solidFill>
                <a:schemeClr val="accent5"/>
              </a:solidFill>
              <a:prstDash val="sysDot"/>
            </a:ln>
          </c:spPr>
          <c:marker>
            <c:symbol val="diamond"/>
            <c:size val="9"/>
            <c:spPr>
              <a:solidFill>
                <a:schemeClr val="accent5"/>
              </a:solidFill>
              <a:ln>
                <a:solidFill>
                  <a:schemeClr val="accent5"/>
                </a:solidFill>
                <a:prstDash val="sysDot"/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Sheet1!$F$2:$F$42</c:f>
              <c:numCache>
                <c:formatCode>_("$"* #,##0_);_("$"* \(#,##0\);_("$"* "-"??_);_(@_)</c:formatCode>
                <c:ptCount val="18"/>
                <c:pt idx="1">
                  <c:v>93000</c:v>
                </c:pt>
                <c:pt idx="2">
                  <c:v>95750</c:v>
                </c:pt>
                <c:pt idx="3">
                  <c:v>99300</c:v>
                </c:pt>
                <c:pt idx="4">
                  <c:v>101400</c:v>
                </c:pt>
                <c:pt idx="5">
                  <c:v>104150</c:v>
                </c:pt>
                <c:pt idx="6">
                  <c:v>104900</c:v>
                </c:pt>
                <c:pt idx="7">
                  <c:v>106100</c:v>
                </c:pt>
                <c:pt idx="8">
                  <c:v>107200</c:v>
                </c:pt>
                <c:pt idx="9">
                  <c:v>107750</c:v>
                </c:pt>
                <c:pt idx="10">
                  <c:v>108850</c:v>
                </c:pt>
                <c:pt idx="11">
                  <c:v>109500</c:v>
                </c:pt>
                <c:pt idx="12">
                  <c:v>110000</c:v>
                </c:pt>
                <c:pt idx="13">
                  <c:v>110450</c:v>
                </c:pt>
                <c:pt idx="14">
                  <c:v>111500</c:v>
                </c:pt>
                <c:pt idx="15">
                  <c:v>112250</c:v>
                </c:pt>
                <c:pt idx="16">
                  <c:v>112200</c:v>
                </c:pt>
                <c:pt idx="17">
                  <c:v>113650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485504"/>
        <c:axId val="116503680"/>
      </c:lineChart>
      <c:catAx>
        <c:axId val="116485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16503680"/>
        <c:crosses val="autoZero"/>
        <c:auto val="1"/>
        <c:lblAlgn val="ctr"/>
        <c:lblOffset val="100"/>
        <c:tickLblSkip val="5"/>
        <c:noMultiLvlLbl val="0"/>
      </c:catAx>
      <c:valAx>
        <c:axId val="116503680"/>
        <c:scaling>
          <c:orientation val="minMax"/>
          <c:min val="0"/>
        </c:scaling>
        <c:delete val="0"/>
        <c:axPos val="l"/>
        <c:numFmt formatCode="&quot;$&quot;#,##0" sourceLinked="0"/>
        <c:majorTickMark val="out"/>
        <c:minorTickMark val="none"/>
        <c:tickLblPos val="nextTo"/>
        <c:crossAx val="116485504"/>
        <c:crossesAt val="1"/>
        <c:crossBetween val="midCat"/>
      </c:valAx>
    </c:plotArea>
    <c:plotVisOnly val="1"/>
    <c:dispBlanksAs val="gap"/>
    <c:showDLblsOverMax val="0"/>
  </c:chart>
  <c:txPr>
    <a:bodyPr/>
    <a:lstStyle/>
    <a:p>
      <a:pPr>
        <a:defRPr sz="1400" b="1">
          <a:solidFill>
            <a:srgbClr val="000000"/>
          </a:solidFill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35"/>
        </c:manualLayout>
      </c:layout>
      <c:pieChart>
        <c:varyColors val="1"/>
        <c:ser>
          <c:idx val="1"/>
          <c:order val="1"/>
          <c:tx>
            <c:strRef>
              <c:f>Sheet1!$A$2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0.95</c:v>
                </c:pt>
                <c:pt idx="1">
                  <c:v>5.0000000000000044E-2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1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0.95</c:v>
                </c:pt>
                <c:pt idx="1">
                  <c:v>5.0000000000000044E-2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69"/>
        </c:manualLayout>
      </c:layout>
      <c:pieChart>
        <c:varyColors val="1"/>
        <c:ser>
          <c:idx val="2"/>
          <c:order val="2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87A845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0.8</c:v>
                </c:pt>
                <c:pt idx="1">
                  <c:v>0.19999999999999996</c:v>
                </c:pt>
              </c:numCache>
            </c:numRef>
          </c:val>
        </c:ser>
        <c:ser>
          <c:idx val="3"/>
          <c:order val="3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0.8</c:v>
                </c:pt>
                <c:pt idx="1">
                  <c:v>0.19999999999999996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0.8</c:v>
                </c:pt>
                <c:pt idx="1">
                  <c:v>0.19999999999999996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7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0.8</c:v>
                </c:pt>
                <c:pt idx="1">
                  <c:v>0.19999999999999996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69"/>
        </c:manualLayout>
      </c:layout>
      <c:pieChart>
        <c:varyColors val="1"/>
        <c:ser>
          <c:idx val="1"/>
          <c:order val="1"/>
          <c:tx>
            <c:strRef>
              <c:f>Sheet1!$A$2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0.76</c:v>
                </c:pt>
                <c:pt idx="1">
                  <c:v>0.24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7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0.76</c:v>
                </c:pt>
                <c:pt idx="1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875734559728702E-3"/>
          <c:y val="1.0958005249343827E-3"/>
          <c:w val="0.90151685132278814"/>
          <c:h val="0.893932124763474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6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7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8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9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Lbls>
            <c:dLbl>
              <c:idx val="4"/>
              <c:layout>
                <c:manualLayout>
                  <c:x val="1.5723270440251604E-3"/>
                  <c:y val="1.3888888888888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300" b="1" spc="-2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Sheet1!$A$2:$A$21</c:f>
              <c:strCache>
                <c:ptCount val="10"/>
                <c:pt idx="0">
                  <c:v>Total</c:v>
                </c:pt>
                <c:pt idx="2">
                  <c:v>White</c:v>
                </c:pt>
                <c:pt idx="3">
                  <c:v>Black</c:v>
                </c:pt>
                <c:pt idx="4">
                  <c:v>Hispanic</c:v>
                </c:pt>
                <c:pt idx="6">
                  <c:v>Under 65</c:v>
                </c:pt>
                <c:pt idx="7">
                  <c:v>65-74</c:v>
                </c:pt>
                <c:pt idx="8">
                  <c:v>75-84    </c:v>
                </c:pt>
                <c:pt idx="9">
                  <c:v>85 or older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10"/>
                <c:pt idx="0" formatCode="_(&quot;$&quot;* #,##0_);_(&quot;$&quot;* \(#,##0\);_(&quot;$&quot;* &quot;-&quot;??_);_(@_)">
                  <c:v>63350</c:v>
                </c:pt>
                <c:pt idx="2" formatCode="_(&quot;$&quot;* #,##0_);_(&quot;$&quot;* \(#,##0\);_(&quot;$&quot;* &quot;-&quot;??_);_(@_)">
                  <c:v>91950</c:v>
                </c:pt>
                <c:pt idx="3" formatCode="_(&quot;$&quot;* #,##0_);_(&quot;$&quot;* \(#,##0\);_(&quot;$&quot;* &quot;-&quot;??_);_(@_)">
                  <c:v>12350</c:v>
                </c:pt>
                <c:pt idx="4" formatCode="_(&quot;$&quot;* #,##0_);_(&quot;$&quot;* \(#,##0\);_(&quot;$&quot;* &quot;-&quot;??_);_(@_)">
                  <c:v>9800</c:v>
                </c:pt>
                <c:pt idx="6" formatCode="_(&quot;$&quot;* #,##0_);_(&quot;$&quot;* \(#,##0\);_(&quot;$&quot;* &quot;-&quot;??_);_(@_)">
                  <c:v>29500</c:v>
                </c:pt>
                <c:pt idx="7" formatCode="_(&quot;$&quot;* #,##0_);_(&quot;$&quot;* \(#,##0\);_(&quot;$&quot;* &quot;-&quot;??_);_(@_)">
                  <c:v>95300</c:v>
                </c:pt>
                <c:pt idx="8" formatCode="_(&quot;$&quot;* #,##0_);_(&quot;$&quot;* \(#,##0\);_(&quot;$&quot;* &quot;-&quot;??_);_(@_)">
                  <c:v>68150</c:v>
                </c:pt>
                <c:pt idx="9" formatCode="_(&quot;$&quot;* #,##0_);_(&quot;$&quot;* \(#,##0\);_(&quot;$&quot;* &quot;-&quot;??_);_(@_)">
                  <c:v>30700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axId val="116573696"/>
        <c:axId val="116575232"/>
      </c:barChart>
      <c:catAx>
        <c:axId val="116573696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100" b="1"/>
            </a:pPr>
            <a:endParaRPr lang="en-US"/>
          </a:p>
        </c:txPr>
        <c:crossAx val="116575232"/>
        <c:crosses val="autoZero"/>
        <c:auto val="1"/>
        <c:lblAlgn val="ctr"/>
        <c:lblOffset val="0"/>
        <c:tickLblSkip val="1"/>
        <c:noMultiLvlLbl val="0"/>
      </c:catAx>
      <c:valAx>
        <c:axId val="116575232"/>
        <c:scaling>
          <c:orientation val="minMax"/>
          <c:min val="0"/>
        </c:scaling>
        <c:delete val="1"/>
        <c:axPos val="l"/>
        <c:numFmt formatCode="&quot;$&quot;#,##0" sourceLinked="0"/>
        <c:majorTickMark val="out"/>
        <c:minorTickMark val="none"/>
        <c:tickLblPos val="none"/>
        <c:crossAx val="116573696"/>
        <c:crossesAt val="1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rgbClr val="000000"/>
          </a:solidFill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7449176046474"/>
          <c:y val="5.9436130468441171E-2"/>
          <c:w val="0.85437893981201052"/>
          <c:h val="0.83230205204892127"/>
        </c:manualLayout>
      </c:layout>
      <c:lineChart>
        <c:grouping val="standard"/>
        <c:varyColors val="0"/>
        <c:ser>
          <c:idx val="3"/>
          <c:order val="0"/>
          <c:tx>
            <c:strRef>
              <c:f>Sheet1!$C$1</c:f>
              <c:strCache>
                <c:ptCount val="1"/>
                <c:pt idx="0">
                  <c:v>50th percentile (Median)</c:v>
                </c:pt>
              </c:strCache>
            </c:strRef>
          </c:tx>
          <c:spPr>
            <a:ln w="31750">
              <a:solidFill>
                <a:schemeClr val="tx2"/>
              </a:solidFill>
            </a:ln>
          </c:spPr>
          <c:marker>
            <c:symbol val="diamond"/>
            <c:size val="9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numFmt formatCode="_(&quot;$&quot;* #,##0_);_(&quot;$&quot;* \(#,##0\);_(&quot;$&quot;* &quot;-&quot;_);_(@_)" sourceLinked="0"/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Sheet1!$C$2:$C$42</c:f>
              <c:numCache>
                <c:formatCode>_("$"* #,##0_);_("$"* \(#,##0\);_("$"* "-"??_);_(@_)</c:formatCode>
                <c:ptCount val="18"/>
                <c:pt idx="1">
                  <c:v>63350</c:v>
                </c:pt>
                <c:pt idx="2">
                  <c:v>67500</c:v>
                </c:pt>
                <c:pt idx="3">
                  <c:v>71450</c:v>
                </c:pt>
                <c:pt idx="4">
                  <c:v>74950</c:v>
                </c:pt>
                <c:pt idx="5">
                  <c:v>79050</c:v>
                </c:pt>
                <c:pt idx="6">
                  <c:v>82450</c:v>
                </c:pt>
                <c:pt idx="7">
                  <c:v>85300</c:v>
                </c:pt>
                <c:pt idx="8">
                  <c:v>87600</c:v>
                </c:pt>
                <c:pt idx="9">
                  <c:v>89750</c:v>
                </c:pt>
                <c:pt idx="10">
                  <c:v>91800</c:v>
                </c:pt>
                <c:pt idx="11">
                  <c:v>93550</c:v>
                </c:pt>
                <c:pt idx="12">
                  <c:v>95250</c:v>
                </c:pt>
                <c:pt idx="13">
                  <c:v>97200</c:v>
                </c:pt>
                <c:pt idx="14">
                  <c:v>98800</c:v>
                </c:pt>
                <c:pt idx="15">
                  <c:v>99750</c:v>
                </c:pt>
                <c:pt idx="16">
                  <c:v>101350</c:v>
                </c:pt>
                <c:pt idx="17">
                  <c:v>102800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Sheet1!$D$1</c:f>
              <c:strCache>
                <c:ptCount val="1"/>
                <c:pt idx="0">
                  <c:v>75th percentile</c:v>
                </c:pt>
              </c:strCache>
            </c:strRef>
          </c:tx>
          <c:spPr>
            <a:ln w="31750">
              <a:solidFill>
                <a:schemeClr val="accent1"/>
              </a:solidFill>
            </a:ln>
          </c:spPr>
          <c:marker>
            <c:symbol val="diamond"/>
            <c:size val="9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Sheet1!$D$2:$D$42</c:f>
              <c:numCache>
                <c:formatCode>_("$"* #,##0_);_("$"* \(#,##0\);_("$"* "-"??_);_(@_)</c:formatCode>
                <c:ptCount val="18"/>
                <c:pt idx="1">
                  <c:v>242550</c:v>
                </c:pt>
                <c:pt idx="2">
                  <c:v>256150</c:v>
                </c:pt>
                <c:pt idx="3">
                  <c:v>270100</c:v>
                </c:pt>
                <c:pt idx="4">
                  <c:v>282900</c:v>
                </c:pt>
                <c:pt idx="5">
                  <c:v>295400</c:v>
                </c:pt>
                <c:pt idx="6">
                  <c:v>305250</c:v>
                </c:pt>
                <c:pt idx="7">
                  <c:v>311900</c:v>
                </c:pt>
                <c:pt idx="8">
                  <c:v>317800</c:v>
                </c:pt>
                <c:pt idx="9">
                  <c:v>323800</c:v>
                </c:pt>
                <c:pt idx="10">
                  <c:v>328750</c:v>
                </c:pt>
                <c:pt idx="11">
                  <c:v>333800</c:v>
                </c:pt>
                <c:pt idx="12">
                  <c:v>338100</c:v>
                </c:pt>
                <c:pt idx="13">
                  <c:v>343050</c:v>
                </c:pt>
                <c:pt idx="14">
                  <c:v>346500</c:v>
                </c:pt>
                <c:pt idx="15">
                  <c:v>349850</c:v>
                </c:pt>
                <c:pt idx="16">
                  <c:v>353400</c:v>
                </c:pt>
                <c:pt idx="17">
                  <c:v>357250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Sheet1!$E$1</c:f>
              <c:strCache>
                <c:ptCount val="1"/>
                <c:pt idx="0">
                  <c:v>90th percentile</c:v>
                </c:pt>
              </c:strCache>
            </c:strRef>
          </c:tx>
          <c:spPr>
            <a:ln w="31750">
              <a:solidFill>
                <a:schemeClr val="accent3"/>
              </a:solidFill>
              <a:prstDash val="sysDash"/>
            </a:ln>
          </c:spPr>
          <c:marker>
            <c:symbol val="diamond"/>
            <c:size val="9"/>
            <c:spPr>
              <a:solidFill>
                <a:schemeClr val="accent3"/>
              </a:solidFill>
              <a:ln>
                <a:solidFill>
                  <a:schemeClr val="accent3"/>
                </a:solidFill>
                <a:prstDash val="sysDash"/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Sheet1!$E$2:$E$42</c:f>
              <c:numCache>
                <c:formatCode>_("$"* #,##0_);_("$"* \(#,##0\);_("$"* "-"??_);_(@_)</c:formatCode>
                <c:ptCount val="18"/>
                <c:pt idx="1">
                  <c:v>670900</c:v>
                </c:pt>
                <c:pt idx="2">
                  <c:v>701750</c:v>
                </c:pt>
                <c:pt idx="3">
                  <c:v>732700</c:v>
                </c:pt>
                <c:pt idx="4">
                  <c:v>761600</c:v>
                </c:pt>
                <c:pt idx="5">
                  <c:v>789900</c:v>
                </c:pt>
                <c:pt idx="6">
                  <c:v>812500</c:v>
                </c:pt>
                <c:pt idx="7">
                  <c:v>825100</c:v>
                </c:pt>
                <c:pt idx="8">
                  <c:v>835200</c:v>
                </c:pt>
                <c:pt idx="9">
                  <c:v>848100</c:v>
                </c:pt>
                <c:pt idx="10">
                  <c:v>857300</c:v>
                </c:pt>
                <c:pt idx="11">
                  <c:v>866950</c:v>
                </c:pt>
                <c:pt idx="12">
                  <c:v>878100</c:v>
                </c:pt>
                <c:pt idx="13">
                  <c:v>886800</c:v>
                </c:pt>
                <c:pt idx="14">
                  <c:v>893350</c:v>
                </c:pt>
                <c:pt idx="15">
                  <c:v>902150</c:v>
                </c:pt>
                <c:pt idx="16">
                  <c:v>912300</c:v>
                </c:pt>
                <c:pt idx="17">
                  <c:v>921750</c:v>
                </c:pt>
              </c:numCache>
            </c:numRef>
          </c:val>
          <c:smooth val="0"/>
        </c:ser>
        <c:ser>
          <c:idx val="6"/>
          <c:order val="3"/>
          <c:tx>
            <c:strRef>
              <c:f>Sheet1!$F$1</c:f>
              <c:strCache>
                <c:ptCount val="1"/>
                <c:pt idx="0">
                  <c:v>95th percentile</c:v>
                </c:pt>
              </c:strCache>
            </c:strRef>
          </c:tx>
          <c:spPr>
            <a:ln w="38100">
              <a:solidFill>
                <a:schemeClr val="accent5"/>
              </a:solidFill>
              <a:prstDash val="sysDot"/>
            </a:ln>
          </c:spPr>
          <c:marker>
            <c:symbol val="diamond"/>
            <c:size val="9"/>
            <c:spPr>
              <a:solidFill>
                <a:schemeClr val="accent5"/>
              </a:solidFill>
              <a:ln>
                <a:solidFill>
                  <a:schemeClr val="accent5"/>
                </a:solidFill>
                <a:prstDash val="sysDot"/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Sheet1!$F$2:$F$42</c:f>
              <c:numCache>
                <c:formatCode>_("$"* #,##0_);_("$"* \(#,##0\);_("$"* "-"??_);_(@_)</c:formatCode>
                <c:ptCount val="18"/>
                <c:pt idx="1">
                  <c:v>1219250</c:v>
                </c:pt>
                <c:pt idx="2">
                  <c:v>1262700</c:v>
                </c:pt>
                <c:pt idx="3">
                  <c:v>1312300</c:v>
                </c:pt>
                <c:pt idx="4">
                  <c:v>1359150</c:v>
                </c:pt>
                <c:pt idx="5">
                  <c:v>1401150</c:v>
                </c:pt>
                <c:pt idx="6">
                  <c:v>1433750</c:v>
                </c:pt>
                <c:pt idx="7">
                  <c:v>1449700</c:v>
                </c:pt>
                <c:pt idx="8">
                  <c:v>1464350</c:v>
                </c:pt>
                <c:pt idx="9">
                  <c:v>1481050</c:v>
                </c:pt>
                <c:pt idx="10">
                  <c:v>1493250</c:v>
                </c:pt>
                <c:pt idx="11">
                  <c:v>1506150</c:v>
                </c:pt>
                <c:pt idx="12">
                  <c:v>1521100</c:v>
                </c:pt>
                <c:pt idx="13">
                  <c:v>1531000</c:v>
                </c:pt>
                <c:pt idx="14">
                  <c:v>1541450</c:v>
                </c:pt>
                <c:pt idx="15">
                  <c:v>1549450</c:v>
                </c:pt>
                <c:pt idx="16">
                  <c:v>1560800</c:v>
                </c:pt>
                <c:pt idx="17">
                  <c:v>1570600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053312"/>
        <c:axId val="117054848"/>
      </c:lineChart>
      <c:catAx>
        <c:axId val="117053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17054848"/>
        <c:crosses val="autoZero"/>
        <c:auto val="1"/>
        <c:lblAlgn val="ctr"/>
        <c:lblOffset val="100"/>
        <c:tickLblSkip val="5"/>
        <c:noMultiLvlLbl val="0"/>
      </c:catAx>
      <c:valAx>
        <c:axId val="117054848"/>
        <c:scaling>
          <c:orientation val="minMax"/>
          <c:min val="0"/>
        </c:scaling>
        <c:delete val="0"/>
        <c:axPos val="l"/>
        <c:numFmt formatCode="&quot;$&quot;#,##0" sourceLinked="0"/>
        <c:majorTickMark val="out"/>
        <c:minorTickMark val="none"/>
        <c:tickLblPos val="nextTo"/>
        <c:crossAx val="117053312"/>
        <c:crossesAt val="1"/>
        <c:crossBetween val="midCat"/>
      </c:valAx>
    </c:plotArea>
    <c:plotVisOnly val="1"/>
    <c:dispBlanksAs val="gap"/>
    <c:showDLblsOverMax val="0"/>
  </c:chart>
  <c:txPr>
    <a:bodyPr/>
    <a:lstStyle/>
    <a:p>
      <a:pPr>
        <a:defRPr sz="1400" b="1">
          <a:solidFill>
            <a:srgbClr val="000000"/>
          </a:solidFill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35"/>
        </c:manualLayout>
      </c:layout>
      <c:pieChart>
        <c:varyColors val="1"/>
        <c:ser>
          <c:idx val="1"/>
          <c:order val="1"/>
          <c:tx>
            <c:strRef>
              <c:f>Sheet1!$A$2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0.82</c:v>
                </c:pt>
                <c:pt idx="1">
                  <c:v>0.18000000000000005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1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0.82</c:v>
                </c:pt>
                <c:pt idx="1">
                  <c:v>0.18000000000000005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69"/>
        </c:manualLayout>
      </c:layout>
      <c:pieChart>
        <c:varyColors val="1"/>
        <c:ser>
          <c:idx val="2"/>
          <c:order val="2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87A845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0.56999999999999995</c:v>
                </c:pt>
                <c:pt idx="1">
                  <c:v>0.43000000000000005</c:v>
                </c:pt>
              </c:numCache>
            </c:numRef>
          </c:val>
        </c:ser>
        <c:ser>
          <c:idx val="3"/>
          <c:order val="3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0.56999999999999995</c:v>
                </c:pt>
                <c:pt idx="1">
                  <c:v>0.43000000000000005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0.56999999999999995</c:v>
                </c:pt>
                <c:pt idx="1">
                  <c:v>0.43000000000000005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7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0.56999999999999995</c:v>
                </c:pt>
                <c:pt idx="1">
                  <c:v>0.43000000000000005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11082888832447E-2"/>
          <c:y val="3.4093098656785552E-2"/>
          <c:w val="0.96647045127423592"/>
          <c:h val="0.70495491740003269"/>
        </c:manualLayout>
      </c:layout>
      <c:pieChart>
        <c:varyColors val="1"/>
        <c:ser>
          <c:idx val="1"/>
          <c:order val="1"/>
          <c:tx>
            <c:strRef>
              <c:f>Sheet1!$A$2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0.52</c:v>
                </c:pt>
                <c:pt idx="1">
                  <c:v>0.48</c:v>
                </c:pt>
              </c:numCache>
            </c:numRef>
          </c:val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058466683600034"/>
                  <c:y val="8.7983788791106979E-2"/>
                </c:manualLayout>
              </c:layout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67614935229894"/>
                  <c:y val="-0.183635633781071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8983045466090967"/>
                  <c:y val="-0.151488960938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7627698755397544"/>
                  <c:y val="0.12284421800216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2"/>
                <c:pt idx="0">
                  <c:v>Share with home equity</c:v>
                </c:pt>
                <c:pt idx="1">
                  <c:v>No home equity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0.52</c:v>
                </c:pt>
                <c:pt idx="1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211762246533338E-2"/>
          <c:y val="1.7000633541496966E-2"/>
          <c:w val="0.89414222005435162"/>
          <c:h val="0.860220045168772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6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7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8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Pt>
            <c:idx val="19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000000"/>
                </a:solidFill>
              </a:ln>
            </c:spPr>
          </c:dPt>
          <c:dLbls>
            <c:dLbl>
              <c:idx val="4"/>
              <c:layout>
                <c:manualLayout>
                  <c:x val="1.5723270440251604E-3"/>
                  <c:y val="1.3888888888888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300" b="1" spc="-2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Sheet1!$A$2:$A$21</c:f>
              <c:strCache>
                <c:ptCount val="10"/>
                <c:pt idx="0">
                  <c:v>Total</c:v>
                </c:pt>
                <c:pt idx="2">
                  <c:v>White</c:v>
                </c:pt>
                <c:pt idx="3">
                  <c:v>Black</c:v>
                </c:pt>
                <c:pt idx="4">
                  <c:v>Hispanic</c:v>
                </c:pt>
                <c:pt idx="6">
                  <c:v>Under 65</c:v>
                </c:pt>
                <c:pt idx="7">
                  <c:v>65-74</c:v>
                </c:pt>
                <c:pt idx="8">
                  <c:v>75-84    </c:v>
                </c:pt>
                <c:pt idx="9">
                  <c:v>85 or older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10"/>
                <c:pt idx="0" formatCode="_(&quot;$&quot;* #,##0_);_(&quot;$&quot;* \(#,##0\);_(&quot;$&quot;* &quot;-&quot;??_);_(@_)">
                  <c:v>65500</c:v>
                </c:pt>
                <c:pt idx="2" formatCode="_(&quot;$&quot;* #,##0_);_(&quot;$&quot;* \(#,##0\);_(&quot;$&quot;* &quot;-&quot;??_);_(@_)">
                  <c:v>83700</c:v>
                </c:pt>
                <c:pt idx="3" formatCode="_(&quot;$&quot;* #,##0_);_(&quot;$&quot;* \(#,##0\);_(&quot;$&quot;* &quot;-&quot;??_);_(@_)">
                  <c:v>13300</c:v>
                </c:pt>
                <c:pt idx="4" formatCode="_(&quot;$&quot;* #,##0_);_(&quot;$&quot;* \(#,##0\);_(&quot;$&quot;* &quot;-&quot;??_);_(@_)">
                  <c:v>8200</c:v>
                </c:pt>
                <c:pt idx="6" formatCode="_(&quot;$&quot;* #,##0_);_(&quot;$&quot;* \(#,##0\);_(&quot;$&quot;* &quot;-&quot;??_);_(@_)">
                  <c:v>13100</c:v>
                </c:pt>
                <c:pt idx="7" formatCode="_(&quot;$&quot;* #,##0_);_(&quot;$&quot;* \(#,##0\);_(&quot;$&quot;* &quot;-&quot;??_);_(@_)">
                  <c:v>80850</c:v>
                </c:pt>
                <c:pt idx="8" formatCode="_(&quot;$&quot;* #,##0_);_(&quot;$&quot;* \(#,##0\);_(&quot;$&quot;* &quot;-&quot;??_);_(@_)">
                  <c:v>80700</c:v>
                </c:pt>
                <c:pt idx="9" formatCode="_(&quot;$&quot;* #,##0_);_(&quot;$&quot;* \(#,##0\);_(&quot;$&quot;* &quot;-&quot;??_);_(@_)">
                  <c:v>79600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axId val="118401280"/>
        <c:axId val="118419456"/>
      </c:barChart>
      <c:catAx>
        <c:axId val="118401280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100" b="1"/>
            </a:pPr>
            <a:endParaRPr lang="en-US"/>
          </a:p>
        </c:txPr>
        <c:crossAx val="118419456"/>
        <c:crosses val="autoZero"/>
        <c:auto val="1"/>
        <c:lblAlgn val="ctr"/>
        <c:lblOffset val="0"/>
        <c:tickLblSkip val="1"/>
        <c:noMultiLvlLbl val="0"/>
      </c:catAx>
      <c:valAx>
        <c:axId val="118419456"/>
        <c:scaling>
          <c:orientation val="minMax"/>
          <c:min val="0"/>
        </c:scaling>
        <c:delete val="1"/>
        <c:axPos val="l"/>
        <c:numFmt formatCode="&quot;$&quot;#,##0" sourceLinked="0"/>
        <c:majorTickMark val="out"/>
        <c:minorTickMark val="none"/>
        <c:tickLblPos val="none"/>
        <c:crossAx val="118401280"/>
        <c:crossesAt val="1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rgbClr val="000000"/>
          </a:solidFill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7449176046474"/>
          <c:y val="5.9436130468441171E-2"/>
          <c:w val="0.85437893981201052"/>
          <c:h val="0.83230205204892127"/>
        </c:manualLayout>
      </c:layout>
      <c:lineChart>
        <c:grouping val="standard"/>
        <c:varyColors val="0"/>
        <c:ser>
          <c:idx val="3"/>
          <c:order val="0"/>
          <c:tx>
            <c:strRef>
              <c:f>Sheet1!$C$1</c:f>
              <c:strCache>
                <c:ptCount val="1"/>
                <c:pt idx="0">
                  <c:v>50th percentile (Median)</c:v>
                </c:pt>
              </c:strCache>
            </c:strRef>
          </c:tx>
          <c:spPr>
            <a:ln w="31750">
              <a:solidFill>
                <a:schemeClr val="tx2"/>
              </a:solidFill>
            </a:ln>
          </c:spPr>
          <c:marker>
            <c:symbol val="diamond"/>
            <c:size val="9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numFmt formatCode="_(&quot;$&quot;* #,##0_);_(&quot;$&quot;* \(#,##0\);_(&quot;$&quot;* &quot;-&quot;_);_(@_)" sourceLinked="0"/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Sheet1!$C$2:$C$42</c:f>
              <c:numCache>
                <c:formatCode>_("$"* #,##0_);_("$"* \(#,##0\);_("$"* "-"??_);_(@_)</c:formatCode>
                <c:ptCount val="18"/>
                <c:pt idx="1">
                  <c:v>65500</c:v>
                </c:pt>
                <c:pt idx="2">
                  <c:v>66900</c:v>
                </c:pt>
                <c:pt idx="3">
                  <c:v>68100</c:v>
                </c:pt>
                <c:pt idx="4">
                  <c:v>69350</c:v>
                </c:pt>
                <c:pt idx="5">
                  <c:v>70150</c:v>
                </c:pt>
                <c:pt idx="6">
                  <c:v>71000</c:v>
                </c:pt>
                <c:pt idx="7">
                  <c:v>71250</c:v>
                </c:pt>
                <c:pt idx="8">
                  <c:v>71700</c:v>
                </c:pt>
                <c:pt idx="9">
                  <c:v>71700</c:v>
                </c:pt>
                <c:pt idx="10">
                  <c:v>71850</c:v>
                </c:pt>
                <c:pt idx="11">
                  <c:v>71700</c:v>
                </c:pt>
                <c:pt idx="12">
                  <c:v>71550</c:v>
                </c:pt>
                <c:pt idx="13">
                  <c:v>71250</c:v>
                </c:pt>
                <c:pt idx="14">
                  <c:v>71050</c:v>
                </c:pt>
                <c:pt idx="15">
                  <c:v>71100</c:v>
                </c:pt>
                <c:pt idx="16">
                  <c:v>70900</c:v>
                </c:pt>
                <c:pt idx="17">
                  <c:v>70900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Sheet1!$D$1</c:f>
              <c:strCache>
                <c:ptCount val="1"/>
                <c:pt idx="0">
                  <c:v>75th percentile</c:v>
                </c:pt>
              </c:strCache>
            </c:strRef>
          </c:tx>
          <c:spPr>
            <a:ln w="31750">
              <a:solidFill>
                <a:schemeClr val="accent1"/>
              </a:solidFill>
            </a:ln>
          </c:spPr>
          <c:marker>
            <c:symbol val="diamond"/>
            <c:size val="9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Sheet1!$D$2:$D$42</c:f>
              <c:numCache>
                <c:formatCode>_("$"* #,##0_);_("$"* \(#,##0\);_("$"* "-"??_);_(@_)</c:formatCode>
                <c:ptCount val="18"/>
                <c:pt idx="1">
                  <c:v>157150</c:v>
                </c:pt>
                <c:pt idx="2">
                  <c:v>161600</c:v>
                </c:pt>
                <c:pt idx="3">
                  <c:v>165700</c:v>
                </c:pt>
                <c:pt idx="4">
                  <c:v>169550</c:v>
                </c:pt>
                <c:pt idx="5">
                  <c:v>172800</c:v>
                </c:pt>
                <c:pt idx="6">
                  <c:v>175950</c:v>
                </c:pt>
                <c:pt idx="7">
                  <c:v>177800</c:v>
                </c:pt>
                <c:pt idx="8">
                  <c:v>180000</c:v>
                </c:pt>
                <c:pt idx="9">
                  <c:v>180750</c:v>
                </c:pt>
                <c:pt idx="10">
                  <c:v>181900</c:v>
                </c:pt>
                <c:pt idx="11">
                  <c:v>182550</c:v>
                </c:pt>
                <c:pt idx="12">
                  <c:v>183150</c:v>
                </c:pt>
                <c:pt idx="13">
                  <c:v>183500</c:v>
                </c:pt>
                <c:pt idx="14">
                  <c:v>183550</c:v>
                </c:pt>
                <c:pt idx="15">
                  <c:v>183850</c:v>
                </c:pt>
                <c:pt idx="16">
                  <c:v>184050</c:v>
                </c:pt>
                <c:pt idx="17">
                  <c:v>184250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Sheet1!$E$1</c:f>
              <c:strCache>
                <c:ptCount val="1"/>
                <c:pt idx="0">
                  <c:v>90th percentile</c:v>
                </c:pt>
              </c:strCache>
            </c:strRef>
          </c:tx>
          <c:spPr>
            <a:ln w="31750">
              <a:solidFill>
                <a:schemeClr val="accent3"/>
              </a:solidFill>
              <a:prstDash val="sysDash"/>
            </a:ln>
          </c:spPr>
          <c:marker>
            <c:symbol val="diamond"/>
            <c:size val="9"/>
            <c:spPr>
              <a:solidFill>
                <a:schemeClr val="accent3"/>
              </a:solidFill>
              <a:ln>
                <a:solidFill>
                  <a:schemeClr val="accent3"/>
                </a:solidFill>
                <a:prstDash val="sysDash"/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Sheet1!$E$2:$E$42</c:f>
              <c:numCache>
                <c:formatCode>_("$"* #,##0_);_("$"* \(#,##0\);_("$"* "-"??_);_(@_)</c:formatCode>
                <c:ptCount val="18"/>
                <c:pt idx="1">
                  <c:v>298050</c:v>
                </c:pt>
                <c:pt idx="2">
                  <c:v>307700</c:v>
                </c:pt>
                <c:pt idx="3">
                  <c:v>318900</c:v>
                </c:pt>
                <c:pt idx="4">
                  <c:v>329100</c:v>
                </c:pt>
                <c:pt idx="5">
                  <c:v>336450</c:v>
                </c:pt>
                <c:pt idx="6">
                  <c:v>343550</c:v>
                </c:pt>
                <c:pt idx="7">
                  <c:v>349700</c:v>
                </c:pt>
                <c:pt idx="8">
                  <c:v>356100</c:v>
                </c:pt>
                <c:pt idx="9">
                  <c:v>360150</c:v>
                </c:pt>
                <c:pt idx="10">
                  <c:v>364650</c:v>
                </c:pt>
                <c:pt idx="11">
                  <c:v>367900</c:v>
                </c:pt>
                <c:pt idx="12">
                  <c:v>371050</c:v>
                </c:pt>
                <c:pt idx="13">
                  <c:v>374450</c:v>
                </c:pt>
                <c:pt idx="14">
                  <c:v>377350</c:v>
                </c:pt>
                <c:pt idx="15">
                  <c:v>380300</c:v>
                </c:pt>
                <c:pt idx="16">
                  <c:v>382950</c:v>
                </c:pt>
                <c:pt idx="17">
                  <c:v>385500</c:v>
                </c:pt>
              </c:numCache>
            </c:numRef>
          </c:val>
          <c:smooth val="0"/>
        </c:ser>
        <c:ser>
          <c:idx val="6"/>
          <c:order val="3"/>
          <c:tx>
            <c:strRef>
              <c:f>Sheet1!$F$1</c:f>
              <c:strCache>
                <c:ptCount val="1"/>
                <c:pt idx="0">
                  <c:v>95th percentile</c:v>
                </c:pt>
              </c:strCache>
            </c:strRef>
          </c:tx>
          <c:spPr>
            <a:ln w="38100">
              <a:solidFill>
                <a:schemeClr val="accent5"/>
              </a:solidFill>
              <a:prstDash val="sysDot"/>
            </a:ln>
          </c:spPr>
          <c:marker>
            <c:symbol val="diamond"/>
            <c:size val="9"/>
            <c:spPr>
              <a:solidFill>
                <a:schemeClr val="accent5"/>
              </a:solidFill>
              <a:ln>
                <a:solidFill>
                  <a:schemeClr val="accent5"/>
                </a:solidFill>
                <a:prstDash val="sysDot"/>
              </a:ln>
            </c:spPr>
          </c:marker>
          <c:dLbls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_(&quot;$&quot;* #,##0_);_(&quot;$&quot;* \(#,##0\);_(&quot;$&quot;* &quot;-&quot;_);_(@_)" sourceLinked="0"/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Sheet1!$A$2:$A$42</c:f>
              <c:numCache>
                <c:formatCode>General</c:formatCode>
                <c:ptCount val="18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  <c:pt idx="17">
                  <c:v>2030</c:v>
                </c:pt>
              </c:numCache>
            </c:numRef>
          </c:cat>
          <c:val>
            <c:numRef>
              <c:f>Sheet1!$F$2:$F$42</c:f>
              <c:numCache>
                <c:formatCode>_("$"* #,##0_);_("$"* \(#,##0\);_("$"* "-"??_);_(@_)</c:formatCode>
                <c:ptCount val="18"/>
                <c:pt idx="1">
                  <c:v>418400</c:v>
                </c:pt>
                <c:pt idx="2">
                  <c:v>431900</c:v>
                </c:pt>
                <c:pt idx="3">
                  <c:v>447950</c:v>
                </c:pt>
                <c:pt idx="4">
                  <c:v>464350</c:v>
                </c:pt>
                <c:pt idx="5">
                  <c:v>477000</c:v>
                </c:pt>
                <c:pt idx="6">
                  <c:v>490650</c:v>
                </c:pt>
                <c:pt idx="7">
                  <c:v>502550</c:v>
                </c:pt>
                <c:pt idx="8">
                  <c:v>514950</c:v>
                </c:pt>
                <c:pt idx="9">
                  <c:v>521850</c:v>
                </c:pt>
                <c:pt idx="10">
                  <c:v>531650</c:v>
                </c:pt>
                <c:pt idx="11">
                  <c:v>538550</c:v>
                </c:pt>
                <c:pt idx="12">
                  <c:v>546100</c:v>
                </c:pt>
                <c:pt idx="13">
                  <c:v>554800</c:v>
                </c:pt>
                <c:pt idx="14">
                  <c:v>561500</c:v>
                </c:pt>
                <c:pt idx="15">
                  <c:v>568800</c:v>
                </c:pt>
                <c:pt idx="16">
                  <c:v>574500</c:v>
                </c:pt>
                <c:pt idx="17">
                  <c:v>580400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258304"/>
        <c:axId val="118452224"/>
      </c:lineChart>
      <c:catAx>
        <c:axId val="96258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18452224"/>
        <c:crosses val="autoZero"/>
        <c:auto val="1"/>
        <c:lblAlgn val="ctr"/>
        <c:lblOffset val="100"/>
        <c:tickLblSkip val="5"/>
        <c:noMultiLvlLbl val="0"/>
      </c:catAx>
      <c:valAx>
        <c:axId val="118452224"/>
        <c:scaling>
          <c:orientation val="minMax"/>
          <c:min val="0"/>
        </c:scaling>
        <c:delete val="0"/>
        <c:axPos val="l"/>
        <c:numFmt formatCode="&quot;$&quot;#,##0" sourceLinked="0"/>
        <c:majorTickMark val="out"/>
        <c:minorTickMark val="none"/>
        <c:tickLblPos val="nextTo"/>
        <c:crossAx val="96258304"/>
        <c:crossesAt val="1"/>
        <c:crossBetween val="midCat"/>
      </c:valAx>
    </c:plotArea>
    <c:plotVisOnly val="1"/>
    <c:dispBlanksAs val="gap"/>
    <c:showDLblsOverMax val="0"/>
  </c:chart>
  <c:txPr>
    <a:bodyPr/>
    <a:lstStyle/>
    <a:p>
      <a:pPr>
        <a:defRPr sz="1400" b="1">
          <a:solidFill>
            <a:srgbClr val="000000"/>
          </a:solidFill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280099555238089"/>
          <c:y val="8.0133547499528349E-2"/>
          <c:w val="0.45269318124745395"/>
          <c:h val="0.8530884962508646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5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bubble3D val="0"/>
            <c:explosion val="10"/>
            <c:spPr>
              <a:solidFill>
                <a:schemeClr val="tx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Medicare</c:v>
                </c:pt>
                <c:pt idx="1">
                  <c:v>Medicaid</c:v>
                </c:pt>
                <c:pt idx="2">
                  <c:v>Employer</c:v>
                </c:pt>
                <c:pt idx="3">
                  <c:v>Other third party</c:v>
                </c:pt>
                <c:pt idx="4">
                  <c:v>Out of pocket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0.51378270771263035</c:v>
                </c:pt>
                <c:pt idx="1">
                  <c:v>6.8372341925614158E-2</c:v>
                </c:pt>
                <c:pt idx="2">
                  <c:v>5.5214605344130113E-2</c:v>
                </c:pt>
                <c:pt idx="3">
                  <c:v>9.3153755669830127E-2</c:v>
                </c:pt>
                <c:pt idx="4">
                  <c:v>0.26947658934779528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867068087077358"/>
          <c:y val="0.22650956565303687"/>
          <c:w val="0.2557375402489997"/>
          <c:h val="0.44547837519452366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28768338755671E-2"/>
          <c:y val="0"/>
          <c:w val="0.86653272294451567"/>
          <c:h val="1"/>
        </c:manualLayout>
      </c:layout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solidFill>
                <a:srgbClr val="00B05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5"/>
            <c:bubble3D val="0"/>
            <c:spPr>
              <a:solidFill>
                <a:srgbClr val="C00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6"/>
            <c:bubble3D val="0"/>
            <c:spPr>
              <a:solidFill>
                <a:srgbClr val="0070C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7"/>
            <c:bubble3D val="0"/>
            <c:spPr>
              <a:solidFill>
                <a:srgbClr val="00CC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8"/>
            <c:bubble3D val="0"/>
            <c:spPr>
              <a:solidFill>
                <a:srgbClr val="FF0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9"/>
            <c:bubble3D val="0"/>
            <c:spPr>
              <a:solidFill>
                <a:schemeClr val="tx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085342611243362"/>
                  <c:y val="6.8554485408468591E-2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>
                        <a:solidFill>
                          <a:schemeClr val="bg1"/>
                        </a:solidFill>
                      </a:rPr>
                      <a:t>49%</a:t>
                    </a:r>
                  </a:p>
                  <a:p>
                    <a:r>
                      <a:rPr lang="en-US" sz="2400" dirty="0" smtClean="0">
                        <a:solidFill>
                          <a:schemeClr val="bg1"/>
                        </a:solidFill>
                      </a:rPr>
                      <a:t>$2,605</a:t>
                    </a:r>
                    <a:endParaRPr lang="en-US" sz="2000" dirty="0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22219769273026918"/>
                  <c:y val="5.9105771902846355E-2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>
                        <a:solidFill>
                          <a:schemeClr val="bg1"/>
                        </a:solidFill>
                      </a:rPr>
                      <a:t>51%</a:t>
                    </a:r>
                  </a:p>
                  <a:p>
                    <a:r>
                      <a:rPr lang="en-US" sz="2400" dirty="0" smtClean="0">
                        <a:solidFill>
                          <a:schemeClr val="bg1"/>
                        </a:solidFill>
                      </a:rPr>
                      <a:t>$2,763</a:t>
                    </a:r>
                    <a:endParaRPr lang="en-US" sz="20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Sheet1!$A$2:$A$10</c:f>
              <c:strCache>
                <c:ptCount val="7"/>
                <c:pt idx="0">
                  <c:v>Premiums</c:v>
                </c:pt>
                <c:pt idx="1">
                  <c:v>Long-term Care Facility</c:v>
                </c:pt>
                <c:pt idx="2">
                  <c:v>Medical Providers and Supplies</c:v>
                </c:pt>
                <c:pt idx="3">
                  <c:v>Prescription Drugs</c:v>
                </c:pt>
                <c:pt idx="4">
                  <c:v>Dental</c:v>
                </c:pt>
                <c:pt idx="5">
                  <c:v>Inpatient/outpatient</c:v>
                </c:pt>
                <c:pt idx="6">
                  <c:v>SNF/HH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0.48533438642112831</c:v>
                </c:pt>
                <c:pt idx="1">
                  <c:v>0.1629357375836851</c:v>
                </c:pt>
                <c:pt idx="2">
                  <c:v>0.11867827373079946</c:v>
                </c:pt>
                <c:pt idx="3">
                  <c:v>9.6821472783020446E-2</c:v>
                </c:pt>
                <c:pt idx="4">
                  <c:v>5.5417879791518423E-2</c:v>
                </c:pt>
                <c:pt idx="5">
                  <c:v>5.0069867985261737E-2</c:v>
                </c:pt>
                <c:pt idx="6">
                  <c:v>3.0743140747419129E-2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62"/>
        <c:splitType val="pos"/>
        <c:splitPos val="8"/>
        <c:secondPieSize val="96"/>
        <c:serLines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</c:serLines>
      </c:of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73934988895619"/>
          <c:y val="4.8317832417585305E-2"/>
          <c:w val="0.88826065011104371"/>
          <c:h val="0.878968513206022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Premiums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6"/>
                <c:pt idx="0">
                  <c:v>Men</c:v>
                </c:pt>
                <c:pt idx="1">
                  <c:v>Women</c:v>
                </c:pt>
                <c:pt idx="2">
                  <c:v>Under 65</c:v>
                </c:pt>
                <c:pt idx="3">
                  <c:v>65-74</c:v>
                </c:pt>
                <c:pt idx="4">
                  <c:v>75-84</c:v>
                </c:pt>
                <c:pt idx="5">
                  <c:v>85+</c:v>
                </c:pt>
              </c:strCache>
            </c:strRef>
          </c:cat>
          <c:val>
            <c:numRef>
              <c:f>Sheet1!$B$2:$B$8</c:f>
              <c:numCache>
                <c:formatCode>"$"#,##0</c:formatCode>
                <c:ptCount val="6"/>
                <c:pt idx="0">
                  <c:v>2459.46</c:v>
                </c:pt>
                <c:pt idx="1">
                  <c:v>2730.17</c:v>
                </c:pt>
                <c:pt idx="2">
                  <c:v>1240.98</c:v>
                </c:pt>
                <c:pt idx="3">
                  <c:v>2763.97</c:v>
                </c:pt>
                <c:pt idx="4">
                  <c:v>3088.85</c:v>
                </c:pt>
                <c:pt idx="5">
                  <c:v>3015.47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Services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6"/>
                <c:pt idx="0">
                  <c:v>Men</c:v>
                </c:pt>
                <c:pt idx="1">
                  <c:v>Women</c:v>
                </c:pt>
                <c:pt idx="2">
                  <c:v>Under 65</c:v>
                </c:pt>
                <c:pt idx="3">
                  <c:v>65-74</c:v>
                </c:pt>
                <c:pt idx="4">
                  <c:v>75-84</c:v>
                </c:pt>
                <c:pt idx="5">
                  <c:v>85+</c:v>
                </c:pt>
              </c:strCache>
            </c:strRef>
          </c:cat>
          <c:val>
            <c:numRef>
              <c:f>Sheet1!$C$2:$C$8</c:f>
              <c:numCache>
                <c:formatCode>"$"#,##0</c:formatCode>
                <c:ptCount val="6"/>
                <c:pt idx="0">
                  <c:v>2571.3000000000002</c:v>
                </c:pt>
                <c:pt idx="1">
                  <c:v>2926.63</c:v>
                </c:pt>
                <c:pt idx="2">
                  <c:v>2132.63</c:v>
                </c:pt>
                <c:pt idx="3">
                  <c:v>1887.55</c:v>
                </c:pt>
                <c:pt idx="4">
                  <c:v>2787.06</c:v>
                </c:pt>
                <c:pt idx="5">
                  <c:v>6491.43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22185216"/>
        <c:axId val="122186752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Total </c:v>
                </c:pt>
              </c:strCache>
            </c:strRef>
          </c:tx>
          <c:spPr>
            <a:ln>
              <a:noFill/>
            </a:ln>
          </c:spPr>
          <c:marker>
            <c:spPr>
              <a:noFill/>
              <a:ln>
                <a:noFill/>
              </a:ln>
            </c:spPr>
          </c:marker>
          <c:dLbls>
            <c:txPr>
              <a:bodyPr/>
              <a:lstStyle/>
              <a:p>
                <a:pPr>
                  <a:defRPr sz="2000" b="1" i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6"/>
                <c:pt idx="0">
                  <c:v>Men</c:v>
                </c:pt>
                <c:pt idx="1">
                  <c:v>Women</c:v>
                </c:pt>
                <c:pt idx="2">
                  <c:v>Under 65</c:v>
                </c:pt>
                <c:pt idx="3">
                  <c:v>65-74</c:v>
                </c:pt>
                <c:pt idx="4">
                  <c:v>75-84</c:v>
                </c:pt>
                <c:pt idx="5">
                  <c:v>85+</c:v>
                </c:pt>
              </c:strCache>
            </c:strRef>
          </c:cat>
          <c:val>
            <c:numRef>
              <c:f>Sheet1!$D$2:$D$8</c:f>
              <c:numCache>
                <c:formatCode>"$"#,##0</c:formatCode>
                <c:ptCount val="6"/>
                <c:pt idx="0">
                  <c:v>5030.7700000000004</c:v>
                </c:pt>
                <c:pt idx="1">
                  <c:v>5656.8</c:v>
                </c:pt>
                <c:pt idx="2">
                  <c:v>3373.61</c:v>
                </c:pt>
                <c:pt idx="3">
                  <c:v>4651.5200000000004</c:v>
                </c:pt>
                <c:pt idx="4">
                  <c:v>5875.92</c:v>
                </c:pt>
                <c:pt idx="5">
                  <c:v>9506.9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185216"/>
        <c:axId val="122186752"/>
      </c:lineChart>
      <c:catAx>
        <c:axId val="122185216"/>
        <c:scaling>
          <c:orientation val="minMax"/>
        </c:scaling>
        <c:delete val="0"/>
        <c:axPos val="b"/>
        <c:majorTickMark val="in"/>
        <c:minorTickMark val="none"/>
        <c:tickLblPos val="nextTo"/>
        <c:txPr>
          <a:bodyPr/>
          <a:lstStyle/>
          <a:p>
            <a:pPr>
              <a:lnSpc>
                <a:spcPct val="90000"/>
              </a:lnSpc>
              <a:defRPr sz="1800" b="1"/>
            </a:pPr>
            <a:endParaRPr lang="en-US"/>
          </a:p>
        </c:txPr>
        <c:crossAx val="122186752"/>
        <c:crosses val="autoZero"/>
        <c:auto val="1"/>
        <c:lblAlgn val="ctr"/>
        <c:lblOffset val="0"/>
        <c:noMultiLvlLbl val="0"/>
      </c:catAx>
      <c:valAx>
        <c:axId val="122186752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2185216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10993258855463579"/>
          <c:y val="1.8031978068334474E-2"/>
          <c:w val="0.15163570899791373"/>
          <c:h val="0.12637911863065951"/>
        </c:manualLayout>
      </c:layout>
      <c:overlay val="0"/>
      <c:txPr>
        <a:bodyPr/>
        <a:lstStyle/>
        <a:p>
          <a:pPr>
            <a:defRPr sz="1800" b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3.2537807774028246E-2"/>
          <c:w val="0.98293051292317279"/>
          <c:h val="0.887048285630962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Premiums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5"/>
                <c:pt idx="0">
                  <c:v>Excellent</c:v>
                </c:pt>
                <c:pt idx="1">
                  <c:v>Very good</c:v>
                </c:pt>
                <c:pt idx="2">
                  <c:v>Good</c:v>
                </c:pt>
                <c:pt idx="3">
                  <c:v>Fair</c:v>
                </c:pt>
                <c:pt idx="4">
                  <c:v>Poor</c:v>
                </c:pt>
              </c:strCache>
            </c:strRef>
          </c:cat>
          <c:val>
            <c:numRef>
              <c:f>Sheet1!$B$2:$B$7</c:f>
              <c:numCache>
                <c:formatCode>"$"#,##0</c:formatCode>
                <c:ptCount val="5"/>
                <c:pt idx="0">
                  <c:v>3037.97</c:v>
                </c:pt>
                <c:pt idx="1">
                  <c:v>2990.42</c:v>
                </c:pt>
                <c:pt idx="2">
                  <c:v>2684.48</c:v>
                </c:pt>
                <c:pt idx="3">
                  <c:v>2011.1</c:v>
                </c:pt>
                <c:pt idx="4">
                  <c:v>1667.2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Services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1800" b="1" i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 i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5"/>
                <c:pt idx="0">
                  <c:v>Excellent</c:v>
                </c:pt>
                <c:pt idx="1">
                  <c:v>Very good</c:v>
                </c:pt>
                <c:pt idx="2">
                  <c:v>Good</c:v>
                </c:pt>
                <c:pt idx="3">
                  <c:v>Fair</c:v>
                </c:pt>
                <c:pt idx="4">
                  <c:v>Poor</c:v>
                </c:pt>
              </c:strCache>
            </c:strRef>
          </c:cat>
          <c:val>
            <c:numRef>
              <c:f>Sheet1!$C$2:$C$7</c:f>
              <c:numCache>
                <c:formatCode>"$"#,##0</c:formatCode>
                <c:ptCount val="5"/>
                <c:pt idx="0">
                  <c:v>1610.08</c:v>
                </c:pt>
                <c:pt idx="1">
                  <c:v>1908.1</c:v>
                </c:pt>
                <c:pt idx="2">
                  <c:v>2856.32</c:v>
                </c:pt>
                <c:pt idx="3">
                  <c:v>4268.26</c:v>
                </c:pt>
                <c:pt idx="4">
                  <c:v>3942.38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120825344"/>
        <c:axId val="12082688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noFill/>
            </a:ln>
          </c:spPr>
          <c:marker>
            <c:spPr>
              <a:noFill/>
              <a:ln>
                <a:noFill/>
              </a:ln>
            </c:spPr>
          </c:marker>
          <c:dLbls>
            <c:txPr>
              <a:bodyPr/>
              <a:lstStyle/>
              <a:p>
                <a:pPr>
                  <a:defRPr sz="2000" b="1" i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5"/>
                <c:pt idx="0">
                  <c:v>Excellent</c:v>
                </c:pt>
                <c:pt idx="1">
                  <c:v>Very good</c:v>
                </c:pt>
                <c:pt idx="2">
                  <c:v>Good</c:v>
                </c:pt>
                <c:pt idx="3">
                  <c:v>Fair</c:v>
                </c:pt>
                <c:pt idx="4">
                  <c:v>Poor</c:v>
                </c:pt>
              </c:strCache>
            </c:strRef>
          </c:cat>
          <c:val>
            <c:numRef>
              <c:f>Sheet1!$D$2:$D$7</c:f>
              <c:numCache>
                <c:formatCode>"$"#,##0</c:formatCode>
                <c:ptCount val="5"/>
                <c:pt idx="0">
                  <c:v>4648.05</c:v>
                </c:pt>
                <c:pt idx="1">
                  <c:v>4898.5200000000004</c:v>
                </c:pt>
                <c:pt idx="2">
                  <c:v>5540.8</c:v>
                </c:pt>
                <c:pt idx="3">
                  <c:v>6279.37</c:v>
                </c:pt>
                <c:pt idx="4">
                  <c:v>5609.58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825344"/>
        <c:axId val="120826880"/>
      </c:lineChart>
      <c:catAx>
        <c:axId val="120825344"/>
        <c:scaling>
          <c:orientation val="minMax"/>
        </c:scaling>
        <c:delete val="0"/>
        <c:axPos val="b"/>
        <c:majorTickMark val="in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120826880"/>
        <c:crosses val="autoZero"/>
        <c:auto val="1"/>
        <c:lblAlgn val="ctr"/>
        <c:lblOffset val="0"/>
        <c:noMultiLvlLbl val="0"/>
      </c:catAx>
      <c:valAx>
        <c:axId val="120826880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0825344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9.3244637523757806E-2"/>
          <c:y val="1.7532183477065366E-2"/>
          <c:w val="0.15210818986609725"/>
          <c:h val="0.125419114277382"/>
        </c:manualLayout>
      </c:layout>
      <c:overlay val="0"/>
      <c:txPr>
        <a:bodyPr/>
        <a:lstStyle/>
        <a:p>
          <a:pPr>
            <a:defRPr sz="1800" b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75154588727255"/>
          <c:y val="4.9686944557175754E-2"/>
          <c:w val="0.88225688420303394"/>
          <c:h val="0.843005462464815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Premiums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None</c:v>
                </c:pt>
                <c:pt idx="1">
                  <c:v>1-2 ADLs</c:v>
                </c:pt>
                <c:pt idx="2">
                  <c:v>3+ ADLs</c:v>
                </c:pt>
                <c:pt idx="3">
                  <c:v>None</c:v>
                </c:pt>
                <c:pt idx="4">
                  <c:v>1-2</c:v>
                </c:pt>
                <c:pt idx="5">
                  <c:v>3-4</c:v>
                </c:pt>
                <c:pt idx="6">
                  <c:v>5+</c:v>
                </c:pt>
              </c:strCache>
            </c:strRef>
          </c:cat>
          <c:val>
            <c:numRef>
              <c:f>Sheet1!$B$2:$B$8</c:f>
              <c:numCache>
                <c:formatCode>"$"#,##0</c:formatCode>
                <c:ptCount val="7"/>
                <c:pt idx="0">
                  <c:v>2794.14</c:v>
                </c:pt>
                <c:pt idx="1">
                  <c:v>2518.9299999999998</c:v>
                </c:pt>
                <c:pt idx="2">
                  <c:v>1897.42</c:v>
                </c:pt>
                <c:pt idx="3">
                  <c:v>2454.85</c:v>
                </c:pt>
                <c:pt idx="4">
                  <c:v>2535.16</c:v>
                </c:pt>
                <c:pt idx="5">
                  <c:v>2703.97</c:v>
                </c:pt>
                <c:pt idx="6">
                  <c:v>2573.4699999999998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Services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None</c:v>
                </c:pt>
                <c:pt idx="1">
                  <c:v>1-2 ADLs</c:v>
                </c:pt>
                <c:pt idx="2">
                  <c:v>3+ ADLs</c:v>
                </c:pt>
                <c:pt idx="3">
                  <c:v>None</c:v>
                </c:pt>
                <c:pt idx="4">
                  <c:v>1-2</c:v>
                </c:pt>
                <c:pt idx="5">
                  <c:v>3-4</c:v>
                </c:pt>
                <c:pt idx="6">
                  <c:v>5+</c:v>
                </c:pt>
              </c:strCache>
            </c:strRef>
          </c:cat>
          <c:val>
            <c:numRef>
              <c:f>Sheet1!$C$2:$C$8</c:f>
              <c:numCache>
                <c:formatCode>"$"#,##0</c:formatCode>
                <c:ptCount val="7"/>
                <c:pt idx="0">
                  <c:v>1679.19</c:v>
                </c:pt>
                <c:pt idx="1">
                  <c:v>2811.95</c:v>
                </c:pt>
                <c:pt idx="2">
                  <c:v>7689.13</c:v>
                </c:pt>
                <c:pt idx="3">
                  <c:v>1225.53</c:v>
                </c:pt>
                <c:pt idx="4">
                  <c:v>2110.38</c:v>
                </c:pt>
                <c:pt idx="5">
                  <c:v>2909.32</c:v>
                </c:pt>
                <c:pt idx="6">
                  <c:v>3574.33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21000320"/>
        <c:axId val="12100185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Total </c:v>
                </c:pt>
              </c:strCache>
            </c:strRef>
          </c:tx>
          <c:spPr>
            <a:ln>
              <a:noFill/>
            </a:ln>
          </c:spPr>
          <c:marker>
            <c:spPr>
              <a:noFill/>
              <a:ln>
                <a:noFill/>
              </a:ln>
            </c:spPr>
          </c:marker>
          <c:dLbls>
            <c:txPr>
              <a:bodyPr/>
              <a:lstStyle/>
              <a:p>
                <a:pPr>
                  <a:defRPr sz="2000" b="1" i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None</c:v>
                </c:pt>
                <c:pt idx="1">
                  <c:v>1-2 ADLs</c:v>
                </c:pt>
                <c:pt idx="2">
                  <c:v>3+ ADLs</c:v>
                </c:pt>
                <c:pt idx="3">
                  <c:v>None</c:v>
                </c:pt>
                <c:pt idx="4">
                  <c:v>1-2</c:v>
                </c:pt>
                <c:pt idx="5">
                  <c:v>3-4</c:v>
                </c:pt>
                <c:pt idx="6">
                  <c:v>5+</c:v>
                </c:pt>
              </c:strCache>
            </c:strRef>
          </c:cat>
          <c:val>
            <c:numRef>
              <c:f>Sheet1!$D$2:$D$8</c:f>
              <c:numCache>
                <c:formatCode>"$"#,##0</c:formatCode>
                <c:ptCount val="7"/>
                <c:pt idx="0">
                  <c:v>4473.33</c:v>
                </c:pt>
                <c:pt idx="1">
                  <c:v>5330.88</c:v>
                </c:pt>
                <c:pt idx="2">
                  <c:v>9586.56</c:v>
                </c:pt>
                <c:pt idx="3">
                  <c:v>3680.38</c:v>
                </c:pt>
                <c:pt idx="4">
                  <c:v>4645.53</c:v>
                </c:pt>
                <c:pt idx="5">
                  <c:v>5613.29</c:v>
                </c:pt>
                <c:pt idx="6">
                  <c:v>6147.8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000320"/>
        <c:axId val="121001856"/>
      </c:lineChart>
      <c:catAx>
        <c:axId val="121000320"/>
        <c:scaling>
          <c:orientation val="minMax"/>
        </c:scaling>
        <c:delete val="0"/>
        <c:axPos val="b"/>
        <c:majorTickMark val="in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121001856"/>
        <c:crosses val="autoZero"/>
        <c:auto val="1"/>
        <c:lblAlgn val="ctr"/>
        <c:lblOffset val="0"/>
        <c:noMultiLvlLbl val="0"/>
      </c:catAx>
      <c:valAx>
        <c:axId val="121001856"/>
        <c:scaling>
          <c:orientation val="minMax"/>
          <c:max val="10000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1000320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1167520797188487"/>
          <c:y val="1.8248148252640626E-2"/>
          <c:w val="0.14886172123221439"/>
          <c:h val="0.13075018284174045"/>
        </c:manualLayout>
      </c:layout>
      <c:overlay val="0"/>
      <c:txPr>
        <a:bodyPr/>
        <a:lstStyle/>
        <a:p>
          <a:pPr>
            <a:defRPr sz="1800" b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33424529560925"/>
          <c:y val="0.11222495359433271"/>
          <c:w val="0.88123559766893544"/>
          <c:h val="0.740137845298055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Premiums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6"/>
                <c:pt idx="0">
                  <c:v>&lt;$10,000</c:v>
                </c:pt>
                <c:pt idx="1">
                  <c:v>$10,000-
$20,000</c:v>
                </c:pt>
                <c:pt idx="2">
                  <c:v>$20,000-
$30,000</c:v>
                </c:pt>
                <c:pt idx="3">
                  <c:v>$30,000-
$40,000</c:v>
                </c:pt>
                <c:pt idx="4">
                  <c:v>$40,000-
$50,000</c:v>
                </c:pt>
                <c:pt idx="5">
                  <c:v>$50,000+</c:v>
                </c:pt>
              </c:strCache>
            </c:strRef>
          </c:cat>
          <c:val>
            <c:numRef>
              <c:f>Sheet1!$B$2:$B$8</c:f>
              <c:numCache>
                <c:formatCode>"$"#,##0</c:formatCode>
                <c:ptCount val="6"/>
                <c:pt idx="0">
                  <c:v>1003.39</c:v>
                </c:pt>
                <c:pt idx="1">
                  <c:v>1999.48</c:v>
                </c:pt>
                <c:pt idx="2">
                  <c:v>2932.72</c:v>
                </c:pt>
                <c:pt idx="3">
                  <c:v>2996.98</c:v>
                </c:pt>
                <c:pt idx="4">
                  <c:v>3066.99</c:v>
                </c:pt>
                <c:pt idx="5">
                  <c:v>3381.72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Services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 i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6"/>
                <c:pt idx="0">
                  <c:v>&lt;$10,000</c:v>
                </c:pt>
                <c:pt idx="1">
                  <c:v>$10,000-
$20,000</c:v>
                </c:pt>
                <c:pt idx="2">
                  <c:v>$20,000-
$30,000</c:v>
                </c:pt>
                <c:pt idx="3">
                  <c:v>$30,000-
$40,000</c:v>
                </c:pt>
                <c:pt idx="4">
                  <c:v>$40,000-
$50,000</c:v>
                </c:pt>
                <c:pt idx="5">
                  <c:v>$50,000+</c:v>
                </c:pt>
              </c:strCache>
            </c:strRef>
          </c:cat>
          <c:val>
            <c:numRef>
              <c:f>Sheet1!$C$2:$C$8</c:f>
              <c:numCache>
                <c:formatCode>"$"#,##0</c:formatCode>
                <c:ptCount val="6"/>
                <c:pt idx="0">
                  <c:v>2162.16</c:v>
                </c:pt>
                <c:pt idx="1">
                  <c:v>2990.66</c:v>
                </c:pt>
                <c:pt idx="2">
                  <c:v>3298.97</c:v>
                </c:pt>
                <c:pt idx="3">
                  <c:v>2619.54</c:v>
                </c:pt>
                <c:pt idx="4">
                  <c:v>2640.15</c:v>
                </c:pt>
                <c:pt idx="5">
                  <c:v>2617.3200000000002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120972032"/>
        <c:axId val="120973568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noFill/>
            </a:ln>
          </c:spPr>
          <c:marker>
            <c:spPr>
              <a:noFill/>
              <a:ln>
                <a:noFill/>
              </a:ln>
            </c:spPr>
          </c:marker>
          <c:dLbls>
            <c:txPr>
              <a:bodyPr/>
              <a:lstStyle/>
              <a:p>
                <a:pPr>
                  <a:defRPr sz="2000" b="1" i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6"/>
                <c:pt idx="0">
                  <c:v>&lt;$10,000</c:v>
                </c:pt>
                <c:pt idx="1">
                  <c:v>$10,000-
$20,000</c:v>
                </c:pt>
                <c:pt idx="2">
                  <c:v>$20,000-
$30,000</c:v>
                </c:pt>
                <c:pt idx="3">
                  <c:v>$30,000-
$40,000</c:v>
                </c:pt>
                <c:pt idx="4">
                  <c:v>$40,000-
$50,000</c:v>
                </c:pt>
                <c:pt idx="5">
                  <c:v>$50,000+</c:v>
                </c:pt>
              </c:strCache>
            </c:strRef>
          </c:cat>
          <c:val>
            <c:numRef>
              <c:f>Sheet1!$D$2:$D$8</c:f>
              <c:numCache>
                <c:formatCode>"$"#,##0</c:formatCode>
                <c:ptCount val="6"/>
                <c:pt idx="0">
                  <c:v>3165.55</c:v>
                </c:pt>
                <c:pt idx="1">
                  <c:v>4990.1400000000003</c:v>
                </c:pt>
                <c:pt idx="2">
                  <c:v>6231.69</c:v>
                </c:pt>
                <c:pt idx="3">
                  <c:v>5616.52</c:v>
                </c:pt>
                <c:pt idx="4">
                  <c:v>5707.14</c:v>
                </c:pt>
                <c:pt idx="5">
                  <c:v>5999.04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972032"/>
        <c:axId val="120973568"/>
      </c:lineChart>
      <c:catAx>
        <c:axId val="120972032"/>
        <c:scaling>
          <c:orientation val="minMax"/>
        </c:scaling>
        <c:delete val="0"/>
        <c:axPos val="b"/>
        <c:majorTickMark val="in"/>
        <c:minorTickMark val="none"/>
        <c:tickLblPos val="nextTo"/>
        <c:txPr>
          <a:bodyPr/>
          <a:lstStyle/>
          <a:p>
            <a:pPr>
              <a:lnSpc>
                <a:spcPct val="90000"/>
              </a:lnSpc>
              <a:defRPr sz="2000" b="1"/>
            </a:pPr>
            <a:endParaRPr lang="en-US"/>
          </a:p>
        </c:txPr>
        <c:crossAx val="120973568"/>
        <c:crosses val="autoZero"/>
        <c:auto val="1"/>
        <c:lblAlgn val="ctr"/>
        <c:lblOffset val="0"/>
        <c:noMultiLvlLbl val="0"/>
      </c:catAx>
      <c:valAx>
        <c:axId val="120973568"/>
        <c:scaling>
          <c:orientation val="minMax"/>
          <c:max val="7000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0972032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10169491525423729"/>
          <c:y val="0.10099395486294799"/>
          <c:w val="0.15210818986609725"/>
          <c:h val="0.11653068448680758"/>
        </c:manualLayout>
      </c:layout>
      <c:overlay val="0"/>
      <c:txPr>
        <a:bodyPr/>
        <a:lstStyle/>
        <a:p>
          <a:pPr>
            <a:defRPr sz="1800" b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51928124369068"/>
          <c:y val="7.2228874795611159E-2"/>
          <c:w val="0.40524979249388698"/>
          <c:h val="0.7071578079572781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C00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5"/>
            <c:bubble3D val="0"/>
            <c:spPr>
              <a:solidFill>
                <a:srgbClr val="00B0F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7"/>
            <c:bubble3D val="0"/>
            <c:spPr>
              <a:solidFill>
                <a:schemeClr val="accent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Medical providers/supplies</c:v>
                </c:pt>
                <c:pt idx="1">
                  <c:v>Prescription drugs</c:v>
                </c:pt>
                <c:pt idx="2">
                  <c:v>Dental</c:v>
                </c:pt>
                <c:pt idx="3">
                  <c:v>Outpatient hospital</c:v>
                </c:pt>
                <c:pt idx="4">
                  <c:v>Inpatient hospital</c:v>
                </c:pt>
                <c:pt idx="5">
                  <c:v>Home health</c:v>
                </c:pt>
                <c:pt idx="6">
                  <c:v>Long-term care facility</c:v>
                </c:pt>
                <c:pt idx="7">
                  <c:v>Skilled nursing facility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0.33640108772041744</c:v>
                </c:pt>
                <c:pt idx="1">
                  <c:v>0.28949646901530496</c:v>
                </c:pt>
                <c:pt idx="2">
                  <c:v>0.16644348595760969</c:v>
                </c:pt>
                <c:pt idx="3">
                  <c:v>8.7550695235209378E-2</c:v>
                </c:pt>
                <c:pt idx="4">
                  <c:v>5.2013660165117034E-2</c:v>
                </c:pt>
                <c:pt idx="5">
                  <c:v>3.8238646582566489E-2</c:v>
                </c:pt>
                <c:pt idx="6">
                  <c:v>1.6815372895502077E-2</c:v>
                </c:pt>
                <c:pt idx="7">
                  <c:v>1.3042868549617509E-2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966821455010436"/>
          <c:y val="0.11962947145250057"/>
          <c:w val="0.3190212441393544"/>
          <c:h val="0.5817674776194947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31531395114073E-2"/>
          <c:y val="0.10301723154170946"/>
          <c:w val="0.4544643397940642"/>
          <c:h val="0.68498972954467652"/>
        </c:manualLayout>
      </c:layout>
      <c:pieChart>
        <c:varyColors val="1"/>
        <c:ser>
          <c:idx val="0"/>
          <c:order val="0"/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solidFill>
                <a:srgbClr val="C00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5"/>
            <c:bubble3D val="0"/>
            <c:spPr>
              <a:solidFill>
                <a:srgbClr val="FFC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6"/>
            <c:bubble3D val="0"/>
            <c:spPr>
              <a:solidFill>
                <a:srgbClr val="00B05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7"/>
            <c:bubble3D val="0"/>
            <c:spPr>
              <a:solidFill>
                <a:srgbClr val="00B0F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&lt;1%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&lt;1%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&lt;1%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Long-term care facility</c:v>
                </c:pt>
                <c:pt idx="1">
                  <c:v>Skilled nursing facility</c:v>
                </c:pt>
                <c:pt idx="2">
                  <c:v>Medical providers/supplies</c:v>
                </c:pt>
                <c:pt idx="3">
                  <c:v>Inpatient hospital</c:v>
                </c:pt>
                <c:pt idx="4">
                  <c:v>Outpatient hospital</c:v>
                </c:pt>
                <c:pt idx="5">
                  <c:v>Prescription drugs</c:v>
                </c:pt>
                <c:pt idx="6">
                  <c:v>Dental</c:v>
                </c:pt>
                <c:pt idx="7">
                  <c:v>Home health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0.86275889019148111</c:v>
                </c:pt>
                <c:pt idx="1">
                  <c:v>7.442360296991013E-2</c:v>
                </c:pt>
                <c:pt idx="2">
                  <c:v>3.781344468912054E-2</c:v>
                </c:pt>
                <c:pt idx="3">
                  <c:v>1.3777951031336146E-2</c:v>
                </c:pt>
                <c:pt idx="4">
                  <c:v>6.4786248534583826E-3</c:v>
                </c:pt>
                <c:pt idx="5">
                  <c:v>3.4289498801263166E-3</c:v>
                </c:pt>
                <c:pt idx="6">
                  <c:v>6.0731706325317116E-4</c:v>
                </c:pt>
                <c:pt idx="7">
                  <c:v>7.1099845273174707E-4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332879063194025"/>
          <c:y val="8.656034843470653E-2"/>
          <c:w val="0.35705582475267517"/>
          <c:h val="0.6384733158355205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13307700463735"/>
          <c:y val="2.5038562487381386E-2"/>
          <c:w val="0.89086692299536274"/>
          <c:h val="0.817311124570967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 w="38100">
                <a:solidFill>
                  <a:srgbClr val="00B050"/>
                </a:solidFill>
              </a:ln>
            </c:spPr>
          </c:marker>
          <c:dLbls>
            <c:dLbl>
              <c:idx val="3"/>
              <c:layout>
                <c:manualLayout>
                  <c:x val="-6.4681105152430002E-2"/>
                  <c:y val="-6.00750828277612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5"/>
                <c:pt idx="0">
                  <c:v>10th 
percentile</c:v>
                </c:pt>
                <c:pt idx="1">
                  <c:v>25th 
percentile</c:v>
                </c:pt>
                <c:pt idx="2">
                  <c:v>Median</c:v>
                </c:pt>
                <c:pt idx="3">
                  <c:v>75th 
percentile</c:v>
                </c:pt>
                <c:pt idx="4">
                  <c:v>90th 
percentile</c:v>
                </c:pt>
              </c:strCache>
            </c:strRef>
          </c:cat>
          <c:val>
            <c:numRef>
              <c:f>Sheet1!$B$2:$B$7</c:f>
              <c:numCache>
                <c:formatCode>"$"#,##0</c:formatCode>
                <c:ptCount val="5"/>
                <c:pt idx="0">
                  <c:v>563.35</c:v>
                </c:pt>
                <c:pt idx="1">
                  <c:v>1790.29</c:v>
                </c:pt>
                <c:pt idx="2">
                  <c:v>3614.88</c:v>
                </c:pt>
                <c:pt idx="3">
                  <c:v>6407.76</c:v>
                </c:pt>
                <c:pt idx="4">
                  <c:v>10433.23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Service spending</c:v>
                </c:pt>
              </c:strCache>
            </c:strRef>
          </c:tx>
          <c:spPr>
            <a:ln w="38100">
              <a:solidFill>
                <a:schemeClr val="bg2"/>
              </a:solidFill>
            </a:ln>
          </c:spPr>
          <c:marker>
            <c:spPr>
              <a:solidFill>
                <a:schemeClr val="bg2"/>
              </a:solidFill>
              <a:ln w="38100">
                <a:solidFill>
                  <a:schemeClr val="bg2"/>
                </a:solidFill>
              </a:ln>
            </c:spPr>
          </c:marker>
          <c:dLbls>
            <c:dLbl>
              <c:idx val="0"/>
              <c:layout>
                <c:manualLayout>
                  <c:x val="-8.0396881644223955E-2"/>
                  <c:y val="9.595311251106977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318922749822873E-2"/>
                  <c:y val="1.2144094022210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5"/>
                <c:pt idx="0">
                  <c:v>10th 
percentile</c:v>
                </c:pt>
                <c:pt idx="1">
                  <c:v>25th 
percentile</c:v>
                </c:pt>
                <c:pt idx="2">
                  <c:v>Median</c:v>
                </c:pt>
                <c:pt idx="3">
                  <c:v>75th 
percentile</c:v>
                </c:pt>
                <c:pt idx="4">
                  <c:v>90th 
percentile</c:v>
                </c:pt>
              </c:strCache>
            </c:strRef>
          </c:cat>
          <c:val>
            <c:numRef>
              <c:f>Sheet1!$C$2:$C$7</c:f>
              <c:numCache>
                <c:formatCode>"$"#,##0</c:formatCode>
                <c:ptCount val="5"/>
                <c:pt idx="0">
                  <c:v>115.97</c:v>
                </c:pt>
                <c:pt idx="1">
                  <c:v>386.75</c:v>
                </c:pt>
                <c:pt idx="2">
                  <c:v>1006.04</c:v>
                </c:pt>
                <c:pt idx="3">
                  <c:v>2369.6</c:v>
                </c:pt>
                <c:pt idx="4">
                  <c:v>5388.89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Premium spending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</c:spPr>
          </c:marker>
          <c:dLbls>
            <c:dLbl>
              <c:idx val="0"/>
              <c:layout>
                <c:manualLayout>
                  <c:x val="-8.0396881644223955E-2"/>
                  <c:y val="-2.99839680138899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929128277817151E-2"/>
                  <c:y val="-2.743538591854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5"/>
                <c:pt idx="0">
                  <c:v>10th 
percentile</c:v>
                </c:pt>
                <c:pt idx="1">
                  <c:v>25th 
percentile</c:v>
                </c:pt>
                <c:pt idx="2">
                  <c:v>Median</c:v>
                </c:pt>
                <c:pt idx="3">
                  <c:v>75th 
percentile</c:v>
                </c:pt>
                <c:pt idx="4">
                  <c:v>90th 
percentile</c:v>
                </c:pt>
              </c:strCache>
            </c:strRef>
          </c:cat>
          <c:val>
            <c:numRef>
              <c:f>Sheet1!$D$2:$D$7</c:f>
              <c:numCache>
                <c:formatCode>"$"#,##0</c:formatCode>
                <c:ptCount val="5"/>
                <c:pt idx="0">
                  <c:v>216</c:v>
                </c:pt>
                <c:pt idx="1">
                  <c:v>808</c:v>
                </c:pt>
                <c:pt idx="2">
                  <c:v>1662</c:v>
                </c:pt>
                <c:pt idx="3">
                  <c:v>3730.64</c:v>
                </c:pt>
                <c:pt idx="4">
                  <c:v>5916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497472"/>
        <c:axId val="123511552"/>
      </c:lineChart>
      <c:catAx>
        <c:axId val="123497472"/>
        <c:scaling>
          <c:orientation val="minMax"/>
        </c:scaling>
        <c:delete val="0"/>
        <c:axPos val="b"/>
        <c:majorTickMark val="none"/>
        <c:minorTickMark val="none"/>
        <c:tickLblPos val="low"/>
        <c:txPr>
          <a:bodyPr/>
          <a:lstStyle/>
          <a:p>
            <a:pPr>
              <a:lnSpc>
                <a:spcPct val="90000"/>
              </a:lnSpc>
              <a:defRPr sz="1800" b="1"/>
            </a:pPr>
            <a:endParaRPr lang="en-US"/>
          </a:p>
        </c:txPr>
        <c:crossAx val="123511552"/>
        <c:crosses val="autoZero"/>
        <c:auto val="1"/>
        <c:lblAlgn val="ctr"/>
        <c:lblOffset val="100"/>
        <c:noMultiLvlLbl val="0"/>
      </c:catAx>
      <c:valAx>
        <c:axId val="123511552"/>
        <c:scaling>
          <c:orientation val="minMax"/>
        </c:scaling>
        <c:delete val="0"/>
        <c:axPos val="l"/>
        <c:numFmt formatCode="&quot;$&quot;#,##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3497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2140281366317516"/>
          <c:y val="1.6939851268591433E-2"/>
          <c:w val="0.5702343231192486"/>
          <c:h val="8.6664260717410319E-2"/>
        </c:manualLayout>
      </c:layout>
      <c:overlay val="0"/>
      <c:txPr>
        <a:bodyPr/>
        <a:lstStyle/>
        <a:p>
          <a:pPr>
            <a:defRPr sz="1800" b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16014947284132"/>
          <c:y val="3.7355388887442338E-2"/>
          <c:w val="0.88983985052715875"/>
          <c:h val="0.8607267705709140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Premiums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Bottom quartile</c:v>
                </c:pt>
                <c:pt idx="1">
                  <c:v>2nd quartile</c:v>
                </c:pt>
                <c:pt idx="2">
                  <c:v>3rd quartile</c:v>
                </c:pt>
                <c:pt idx="3">
                  <c:v>Top quartile</c:v>
                </c:pt>
              </c:strCache>
            </c:strRef>
          </c:cat>
          <c:val>
            <c:numRef>
              <c:f>Sheet1!$B$2:$B$5</c:f>
              <c:numCache>
                <c:formatCode>"$"#,##0</c:formatCode>
                <c:ptCount val="4"/>
                <c:pt idx="0">
                  <c:v>584.85242749999998</c:v>
                </c:pt>
                <c:pt idx="1">
                  <c:v>1710.15</c:v>
                </c:pt>
                <c:pt idx="2">
                  <c:v>3107.56</c:v>
                </c:pt>
                <c:pt idx="3">
                  <c:v>5001.72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Long-term care facility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0.1002824858757062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045197740112994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016948040393256"/>
                  <c:y val="-5.8527651665537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Bottom quartile</c:v>
                </c:pt>
                <c:pt idx="1">
                  <c:v>2nd quartile</c:v>
                </c:pt>
                <c:pt idx="2">
                  <c:v>3rd quartile</c:v>
                </c:pt>
                <c:pt idx="3">
                  <c:v>Top quartile</c:v>
                </c:pt>
              </c:strCache>
            </c:strRef>
          </c:cat>
          <c:val>
            <c:numRef>
              <c:f>Sheet1!$C$2:$C$5</c:f>
              <c:numCache>
                <c:formatCode>"$"#,##0</c:formatCode>
                <c:ptCount val="4"/>
                <c:pt idx="0">
                  <c:v>5.0516851000000003</c:v>
                </c:pt>
                <c:pt idx="1">
                  <c:v>14.8515034</c:v>
                </c:pt>
                <c:pt idx="2">
                  <c:v>58.345830399999997</c:v>
                </c:pt>
                <c:pt idx="3">
                  <c:v>3594.62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 services*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0.10451977401129943"/>
                  <c:y val="-4.0969356165876582E-2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Bottom quartile</c:v>
                </c:pt>
                <c:pt idx="1">
                  <c:v>2nd quartile</c:v>
                </c:pt>
                <c:pt idx="2">
                  <c:v>3rd quartile</c:v>
                </c:pt>
                <c:pt idx="3">
                  <c:v>Top quartile</c:v>
                </c:pt>
              </c:strCache>
            </c:strRef>
          </c:cat>
          <c:val>
            <c:numRef>
              <c:f>Sheet1!$D$2:$D$5</c:f>
              <c:numCache>
                <c:formatCode>"$"#,##0</c:formatCode>
                <c:ptCount val="4"/>
                <c:pt idx="0">
                  <c:v>313.33205659999999</c:v>
                </c:pt>
                <c:pt idx="1">
                  <c:v>913.74728800000003</c:v>
                </c:pt>
                <c:pt idx="2">
                  <c:v>1688.6110431000002</c:v>
                </c:pt>
                <c:pt idx="3">
                  <c:v>4632.6275311999998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124473344"/>
        <c:axId val="124474880"/>
      </c:bar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Bottom quartile</c:v>
                </c:pt>
                <c:pt idx="1">
                  <c:v>2nd quartile</c:v>
                </c:pt>
                <c:pt idx="2">
                  <c:v>3rd quartile</c:v>
                </c:pt>
                <c:pt idx="3">
                  <c:v>Top quartile</c:v>
                </c:pt>
              </c:strCache>
            </c:strRef>
          </c:cat>
          <c:val>
            <c:numRef>
              <c:f>Sheet1!$E$2:$E$5</c:f>
              <c:numCache>
                <c:formatCode>"$"#,##0</c:formatCode>
                <c:ptCount val="4"/>
                <c:pt idx="0">
                  <c:v>903.23616900000002</c:v>
                </c:pt>
                <c:pt idx="1">
                  <c:v>2638.75</c:v>
                </c:pt>
                <c:pt idx="2">
                  <c:v>4854.5200000000004</c:v>
                </c:pt>
                <c:pt idx="3">
                  <c:v>13228.95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473344"/>
        <c:axId val="124474880"/>
      </c:lineChart>
      <c:catAx>
        <c:axId val="124473344"/>
        <c:scaling>
          <c:orientation val="minMax"/>
        </c:scaling>
        <c:delete val="0"/>
        <c:axPos val="b"/>
        <c:majorTickMark val="in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124474880"/>
        <c:crosses val="autoZero"/>
        <c:auto val="1"/>
        <c:lblAlgn val="ctr"/>
        <c:lblOffset val="0"/>
        <c:noMultiLvlLbl val="0"/>
      </c:catAx>
      <c:valAx>
        <c:axId val="124474880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crossAx val="124473344"/>
        <c:crosses val="autoZero"/>
        <c:crossBetween val="between"/>
      </c:valAx>
    </c:plotArea>
    <c:legend>
      <c:legendPos val="l"/>
      <c:legendEntry>
        <c:idx val="3"/>
        <c:delete val="1"/>
      </c:legendEntry>
      <c:layout>
        <c:manualLayout>
          <c:xMode val="edge"/>
          <c:yMode val="edge"/>
          <c:x val="0.1172316384180791"/>
          <c:y val="3.8706133352258802E-2"/>
          <c:w val="0.26808309978201877"/>
          <c:h val="0.2261086784755805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428992461800849E-2"/>
          <c:y val="0.13301661286223407"/>
          <c:w val="0.90757100753819919"/>
          <c:h val="0.778677498945678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Long-term 
care facility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 rot="0" vert="horz"/>
              <a:lstStyle/>
              <a:p>
                <a:pPr>
                  <a:defRPr sz="1600" b="1" i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879.56884258216996</c:v>
                </c:pt>
                <c:pt idx="1">
                  <c:v>932.53977267586504</c:v>
                </c:pt>
                <c:pt idx="2">
                  <c:v>853.67448843759598</c:v>
                </c:pt>
                <c:pt idx="3">
                  <c:v>761.95660351942502</c:v>
                </c:pt>
                <c:pt idx="4">
                  <c:v>766.21494126232005</c:v>
                </c:pt>
                <c:pt idx="5">
                  <c:v>773.80412483058001</c:v>
                </c:pt>
                <c:pt idx="6">
                  <c:v>885.793420047263</c:v>
                </c:pt>
                <c:pt idx="7">
                  <c:v>907.62057470672698</c:v>
                </c:pt>
                <c:pt idx="8">
                  <c:v>804.42347661352005</c:v>
                </c:pt>
                <c:pt idx="9">
                  <c:v>827.91410821076101</c:v>
                </c:pt>
                <c:pt idx="10">
                  <c:v>855.10610948936096</c:v>
                </c:pt>
                <c:pt idx="11" formatCode="&quot;$&quot;#,##0">
                  <c:v>874.69443750000005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Medical providers 
and supplies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Sheet1!$C$2:$C$13</c:f>
              <c:numCache>
                <c:formatCode>_("$"* #,##0_);_("$"* \(#,##0\);_("$"* "-"??_);_(@_)</c:formatCode>
                <c:ptCount val="12"/>
                <c:pt idx="0">
                  <c:v>451.70417963321103</c:v>
                </c:pt>
                <c:pt idx="1">
                  <c:v>439.163157331479</c:v>
                </c:pt>
                <c:pt idx="2">
                  <c:v>502.03041724810203</c:v>
                </c:pt>
                <c:pt idx="3">
                  <c:v>588.48148609859697</c:v>
                </c:pt>
                <c:pt idx="4">
                  <c:v>744.41457031321602</c:v>
                </c:pt>
                <c:pt idx="5">
                  <c:v>617.17003660325202</c:v>
                </c:pt>
                <c:pt idx="6">
                  <c:v>681.28019202734299</c:v>
                </c:pt>
                <c:pt idx="7">
                  <c:v>675.325834501126</c:v>
                </c:pt>
                <c:pt idx="8">
                  <c:v>721.91246712260795</c:v>
                </c:pt>
                <c:pt idx="9">
                  <c:v>706.127771747201</c:v>
                </c:pt>
                <c:pt idx="10">
                  <c:v>643.57940432859505</c:v>
                </c:pt>
                <c:pt idx="11" formatCode="&quot;$&quot;#,##0">
                  <c:v>637.105324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Prescription 
drugs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Sheet1!$D$2:$D$13</c:f>
              <c:numCache>
                <c:formatCode>_("$"* #,##0_);_("$"* \(#,##0\);_("$"* "-"??_);_(@_)</c:formatCode>
                <c:ptCount val="12"/>
                <c:pt idx="0">
                  <c:v>436.45535032449101</c:v>
                </c:pt>
                <c:pt idx="1">
                  <c:v>473.22359265456998</c:v>
                </c:pt>
                <c:pt idx="2">
                  <c:v>502.254770070522</c:v>
                </c:pt>
                <c:pt idx="3">
                  <c:v>522.65734941401195</c:v>
                </c:pt>
                <c:pt idx="4">
                  <c:v>541.33832923775196</c:v>
                </c:pt>
                <c:pt idx="5">
                  <c:v>546.98596772716496</c:v>
                </c:pt>
                <c:pt idx="6">
                  <c:v>506.04364014170397</c:v>
                </c:pt>
                <c:pt idx="7">
                  <c:v>517.84921902281098</c:v>
                </c:pt>
                <c:pt idx="8">
                  <c:v>516.64628618602796</c:v>
                </c:pt>
                <c:pt idx="9">
                  <c:v>546.90615390060304</c:v>
                </c:pt>
                <c:pt idx="10">
                  <c:v>513.88206974461798</c:v>
                </c:pt>
                <c:pt idx="11" formatCode="&quot;$&quot;#,##0">
                  <c:v>519.77058520000003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Dental 
services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Sheet1!$E$2:$E$13</c:f>
              <c:numCache>
                <c:formatCode>_("$"* #,##0_);_("$"* \(#,##0\);_("$"* "-"??_);_(@_)</c:formatCode>
                <c:ptCount val="12"/>
                <c:pt idx="0">
                  <c:v>190.51401906676099</c:v>
                </c:pt>
                <c:pt idx="1">
                  <c:v>192.41884598000499</c:v>
                </c:pt>
                <c:pt idx="2">
                  <c:v>186.966906516248</c:v>
                </c:pt>
                <c:pt idx="3">
                  <c:v>207.78330243695501</c:v>
                </c:pt>
                <c:pt idx="4">
                  <c:v>219.41596176866801</c:v>
                </c:pt>
                <c:pt idx="5">
                  <c:v>223.87925373157699</c:v>
                </c:pt>
                <c:pt idx="6">
                  <c:v>236.12502076298401</c:v>
                </c:pt>
                <c:pt idx="7">
                  <c:v>267.60585545089702</c:v>
                </c:pt>
                <c:pt idx="8">
                  <c:v>281.04350315318999</c:v>
                </c:pt>
                <c:pt idx="9">
                  <c:v>278.21214274970498</c:v>
                </c:pt>
                <c:pt idx="10">
                  <c:v>302.037388749407</c:v>
                </c:pt>
                <c:pt idx="11" formatCode="&quot;$&quot;#,##0">
                  <c:v>297.50202080000003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Other 
services*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Sheet1!$F$2:$F$13</c:f>
              <c:numCache>
                <c:formatCode>_("$"* #,##0_);_("$"* \(#,##0\);_("$"* "-"??_);_(@_)</c:formatCode>
                <c:ptCount val="12"/>
                <c:pt idx="0">
                  <c:v>202.65315847372622</c:v>
                </c:pt>
                <c:pt idx="1">
                  <c:v>285.41822294850641</c:v>
                </c:pt>
                <c:pt idx="2">
                  <c:v>276.09956338524461</c:v>
                </c:pt>
                <c:pt idx="3">
                  <c:v>349.61565854154316</c:v>
                </c:pt>
                <c:pt idx="4">
                  <c:v>292.86811259646032</c:v>
                </c:pt>
                <c:pt idx="5">
                  <c:v>303.79943910802041</c:v>
                </c:pt>
                <c:pt idx="6">
                  <c:v>341.48163814053629</c:v>
                </c:pt>
                <c:pt idx="7">
                  <c:v>381.88666257811661</c:v>
                </c:pt>
                <c:pt idx="8">
                  <c:v>325.46822837775562</c:v>
                </c:pt>
                <c:pt idx="9">
                  <c:v>327.68394519175922</c:v>
                </c:pt>
                <c:pt idx="10">
                  <c:v>429.66470563074586</c:v>
                </c:pt>
                <c:pt idx="11">
                  <c:v>433.83170730000001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24627584"/>
        <c:axId val="124645760"/>
      </c:barChart>
      <c:lineChart>
        <c:grouping val="standard"/>
        <c:varyColors val="0"/>
        <c:ser>
          <c:idx val="5"/>
          <c:order val="5"/>
          <c:tx>
            <c:strRef>
              <c:f>Sheet1!$G$1</c:f>
              <c:strCache>
                <c:ptCount val="1"/>
                <c:pt idx="0">
                  <c:v>Column2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Sheet1!$G$2:$G$13</c:f>
              <c:numCache>
                <c:formatCode>_("$"* #,##0_);_("$"* \(#,##0\);_("$"* "-"??_);_(@_)</c:formatCode>
                <c:ptCount val="12"/>
                <c:pt idx="0">
                  <c:v>2160.89555008036</c:v>
                </c:pt>
                <c:pt idx="1">
                  <c:v>2322.7635915904202</c:v>
                </c:pt>
                <c:pt idx="2">
                  <c:v>2321.02614565771</c:v>
                </c:pt>
                <c:pt idx="3">
                  <c:v>2430.4944000105302</c:v>
                </c:pt>
                <c:pt idx="4">
                  <c:v>2564.2519151784199</c:v>
                </c:pt>
                <c:pt idx="5">
                  <c:v>2465.6388220005902</c:v>
                </c:pt>
                <c:pt idx="6">
                  <c:v>2650.7239111198301</c:v>
                </c:pt>
                <c:pt idx="7">
                  <c:v>2749.8781108122898</c:v>
                </c:pt>
                <c:pt idx="8">
                  <c:v>2649.4939614530999</c:v>
                </c:pt>
                <c:pt idx="9">
                  <c:v>2686.8441218000298</c:v>
                </c:pt>
                <c:pt idx="10">
                  <c:v>2744.2696779427301</c:v>
                </c:pt>
                <c:pt idx="11" formatCode="&quot;$&quot;#,##0">
                  <c:v>2762.9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627584"/>
        <c:axId val="124645760"/>
      </c:lineChart>
      <c:catAx>
        <c:axId val="12462758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124645760"/>
        <c:crosses val="autoZero"/>
        <c:auto val="1"/>
        <c:lblAlgn val="ctr"/>
        <c:lblOffset val="0"/>
        <c:noMultiLvlLbl val="0"/>
      </c:catAx>
      <c:valAx>
        <c:axId val="124645760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4627584"/>
        <c:crosses val="autoZero"/>
        <c:crossBetween val="between"/>
      </c:valAx>
    </c:plotArea>
    <c:legend>
      <c:legendPos val="t"/>
      <c:legendEntry>
        <c:idx val="5"/>
        <c:delete val="1"/>
      </c:legendEntry>
      <c:layout>
        <c:manualLayout>
          <c:xMode val="edge"/>
          <c:yMode val="edge"/>
          <c:x val="0.14909495214613325"/>
          <c:y val="2.171699801832393E-2"/>
          <c:w val="0.75091222814319913"/>
          <c:h val="0.12126036393499179"/>
        </c:manualLayout>
      </c:layout>
      <c:overlay val="1"/>
      <c:txPr>
        <a:bodyPr/>
        <a:lstStyle/>
        <a:p>
          <a:pPr>
            <a:lnSpc>
              <a:spcPct val="90000"/>
            </a:lnSpc>
            <a:defRPr sz="1600" b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895860542367554E-2"/>
          <c:y val="9.3937493924370563E-2"/>
          <c:w val="0.7692866263900241"/>
          <c:h val="0.79304348530507762"/>
        </c:manualLayout>
      </c:layout>
      <c:ofPieChart>
        <c:ofPieType val="bar"/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Medicare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00B0F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solidFill>
                <a:srgbClr val="C0000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5"/>
            <c:bubble3D val="0"/>
            <c:spPr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elete val="1"/>
          </c:dLbls>
          <c:cat>
            <c:strRef>
              <c:f>Sheet1!$B$1:$F$1</c:f>
              <c:strCache>
                <c:ptCount val="5"/>
                <c:pt idx="0">
                  <c:v>Other</c:v>
                </c:pt>
                <c:pt idx="1">
                  <c:v>Health insurance</c:v>
                </c:pt>
                <c:pt idx="2">
                  <c:v>Medical services</c:v>
                </c:pt>
                <c:pt idx="3">
                  <c:v>Prescription drugs</c:v>
                </c:pt>
                <c:pt idx="4">
                  <c:v>Medical supplies</c:v>
                </c:pt>
              </c:strCache>
            </c:strRef>
          </c:cat>
          <c:val>
            <c:numRef>
              <c:f>Sheet1!$B$2:$F$2</c:f>
              <c:numCache>
                <c:formatCode>0.00%</c:formatCode>
                <c:ptCount val="5"/>
                <c:pt idx="0" formatCode="0.0%">
                  <c:v>0.85194557716091646</c:v>
                </c:pt>
                <c:pt idx="1">
                  <c:v>0.10466750629717668</c:v>
                </c:pt>
                <c:pt idx="2" formatCode="0.0%">
                  <c:v>2.3767821226237558E-2</c:v>
                </c:pt>
                <c:pt idx="3" formatCode="0.0%">
                  <c:v>1.4591579574968296E-2</c:v>
                </c:pt>
                <c:pt idx="4" formatCode="0.0%">
                  <c:v>5.0275157407009483E-3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</c:strCache>
            </c:strRef>
          </c:tx>
          <c:dLbls>
            <c:numFmt formatCode="0%" sourceLinked="0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Other</c:v>
                </c:pt>
                <c:pt idx="1">
                  <c:v>Health insurance</c:v>
                </c:pt>
                <c:pt idx="2">
                  <c:v>Medical services</c:v>
                </c:pt>
                <c:pt idx="3">
                  <c:v>Prescription drugs</c:v>
                </c:pt>
                <c:pt idx="4">
                  <c:v>Medical supplies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45"/>
        <c:splitType val="pos"/>
        <c:splitPos val="4"/>
        <c:secondPieSize val="100"/>
        <c:serLines/>
      </c:of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89235310858994E-2"/>
          <c:y val="2.6250105833545E-2"/>
          <c:w val="0.71228725927331371"/>
          <c:h val="0.9113730844128354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health spending</c:v>
                </c:pt>
              </c:strCache>
            </c:strRef>
          </c:tx>
          <c:spPr>
            <a:ln>
              <a:solidFill>
                <a:schemeClr val="bg2"/>
              </a:solidFill>
            </a:ln>
          </c:spPr>
          <c:marker>
            <c:symbol val="square"/>
            <c:size val="7"/>
            <c:spPr>
              <a:solidFill>
                <a:schemeClr val="bg2"/>
              </a:solidFill>
              <a:ln>
                <a:solidFill>
                  <a:schemeClr val="bg2"/>
                </a:solidFill>
              </a:ln>
            </c:spPr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2"/>
              </a:solidFill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Sheet1!$B$2:$B$14</c:f>
              <c:numCache>
                <c:formatCode>0.0%</c:formatCode>
                <c:ptCount val="13"/>
                <c:pt idx="0">
                  <c:v>0.14473168450000001</c:v>
                </c:pt>
                <c:pt idx="1">
                  <c:v>0.1398806155</c:v>
                </c:pt>
                <c:pt idx="2">
                  <c:v>0.14507646599999999</c:v>
                </c:pt>
                <c:pt idx="3">
                  <c:v>0.1397556351</c:v>
                </c:pt>
                <c:pt idx="4">
                  <c:v>0.14071799500000001</c:v>
                </c:pt>
                <c:pt idx="5">
                  <c:v>0.13588464550000001</c:v>
                </c:pt>
                <c:pt idx="6">
                  <c:v>0.1359591409</c:v>
                </c:pt>
                <c:pt idx="7">
                  <c:v>0.14919054400000001</c:v>
                </c:pt>
                <c:pt idx="8">
                  <c:v>0.1468768667</c:v>
                </c:pt>
                <c:pt idx="9">
                  <c:v>0.13592324850000001</c:v>
                </c:pt>
                <c:pt idx="10">
                  <c:v>0.13794004999980899</c:v>
                </c:pt>
                <c:pt idx="11">
                  <c:v>0.136952679479933</c:v>
                </c:pt>
                <c:pt idx="12">
                  <c:v>0.14805442299999999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Health insurance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bg1"/>
                        </a:solidFill>
                      </a:defRPr>
                    </a:pPr>
                    <a:r>
                      <a:rPr lang="en-US" sz="1600" dirty="0"/>
                      <a:t>8.3%</a:t>
                    </a:r>
                    <a:endParaRPr lang="en-US" dirty="0"/>
                  </a:p>
                </c:rich>
              </c:tx>
              <c:spPr>
                <a:solidFill>
                  <a:schemeClr val="accent1"/>
                </a:solidFill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bg1"/>
                        </a:solidFill>
                      </a:defRPr>
                    </a:pPr>
                    <a:r>
                      <a:rPr lang="en-US" sz="1600" dirty="0"/>
                      <a:t>10.5%</a:t>
                    </a:r>
                  </a:p>
                </c:rich>
              </c:tx>
              <c:spPr>
                <a:solidFill>
                  <a:schemeClr val="accent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1"/>
              </a:solidFill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Sheet1!$C$2:$C$14</c:f>
              <c:numCache>
                <c:formatCode>0.0%</c:formatCode>
                <c:ptCount val="13"/>
                <c:pt idx="0">
                  <c:v>8.3465624200000005E-2</c:v>
                </c:pt>
                <c:pt idx="1">
                  <c:v>8.1478568299999998E-2</c:v>
                </c:pt>
                <c:pt idx="2">
                  <c:v>8.4484166799999996E-2</c:v>
                </c:pt>
                <c:pt idx="3">
                  <c:v>8.0730248500000004E-2</c:v>
                </c:pt>
                <c:pt idx="4">
                  <c:v>8.8451074099999999E-2</c:v>
                </c:pt>
                <c:pt idx="5">
                  <c:v>8.9815406200000003E-2</c:v>
                </c:pt>
                <c:pt idx="6">
                  <c:v>9.1326076500000006E-2</c:v>
                </c:pt>
                <c:pt idx="7">
                  <c:v>9.80923041E-2</c:v>
                </c:pt>
                <c:pt idx="8">
                  <c:v>9.9827692199999998E-2</c:v>
                </c:pt>
                <c:pt idx="9">
                  <c:v>9.25147303E-2</c:v>
                </c:pt>
                <c:pt idx="10">
                  <c:v>9.1215588040989601E-2</c:v>
                </c:pt>
                <c:pt idx="11">
                  <c:v>9.5275492868488396E-2</c:v>
                </c:pt>
                <c:pt idx="12">
                  <c:v>0.10466750599999999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Medical services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square"/>
            <c:size val="7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-1.8229166666666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00B050"/>
              </a:solidFill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Sheet1!$D$2:$D$14</c:f>
              <c:numCache>
                <c:formatCode>0.0%</c:formatCode>
                <c:ptCount val="13"/>
                <c:pt idx="0">
                  <c:v>2.1853362300000002E-2</c:v>
                </c:pt>
                <c:pt idx="1">
                  <c:v>2.4319014600000001E-2</c:v>
                </c:pt>
                <c:pt idx="2">
                  <c:v>2.5542767399999999E-2</c:v>
                </c:pt>
                <c:pt idx="3">
                  <c:v>2.5882631199999999E-2</c:v>
                </c:pt>
                <c:pt idx="4">
                  <c:v>2.1498344499999999E-2</c:v>
                </c:pt>
                <c:pt idx="5">
                  <c:v>2.0948900499999999E-2</c:v>
                </c:pt>
                <c:pt idx="6">
                  <c:v>2.2160807300000002E-2</c:v>
                </c:pt>
                <c:pt idx="7">
                  <c:v>2.5948010699999999E-2</c:v>
                </c:pt>
                <c:pt idx="8">
                  <c:v>2.3498397000000001E-2</c:v>
                </c:pt>
                <c:pt idx="9">
                  <c:v>2.3702761100000001E-2</c:v>
                </c:pt>
                <c:pt idx="10">
                  <c:v>2.50462448803659E-2</c:v>
                </c:pt>
                <c:pt idx="11">
                  <c:v>2.1374639883886101E-2</c:v>
                </c:pt>
                <c:pt idx="12">
                  <c:v>2.3767821000000001E-2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Prescription drugs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00B0F0"/>
              </a:solidFill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Sheet1!$E$2:$E$14</c:f>
              <c:numCache>
                <c:formatCode>0.0%</c:formatCode>
                <c:ptCount val="13"/>
                <c:pt idx="0">
                  <c:v>3.4528988500000003E-2</c:v>
                </c:pt>
                <c:pt idx="1">
                  <c:v>3.0201814E-2</c:v>
                </c:pt>
                <c:pt idx="2">
                  <c:v>3.0376126E-2</c:v>
                </c:pt>
                <c:pt idx="3">
                  <c:v>2.9193951700000002E-2</c:v>
                </c:pt>
                <c:pt idx="4">
                  <c:v>2.5477453600000002E-2</c:v>
                </c:pt>
                <c:pt idx="5">
                  <c:v>2.1159560599999998E-2</c:v>
                </c:pt>
                <c:pt idx="6">
                  <c:v>1.8629053999999999E-2</c:v>
                </c:pt>
                <c:pt idx="7">
                  <c:v>2.1123191999999999E-2</c:v>
                </c:pt>
                <c:pt idx="8">
                  <c:v>2.02244551E-2</c:v>
                </c:pt>
                <c:pt idx="9">
                  <c:v>1.5288591299999999E-2</c:v>
                </c:pt>
                <c:pt idx="10">
                  <c:v>1.7555043792887099E-2</c:v>
                </c:pt>
                <c:pt idx="11">
                  <c:v>1.6202203208434601E-2</c:v>
                </c:pt>
                <c:pt idx="12">
                  <c:v>1.459158E-2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Medical supplies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C00000"/>
              </a:solidFill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Sheet1!$F$2:$F$14</c:f>
              <c:numCache>
                <c:formatCode>0.0%</c:formatCode>
                <c:ptCount val="13"/>
                <c:pt idx="0">
                  <c:v>4.8837094000000001E-3</c:v>
                </c:pt>
                <c:pt idx="1">
                  <c:v>3.8812184999999998E-3</c:v>
                </c:pt>
                <c:pt idx="2">
                  <c:v>4.6734057999999997E-3</c:v>
                </c:pt>
                <c:pt idx="3">
                  <c:v>3.9488038000000001E-3</c:v>
                </c:pt>
                <c:pt idx="4">
                  <c:v>5.2911227999999999E-3</c:v>
                </c:pt>
                <c:pt idx="5">
                  <c:v>3.9607781999999999E-3</c:v>
                </c:pt>
                <c:pt idx="6">
                  <c:v>3.8432030999999999E-3</c:v>
                </c:pt>
                <c:pt idx="7">
                  <c:v>4.0270371999999999E-3</c:v>
                </c:pt>
                <c:pt idx="8">
                  <c:v>3.3263224000000002E-3</c:v>
                </c:pt>
                <c:pt idx="9">
                  <c:v>4.4171656999999996E-3</c:v>
                </c:pt>
                <c:pt idx="10">
                  <c:v>4.1231732855667898E-3</c:v>
                </c:pt>
                <c:pt idx="11">
                  <c:v>4.1003435191238197E-3</c:v>
                </c:pt>
                <c:pt idx="12">
                  <c:v>5.0275160000000001E-3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891520"/>
        <c:axId val="124893056"/>
      </c:lineChart>
      <c:catAx>
        <c:axId val="124891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4893056"/>
        <c:crosses val="autoZero"/>
        <c:auto val="1"/>
        <c:lblAlgn val="ctr"/>
        <c:lblOffset val="0"/>
        <c:noMultiLvlLbl val="0"/>
      </c:catAx>
      <c:valAx>
        <c:axId val="124893056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4891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888670011216704"/>
          <c:y val="8.0170065366053533E-2"/>
          <c:w val="0.15260869322589105"/>
          <c:h val="0.71129603117792084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46370753974681E-2"/>
          <c:y val="0.13516014045541605"/>
          <c:w val="0.90345362924602535"/>
          <c:h val="0.748496133929204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9.922041105598866E-3"/>
                  <c:y val="-2.25225225225225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75690999291282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health spending</c:v>
                </c:pt>
                <c:pt idx="1">
                  <c:v>Health 
insurance</c:v>
                </c:pt>
                <c:pt idx="2">
                  <c:v>Medical 
services</c:v>
                </c:pt>
                <c:pt idx="3">
                  <c:v>Prescription 
drugs</c:v>
                </c:pt>
                <c:pt idx="4">
                  <c:v>Medical 
supplies</c:v>
                </c:pt>
              </c:strCache>
            </c:strRef>
          </c:cat>
          <c:val>
            <c:numRef>
              <c:f>Sheet1!$B$2:$B$6</c:f>
              <c:numCache>
                <c:formatCode>_("$"* #,##0_);_("$"* \(#,##0\);_("$"* "-"??_);_(@_)</c:formatCode>
                <c:ptCount val="5"/>
                <c:pt idx="0">
                  <c:v>3410.2183052999999</c:v>
                </c:pt>
                <c:pt idx="1">
                  <c:v>1966.6460772</c:v>
                </c:pt>
                <c:pt idx="2">
                  <c:v>514.91652665000004</c:v>
                </c:pt>
                <c:pt idx="3">
                  <c:v>813.58404092000001</c:v>
                </c:pt>
                <c:pt idx="4">
                  <c:v>115.07166047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health spending</c:v>
                </c:pt>
                <c:pt idx="1">
                  <c:v>Health 
insurance</c:v>
                </c:pt>
                <c:pt idx="2">
                  <c:v>Medical 
services</c:v>
                </c:pt>
                <c:pt idx="3">
                  <c:v>Prescription 
drugs</c:v>
                </c:pt>
                <c:pt idx="4">
                  <c:v>Medical 
supplies</c:v>
                </c:pt>
              </c:strCache>
            </c:strRef>
          </c:cat>
          <c:val>
            <c:numRef>
              <c:f>Sheet1!$C$2:$C$6</c:f>
              <c:numCache>
                <c:formatCode>_("$"* #,##0_);_("$"* \(#,##0\);_("$"* "-"??_);_(@_)</c:formatCode>
                <c:ptCount val="5"/>
                <c:pt idx="0">
                  <c:v>5341.8403189999999</c:v>
                </c:pt>
                <c:pt idx="1">
                  <c:v>3776.429603</c:v>
                </c:pt>
                <c:pt idx="2">
                  <c:v>857.54888840000001</c:v>
                </c:pt>
                <c:pt idx="3">
                  <c:v>526.46781229999999</c:v>
                </c:pt>
                <c:pt idx="4">
                  <c:v>181.39401559999999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24954496"/>
        <c:axId val="124956032"/>
      </c:barChart>
      <c:catAx>
        <c:axId val="124954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lnSpc>
                <a:spcPct val="90000"/>
              </a:lnSpc>
              <a:defRPr sz="1800" b="1"/>
            </a:pPr>
            <a:endParaRPr lang="en-US"/>
          </a:p>
        </c:txPr>
        <c:crossAx val="124956032"/>
        <c:crosses val="autoZero"/>
        <c:auto val="1"/>
        <c:lblAlgn val="ctr"/>
        <c:lblOffset val="0"/>
        <c:noMultiLvlLbl val="0"/>
      </c:catAx>
      <c:valAx>
        <c:axId val="124956032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495449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40604050291020505"/>
          <c:y val="9.7250656167978997E-2"/>
          <c:w val="0.25595584747512512"/>
          <c:h val="7.0088880935337633E-2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973856209150325E-2"/>
          <c:y val="7.575757575757576E-2"/>
          <c:w val="0.8449139262004014"/>
          <c:h val="0.893939393939393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Health care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Non-Medicare</c:v>
                </c:pt>
                <c:pt idx="1">
                  <c:v>Medicare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6.5000000000000002E-2</c:v>
                </c:pt>
                <c:pt idx="1">
                  <c:v>0.14799999999999999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Housing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Non-Medicare</c:v>
                </c:pt>
                <c:pt idx="1">
                  <c:v>Medicare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0.32923366278212124</c:v>
                </c:pt>
                <c:pt idx="1">
                  <c:v>0.34556541019955656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Food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Non-Medicare</c:v>
                </c:pt>
                <c:pt idx="1">
                  <c:v>Medicare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0.1488051335005163</c:v>
                </c:pt>
                <c:pt idx="1">
                  <c:v>0.14966740576496673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Transportation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Non-Medicare</c:v>
                </c:pt>
                <c:pt idx="1">
                  <c:v>Medicare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0.17478610414515416</c:v>
                </c:pt>
                <c:pt idx="1">
                  <c:v>0.14625831485587584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Non-Medicare</c:v>
                </c:pt>
                <c:pt idx="1">
                  <c:v>Medicare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0.28241628558784482</c:v>
                </c:pt>
                <c:pt idx="1">
                  <c:v>0.2104490022172949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26237312"/>
        <c:axId val="126255488"/>
      </c:barChart>
      <c:catAx>
        <c:axId val="126237312"/>
        <c:scaling>
          <c:orientation val="minMax"/>
        </c:scaling>
        <c:delete val="0"/>
        <c:axPos val="l"/>
        <c:majorTickMark val="none"/>
        <c:minorTickMark val="none"/>
        <c:tickLblPos val="none"/>
        <c:crossAx val="126255488"/>
        <c:crosses val="autoZero"/>
        <c:auto val="1"/>
        <c:lblAlgn val="ctr"/>
        <c:lblOffset val="100"/>
        <c:noMultiLvlLbl val="0"/>
      </c:catAx>
      <c:valAx>
        <c:axId val="12625548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62373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1.5792676650712781E-2"/>
          <c:y val="3.0303030303030304E-2"/>
          <c:w val="0.84423151150223874"/>
          <c:h val="7.00888809353376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113372433690291E-2"/>
          <c:y val="0.27512633853427693"/>
          <c:w val="0.89229484868608289"/>
          <c:h val="0.700799602130434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Medicare households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health spending</c:v>
                </c:pt>
                <c:pt idx="1">
                  <c:v>Health 
insurance</c:v>
                </c:pt>
                <c:pt idx="2">
                  <c:v>Medical 
services</c:v>
                </c:pt>
                <c:pt idx="3">
                  <c:v>Prescription 
drugs</c:v>
                </c:pt>
                <c:pt idx="4">
                  <c:v>Medical 
supplies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3.81076545993011E-2</c:v>
                </c:pt>
                <c:pt idx="1">
                  <c:v>5.5876032649593288E-2</c:v>
                </c:pt>
                <c:pt idx="2">
                  <c:v>4.3422437471416497E-2</c:v>
                </c:pt>
                <c:pt idx="3">
                  <c:v>-3.5621653958874622E-2</c:v>
                </c:pt>
                <c:pt idx="4">
                  <c:v>3.865475722348144E-2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Non-Medicare households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health spending</c:v>
                </c:pt>
                <c:pt idx="1">
                  <c:v>Health 
insurance</c:v>
                </c:pt>
                <c:pt idx="2">
                  <c:v>Medical 
services</c:v>
                </c:pt>
                <c:pt idx="3">
                  <c:v>Prescription 
drugs</c:v>
                </c:pt>
                <c:pt idx="4">
                  <c:v>Medical 
supplies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5.557604847684483E-2</c:v>
                </c:pt>
                <c:pt idx="1">
                  <c:v>8.2070610054211235E-2</c:v>
                </c:pt>
                <c:pt idx="2">
                  <c:v>2.3217809585097671E-2</c:v>
                </c:pt>
                <c:pt idx="3">
                  <c:v>-3.3886843194314009E-3</c:v>
                </c:pt>
                <c:pt idx="4">
                  <c:v>2.1743761627424085E-2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axId val="126188160"/>
        <c:axId val="126210432"/>
      </c:barChart>
      <c:catAx>
        <c:axId val="126188160"/>
        <c:scaling>
          <c:orientation val="minMax"/>
        </c:scaling>
        <c:delete val="0"/>
        <c:axPos val="b"/>
        <c:majorTickMark val="out"/>
        <c:minorTickMark val="none"/>
        <c:tickLblPos val="high"/>
        <c:txPr>
          <a:bodyPr/>
          <a:lstStyle/>
          <a:p>
            <a:pPr>
              <a:lnSpc>
                <a:spcPct val="90000"/>
              </a:lnSpc>
              <a:defRPr sz="1800" b="1"/>
            </a:pPr>
            <a:endParaRPr lang="en-US"/>
          </a:p>
        </c:txPr>
        <c:crossAx val="126210432"/>
        <c:crosses val="autoZero"/>
        <c:auto val="1"/>
        <c:lblAlgn val="ctr"/>
        <c:lblOffset val="0"/>
        <c:noMultiLvlLbl val="0"/>
      </c:catAx>
      <c:valAx>
        <c:axId val="126210432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61881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8492072969971596"/>
          <c:y val="8.1595679030918952E-2"/>
          <c:w val="0.66417696724833564"/>
          <c:h val="7.0088880935337633E-2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9120" y="76200"/>
            <a:ext cx="5974080" cy="448056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05116" y="4587240"/>
            <a:ext cx="5943600" cy="448056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0</a:t>
            </a:fld>
            <a:endParaRPr lang="en-US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36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3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93713" y="674688"/>
            <a:ext cx="6103937" cy="45783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22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59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35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70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93713" y="674688"/>
            <a:ext cx="6103937" cy="45783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77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20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70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93713" y="674688"/>
            <a:ext cx="6103937" cy="45783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05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56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36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76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</p:spTree>
    <p:extLst>
      <p:ext uri="{BB962C8B-B14F-4D97-AF65-F5344CB8AC3E}">
        <p14:creationId xmlns:p14="http://schemas.microsoft.com/office/powerpoint/2010/main" val="2351264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50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80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38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009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78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689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408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4380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6845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C272745-E76B-4FD1-99E5-7D04E998E3EE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Notes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98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769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060B09ED-D94E-40C7-B194-15D83AFD193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4" name="Notes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075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76200"/>
            <a:ext cx="5973762" cy="447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3D8FE-F8A5-4E96-AFAD-20E677B4F20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079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089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4374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1250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6532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868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0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685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0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0898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0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42730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0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94124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5359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9034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181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9869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8355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3397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6166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52864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6913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0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24800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0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28927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0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84669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0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6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72513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0480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00347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0480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44974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0480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38110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0480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645972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9738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902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0304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5693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31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3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.pn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8100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 userDrawn="1"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solidFill>
                  <a:srgbClr val="000000"/>
                </a:solidFill>
                <a:cs typeface="Meta Offc Pro"/>
              </a:rPr>
              <a:pPr/>
              <a:t>‹#›</a:t>
            </a:fld>
            <a:endParaRPr lang="en-US" sz="1400" b="1" dirty="0" err="1" smtClean="0">
              <a:solidFill>
                <a:srgbClr val="000000"/>
              </a:solidFill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solidFill>
                  <a:srgbClr val="000000"/>
                </a:solidFill>
                <a:cs typeface="Meta Offc Pro"/>
              </a:rPr>
              <a:pPr/>
              <a:t>‹#›</a:t>
            </a:fld>
            <a:endParaRPr lang="en-US" sz="1400" b="1" dirty="0" err="1" smtClean="0">
              <a:solidFill>
                <a:srgbClr val="000000"/>
              </a:solidFill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71325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solidFill>
                  <a:srgbClr val="000000"/>
                </a:solidFill>
                <a:cs typeface="Meta Offc Pro"/>
              </a:rPr>
              <a:pPr/>
              <a:t>‹#›</a:t>
            </a:fld>
            <a:endParaRPr lang="en-US" sz="1400" b="1" dirty="0" smtClean="0">
              <a:solidFill>
                <a:srgbClr val="000000"/>
              </a:solidFill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7477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solidFill>
                  <a:srgbClr val="000000"/>
                </a:solidFill>
                <a:cs typeface="Meta Offc Pro"/>
              </a:rPr>
              <a:pPr/>
              <a:t>‹#›</a:t>
            </a:fld>
            <a:endParaRPr lang="en-US" sz="1400" b="1" dirty="0" err="1" smtClean="0">
              <a:solidFill>
                <a:srgbClr val="000000"/>
              </a:solidFill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60868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0480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 userDrawn="1"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Calibri" panose="020F0502020204030204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solidFill>
                  <a:srgbClr val="000000"/>
                </a:solidFill>
                <a:latin typeface="Calibri" panose="020F0502020204030204" pitchFamily="34" charset="0"/>
                <a:cs typeface="Meta Offc Pro"/>
              </a:rPr>
              <a:pPr/>
              <a:t>‹#›</a:t>
            </a:fld>
            <a:endParaRPr lang="en-US" sz="1400" b="1" dirty="0" err="1" smtClean="0">
              <a:solidFill>
                <a:srgbClr val="000000"/>
              </a:solidFill>
              <a:latin typeface="Calibri" panose="020F0502020204030204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92602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</p:sldLayoutIdLst>
  <p:transition spd="med"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000" b="1" i="0" dirty="0" smtClean="0">
          <a:solidFill>
            <a:srgbClr val="000000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solidFill>
                  <a:srgbClr val="000000"/>
                </a:solidFill>
                <a:cs typeface="Meta Offc Pro"/>
              </a:rPr>
              <a:pPr/>
              <a:t>‹#›</a:t>
            </a:fld>
            <a:endParaRPr lang="en-US" sz="1400" b="1" dirty="0" err="1" smtClean="0">
              <a:solidFill>
                <a:srgbClr val="000000"/>
              </a:solidFill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09264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1.xml"/><Relationship Id="rId4" Type="http://schemas.openxmlformats.org/officeDocument/2006/relationships/hyperlink" Target="http://www.kff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hyperlink" Target="http://www.kff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hyperlink" Target="http://www.kff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347" y="2819400"/>
            <a:ext cx="8223439" cy="1000511"/>
          </a:xfrm>
        </p:spPr>
        <p:txBody>
          <a:bodyPr/>
          <a:lstStyle/>
          <a:p>
            <a:r>
              <a:rPr lang="en-US" sz="4400" dirty="0" smtClean="0"/>
              <a:t>The Latest Trends in Income, Assets, and Personal Health Care Spending Among People on Medicare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508000" y="53340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November 2015</a:t>
            </a:r>
          </a:p>
        </p:txBody>
      </p:sp>
    </p:spTree>
    <p:extLst>
      <p:ext uri="{BB962C8B-B14F-4D97-AF65-F5344CB8AC3E}">
        <p14:creationId xmlns:p14="http://schemas.microsoft.com/office/powerpoint/2010/main" val="213656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347" y="1971289"/>
            <a:ext cx="8223439" cy="1000511"/>
          </a:xfrm>
        </p:spPr>
        <p:txBody>
          <a:bodyPr/>
          <a:lstStyle/>
          <a:p>
            <a:r>
              <a:rPr lang="en-US" sz="3600" dirty="0" smtClean="0"/>
              <a:t>Trends in Income and Assets Among People on Medicare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3716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" y="320040"/>
            <a:ext cx="8961120" cy="914400"/>
          </a:xfrm>
        </p:spPr>
        <p:txBody>
          <a:bodyPr/>
          <a:lstStyle/>
          <a:p>
            <a:r>
              <a:rPr lang="en-US" sz="2400" dirty="0"/>
              <a:t>Half of all Medicare beneficiaries had incomes below $24,150 per person in 2014</a:t>
            </a:r>
            <a:endParaRPr lang="en-US" sz="2600" b="0" dirty="0">
              <a:latin typeface="Calibri" pitchFamily="34" charset="0"/>
            </a:endParaRP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650106"/>
              </p:ext>
            </p:extLst>
          </p:nvPr>
        </p:nvGraphicFramePr>
        <p:xfrm>
          <a:off x="228600" y="2060576"/>
          <a:ext cx="4406900" cy="4264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</a:tblGrid>
              <a:tr h="42672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5109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5109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561196"/>
              </p:ext>
            </p:extLst>
          </p:nvPr>
        </p:nvGraphicFramePr>
        <p:xfrm>
          <a:off x="228600" y="2060576"/>
          <a:ext cx="4406900" cy="4264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</a:tblGrid>
              <a:tr h="42672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5109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425109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4692650" y="5428972"/>
            <a:ext cx="4298950" cy="51462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32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25% </a:t>
            </a:r>
            <a:r>
              <a:rPr lang="en-US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had incomes below </a:t>
            </a:r>
            <a:r>
              <a:rPr lang="en-US" sz="28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$14,350</a:t>
            </a:r>
            <a:endParaRPr lang="en-US" sz="2800" b="1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275218"/>
              </p:ext>
            </p:extLst>
          </p:nvPr>
        </p:nvGraphicFramePr>
        <p:xfrm>
          <a:off x="228600" y="4195821"/>
          <a:ext cx="4406900" cy="2128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</a:tblGrid>
              <a:tr h="4251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</a:tr>
              <a:tr h="4251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</a:tr>
              <a:tr h="425109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426726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30" name="TextBox 8"/>
          <p:cNvSpPr txBox="1">
            <a:spLocks noChangeArrowheads="1"/>
          </p:cNvSpPr>
          <p:nvPr/>
        </p:nvSpPr>
        <p:spPr bwMode="auto">
          <a:xfrm>
            <a:off x="4692650" y="3956050"/>
            <a:ext cx="4298950" cy="514628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32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50% </a:t>
            </a:r>
            <a:r>
              <a:rPr lang="en-US" sz="20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had incomes below </a:t>
            </a: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$24,150</a:t>
            </a:r>
            <a:endParaRPr lang="en-US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23825" y="4185343"/>
            <a:ext cx="4648200" cy="0"/>
          </a:xfrm>
          <a:prstGeom prst="line">
            <a:avLst/>
          </a:prstGeom>
          <a:ln w="444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4692650" y="2087894"/>
            <a:ext cx="4298950" cy="567399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5%</a:t>
            </a: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had 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incomes above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$93,000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25728"/>
              </p:ext>
            </p:extLst>
          </p:nvPr>
        </p:nvGraphicFramePr>
        <p:xfrm>
          <a:off x="228600" y="2060576"/>
          <a:ext cx="4406900" cy="426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  <a:gridCol w="440690"/>
              </a:tblGrid>
              <a:tr h="42672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b="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55" name="Rectangle 54">
            <a:hlinkClick r:id="rId4"/>
          </p:cNvPr>
          <p:cNvSpPr/>
          <p:nvPr/>
        </p:nvSpPr>
        <p:spPr>
          <a:xfrm>
            <a:off x="8503920" y="6217920"/>
            <a:ext cx="548640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012972"/>
              </p:ext>
            </p:extLst>
          </p:nvPr>
        </p:nvGraphicFramePr>
        <p:xfrm>
          <a:off x="4194810" y="2060576"/>
          <a:ext cx="440690" cy="426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90"/>
              </a:tblGrid>
              <a:tr h="42672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419600" y="1470291"/>
            <a:ext cx="4572000" cy="640094"/>
            <a:chOff x="4419600" y="1394091"/>
            <a:chExt cx="4572000" cy="640094"/>
          </a:xfrm>
        </p:grpSpPr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4692650" y="1394091"/>
              <a:ext cx="4298950" cy="51090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" pitchFamily="18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" pitchFamily="18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" pitchFamily="18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" pitchFamily="18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" pitchFamily="18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" pitchFamily="18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" pitchFamily="18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" pitchFamily="18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" pitchFamily="18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3200" b="1" dirty="0" smtClean="0">
                  <a:solidFill>
                    <a:prstClr val="black"/>
                  </a:solidFill>
                  <a:latin typeface="Calibri"/>
                  <a:cs typeface="Calibri" pitchFamily="34" charset="0"/>
                </a:rPr>
                <a:t>1% </a:t>
              </a:r>
              <a:r>
                <a:rPr lang="en-US" sz="2000" b="1" dirty="0" smtClean="0">
                  <a:solidFill>
                    <a:prstClr val="black"/>
                  </a:solidFill>
                  <a:latin typeface="Calibri"/>
                  <a:cs typeface="Calibri" pitchFamily="34" charset="0"/>
                </a:rPr>
                <a:t>had </a:t>
              </a:r>
              <a:r>
                <a:rPr lang="en-US" sz="2000" b="1" dirty="0">
                  <a:solidFill>
                    <a:prstClr val="black"/>
                  </a:solidFill>
                  <a:latin typeface="Calibri"/>
                  <a:cs typeface="Calibri" pitchFamily="34" charset="0"/>
                </a:rPr>
                <a:t>incomes above </a:t>
              </a:r>
              <a:r>
                <a:rPr lang="en-US" sz="2800" b="1" dirty="0" smtClean="0">
                  <a:solidFill>
                    <a:prstClr val="black"/>
                  </a:solidFill>
                  <a:latin typeface="Calibri"/>
                  <a:cs typeface="Calibri" pitchFamily="34" charset="0"/>
                </a:rPr>
                <a:t>$163,600</a:t>
              </a:r>
              <a:endParaRPr lang="en-US" sz="2800" b="1" dirty="0">
                <a:solidFill>
                  <a:prstClr val="black"/>
                </a:solidFill>
                <a:latin typeface="Calibri"/>
                <a:cs typeface="Calibri" pitchFamily="34" charset="0"/>
              </a:endParaRP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4419600" y="1649546"/>
              <a:ext cx="0" cy="384639"/>
            </a:xfrm>
            <a:prstGeom prst="straightConnector1">
              <a:avLst/>
            </a:prstGeom>
            <a:ln w="38100" cmpd="sng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7" idx="1"/>
            </p:cNvCxnSpPr>
            <p:nvPr/>
          </p:nvCxnSpPr>
          <p:spPr>
            <a:xfrm flipH="1" flipV="1">
              <a:off x="4419600" y="1649545"/>
              <a:ext cx="273050" cy="1"/>
            </a:xfrm>
            <a:prstGeom prst="line">
              <a:avLst/>
            </a:prstGeom>
            <a:ln w="38100" cmpd="sng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b="1" dirty="0" smtClean="0"/>
              <a:t>SOURCE</a:t>
            </a:r>
            <a:r>
              <a:rPr lang="en-US" dirty="0" smtClean="0"/>
              <a:t>: Urban Institute / Kaiser Family Foundation analysis of DYNASIM data 2015.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512739"/>
              </p:ext>
            </p:extLst>
          </p:nvPr>
        </p:nvGraphicFramePr>
        <p:xfrm>
          <a:off x="4277995" y="2136778"/>
          <a:ext cx="27432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</a:tblGrid>
              <a:tr h="27432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91459" marR="91459" marT="45717" marB="45717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UpDiag">
                      <a:fgClr>
                        <a:schemeClr val="bg2"/>
                      </a:fgClr>
                      <a:bgClr>
                        <a:schemeClr val="accent4"/>
                      </a:bgClr>
                    </a:patt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7683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519160" cy="548640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NOTE:</a:t>
            </a:r>
            <a:r>
              <a:rPr lang="en-US" dirty="0">
                <a:solidFill>
                  <a:srgbClr val="000000"/>
                </a:solidFill>
              </a:rPr>
              <a:t>  Total household income for couples is split equally between husbands and wives  to estimate income for married beneficiaries. 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/>
              <a:t>SOURCE</a:t>
            </a:r>
            <a:r>
              <a:rPr lang="en-US" dirty="0"/>
              <a:t>: Urban Institute / Kaiser Family Foundation analysis of DYNASIM data 2015.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532" y="365760"/>
            <a:ext cx="9204960" cy="914400"/>
          </a:xfrm>
        </p:spPr>
        <p:txBody>
          <a:bodyPr/>
          <a:lstStyle/>
          <a:p>
            <a:r>
              <a:rPr lang="en-US" sz="2400" dirty="0"/>
              <a:t>Median per capita income </a:t>
            </a:r>
            <a:r>
              <a:rPr lang="en-US" sz="2400" dirty="0" smtClean="0"/>
              <a:t>is lower for black and Hispanic beneficiaries than white beneficiaries, and declines with age among seniors, 2014</a:t>
            </a:r>
            <a:endParaRPr lang="en-US" sz="26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295110"/>
              </p:ext>
            </p:extLst>
          </p:nvPr>
        </p:nvGraphicFramePr>
        <p:xfrm>
          <a:off x="381000" y="1219200"/>
          <a:ext cx="8534394" cy="5410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75854"/>
                <a:gridCol w="775854"/>
                <a:gridCol w="775854"/>
                <a:gridCol w="775854"/>
                <a:gridCol w="775854"/>
                <a:gridCol w="775854"/>
                <a:gridCol w="775854"/>
                <a:gridCol w="775854"/>
                <a:gridCol w="775854"/>
                <a:gridCol w="775854"/>
                <a:gridCol w="775854"/>
              </a:tblGrid>
              <a:tr h="32888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Race/ethnicity</a:t>
                      </a:r>
                      <a:endParaRPr lang="en-US" sz="16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600" spc="-1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</a:t>
                      </a:r>
                      <a:endParaRPr lang="en-US" sz="16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6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97318"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spc="-1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399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4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4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4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400" spc="-1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4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Under 65</a:t>
                      </a: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4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65-74</a:t>
                      </a: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4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75-84</a:t>
                      </a: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4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85 or older</a:t>
                      </a: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865886"/>
              </p:ext>
            </p:extLst>
          </p:nvPr>
        </p:nvGraphicFramePr>
        <p:xfrm>
          <a:off x="228600" y="1524000"/>
          <a:ext cx="89154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935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 lIns="59262" tIns="29631" rIns="59262" bIns="29631"/>
          <a:lstStyle/>
          <a:p>
            <a:r>
              <a:rPr lang="en-US" b="1" dirty="0"/>
              <a:t>NOTE: </a:t>
            </a:r>
            <a:r>
              <a:rPr lang="en-US" dirty="0"/>
              <a:t>Beneficiaries identified as “other” races not shown separately. </a:t>
            </a:r>
          </a:p>
          <a:p>
            <a:r>
              <a:rPr lang="en-US" b="1" dirty="0"/>
              <a:t>SOURCE: </a:t>
            </a:r>
            <a:r>
              <a:rPr lang="en-US" dirty="0"/>
              <a:t>Urban Institute / Kaiser Family Foundation analysis of DYNASIM data 2015.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908" y="365760"/>
            <a:ext cx="9204960" cy="914400"/>
          </a:xfrm>
        </p:spPr>
        <p:txBody>
          <a:bodyPr/>
          <a:lstStyle/>
          <a:p>
            <a:r>
              <a:rPr lang="en-US" sz="2400" dirty="0" smtClean="0"/>
              <a:t>Median per </a:t>
            </a:r>
            <a:r>
              <a:rPr lang="en-US" sz="2400" dirty="0"/>
              <a:t>c</a:t>
            </a:r>
            <a:r>
              <a:rPr lang="en-US" sz="2400" dirty="0" smtClean="0"/>
              <a:t>apita </a:t>
            </a:r>
            <a:r>
              <a:rPr lang="en-US" sz="2400" dirty="0"/>
              <a:t>i</a:t>
            </a:r>
            <a:r>
              <a:rPr lang="en-US" sz="2400" dirty="0" smtClean="0"/>
              <a:t>ncome is lower for black and Hispanic beneficiaries than white beneficiaries with the same education levels, 2014</a:t>
            </a:r>
            <a:endParaRPr lang="en-US" sz="2400" dirty="0"/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5925746"/>
              </p:ext>
            </p:extLst>
          </p:nvPr>
        </p:nvGraphicFramePr>
        <p:xfrm>
          <a:off x="369455" y="1231715"/>
          <a:ext cx="9144000" cy="4532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48544"/>
              </p:ext>
            </p:extLst>
          </p:nvPr>
        </p:nvGraphicFramePr>
        <p:xfrm>
          <a:off x="498936" y="1957742"/>
          <a:ext cx="1025063" cy="959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063"/>
              </a:tblGrid>
              <a:tr h="3197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97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97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17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324980" y="2625356"/>
            <a:ext cx="193964" cy="22860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35" tIns="44867" rIns="89735" bIns="44867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24980" y="2307771"/>
            <a:ext cx="193964" cy="22860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35" tIns="44867" rIns="89735" bIns="44867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24980" y="1990187"/>
            <a:ext cx="193964" cy="2286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35" tIns="44867" rIns="89735" bIns="44867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5298" y="1850571"/>
            <a:ext cx="1308702" cy="1143000"/>
          </a:xfrm>
          <a:prstGeom prst="rect">
            <a:avLst/>
          </a:prstGeom>
          <a:noFill/>
          <a:ln w="952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35" tIns="44867" rIns="89735" bIns="44867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62989" y="5410200"/>
            <a:ext cx="841802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25030"/>
              </p:ext>
            </p:extLst>
          </p:nvPr>
        </p:nvGraphicFramePr>
        <p:xfrm>
          <a:off x="979055" y="5463235"/>
          <a:ext cx="7924800" cy="632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  <a:gridCol w="1981200"/>
                <a:gridCol w="1981200"/>
              </a:tblGrid>
              <a:tr h="632765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</a:t>
                      </a:r>
                      <a:b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School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School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Graduate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Some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College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College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Graduate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1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6674613"/>
              </p:ext>
            </p:extLst>
          </p:nvPr>
        </p:nvGraphicFramePr>
        <p:xfrm>
          <a:off x="92075" y="1570180"/>
          <a:ext cx="8959850" cy="4555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NOTE:</a:t>
            </a:r>
            <a:r>
              <a:rPr lang="en-US" dirty="0">
                <a:solidFill>
                  <a:srgbClr val="000000"/>
                </a:solidFill>
              </a:rPr>
              <a:t>  All incomes are adjusted to </a:t>
            </a:r>
            <a:r>
              <a:rPr lang="en-US" dirty="0" smtClean="0">
                <a:solidFill>
                  <a:srgbClr val="000000"/>
                </a:solidFill>
              </a:rPr>
              <a:t>2014 dollars</a:t>
            </a:r>
            <a:r>
              <a:rPr lang="en-US" dirty="0">
                <a:solidFill>
                  <a:srgbClr val="000000"/>
                </a:solidFill>
              </a:rPr>
              <a:t>.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/>
              <a:t>SOURCE</a:t>
            </a:r>
            <a:r>
              <a:rPr lang="en-US" dirty="0"/>
              <a:t>: Urban Institute / Kaiser Family Foundation analysis of DYNASIM data 2015.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Growth in per capita income is projected to be concentrated among beneficiaries with higher </a:t>
            </a:r>
            <a:r>
              <a:rPr lang="en-US" sz="2700" dirty="0" smtClean="0"/>
              <a:t>incomes, 2014-2030</a:t>
            </a:r>
            <a:endParaRPr lang="en-US" sz="2700" dirty="0"/>
          </a:p>
        </p:txBody>
      </p:sp>
      <p:sp>
        <p:nvSpPr>
          <p:cNvPr id="14" name="TextBox 1"/>
          <p:cNvSpPr txBox="1"/>
          <p:nvPr/>
        </p:nvSpPr>
        <p:spPr>
          <a:xfrm>
            <a:off x="118060" y="1295400"/>
            <a:ext cx="4149140" cy="304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i="1" dirty="0" smtClean="0">
                <a:solidFill>
                  <a:srgbClr val="000000"/>
                </a:solidFill>
                <a:cs typeface="Calibri" pitchFamily="34" charset="0"/>
              </a:rPr>
              <a:t>In 2014 dollars</a:t>
            </a:r>
            <a:endParaRPr lang="en-US" sz="1800" b="1" i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041376" y="6005724"/>
            <a:ext cx="2170721" cy="31887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000000"/>
                </a:solidFill>
                <a:cs typeface="Calibri" pitchFamily="34" charset="0"/>
              </a:rPr>
              <a:t>Year</a:t>
            </a:r>
            <a:endParaRPr lang="en-US" sz="18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9792" y="441281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50th percentile (Median)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69792" y="51816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25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69792" y="3720084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75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69792" y="2733365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90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9792" y="187916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  <a:cs typeface="Calibri" pitchFamily="34" charset="0"/>
              </a:rPr>
              <a:t>9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5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519532"/>
              </p:ext>
            </p:extLst>
          </p:nvPr>
        </p:nvGraphicFramePr>
        <p:xfrm>
          <a:off x="1292352" y="5777124"/>
          <a:ext cx="76809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"/>
                <a:gridCol w="426720"/>
                <a:gridCol w="426720"/>
                <a:gridCol w="426720"/>
                <a:gridCol w="426720"/>
                <a:gridCol w="307848"/>
                <a:gridCol w="304800"/>
                <a:gridCol w="667512"/>
                <a:gridCol w="426720"/>
                <a:gridCol w="426720"/>
                <a:gridCol w="426720"/>
                <a:gridCol w="262128"/>
                <a:gridCol w="591312"/>
                <a:gridCol w="426720"/>
                <a:gridCol w="426720"/>
                <a:gridCol w="384048"/>
                <a:gridCol w="469392"/>
                <a:gridCol w="4267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2025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2030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34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 flipH="1" flipV="1">
            <a:off x="1597176" y="2438400"/>
            <a:ext cx="65370" cy="1317172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 lIns="59262" tIns="29631" rIns="59262" bIns="29631"/>
          <a:lstStyle/>
          <a:p>
            <a:r>
              <a:rPr lang="en-US" b="1" dirty="0"/>
              <a:t>NOTE: </a:t>
            </a:r>
            <a:r>
              <a:rPr lang="en-US" dirty="0"/>
              <a:t>Beneficiaries identified as “other” races not shown separately. </a:t>
            </a:r>
          </a:p>
          <a:p>
            <a:r>
              <a:rPr lang="en-US" b="1" dirty="0"/>
              <a:t>SOURCE:</a:t>
            </a:r>
            <a:r>
              <a:rPr lang="en-US" dirty="0"/>
              <a:t> Urban Institute / Kaiser Family Foundation analysis of DYNASIM data 2015.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Most beneficiaries have some savings, but a larger share of black and Hispanic beneficiaries than white beneficiaries have no savings, 20</a:t>
            </a:r>
            <a:r>
              <a:rPr lang="en-US" sz="2600" dirty="0" smtClean="0"/>
              <a:t>14</a:t>
            </a:r>
            <a:endParaRPr lang="en-US" sz="2600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7762239"/>
              </p:ext>
            </p:extLst>
          </p:nvPr>
        </p:nvGraphicFramePr>
        <p:xfrm>
          <a:off x="379506" y="2353808"/>
          <a:ext cx="2593788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361403"/>
              </p:ext>
            </p:extLst>
          </p:nvPr>
        </p:nvGraphicFramePr>
        <p:xfrm>
          <a:off x="3275106" y="2353808"/>
          <a:ext cx="2593788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701572"/>
              </p:ext>
            </p:extLst>
          </p:nvPr>
        </p:nvGraphicFramePr>
        <p:xfrm>
          <a:off x="6142182" y="2353808"/>
          <a:ext cx="2593788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555767"/>
              </p:ext>
            </p:extLst>
          </p:nvPr>
        </p:nvGraphicFramePr>
        <p:xfrm>
          <a:off x="642742" y="1694906"/>
          <a:ext cx="2124364" cy="438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364"/>
              </a:tblGrid>
              <a:tr h="4386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White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393841"/>
              </p:ext>
            </p:extLst>
          </p:nvPr>
        </p:nvGraphicFramePr>
        <p:xfrm>
          <a:off x="3509818" y="1694906"/>
          <a:ext cx="2124364" cy="438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364"/>
              </a:tblGrid>
              <a:tr h="4386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Black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68097"/>
              </p:ext>
            </p:extLst>
          </p:nvPr>
        </p:nvGraphicFramePr>
        <p:xfrm>
          <a:off x="6376894" y="1694906"/>
          <a:ext cx="2124364" cy="438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364"/>
              </a:tblGrid>
              <a:tr h="4386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Hispanic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93091" y="4114800"/>
            <a:ext cx="1108364" cy="82928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</a:rPr>
              <a:t>Share with savings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95%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2284738"/>
            <a:ext cx="1431636" cy="30606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No savings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9636" y="4114800"/>
            <a:ext cx="1108364" cy="82928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Share with savings</a:t>
            </a: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80%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8194" y="3150739"/>
            <a:ext cx="1108364" cy="583061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No savings</a:t>
            </a: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20%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96727" y="4114800"/>
            <a:ext cx="1108364" cy="82928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Share with savings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76%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00800" y="3226939"/>
            <a:ext cx="1108364" cy="583061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No savings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24%</a:t>
            </a:r>
            <a:endParaRPr lang="en-US" b="1" dirty="0">
              <a:solidFill>
                <a:srgbClr val="000000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59627"/>
              </p:ext>
            </p:extLst>
          </p:nvPr>
        </p:nvGraphicFramePr>
        <p:xfrm>
          <a:off x="254000" y="5442857"/>
          <a:ext cx="8636001" cy="723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8667"/>
                <a:gridCol w="2878667"/>
                <a:gridCol w="2878667"/>
              </a:tblGrid>
              <a:tr h="678180"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41.1 million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beneficiaries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5.5 million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beneficiaries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5.1 million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beneficiaries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977623" y="2787360"/>
            <a:ext cx="1108364" cy="336840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5%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1517073" y="2438399"/>
            <a:ext cx="83127" cy="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8347" y="1242070"/>
            <a:ext cx="7047306" cy="43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rgbClr val="000000"/>
                </a:solidFill>
                <a:cs typeface="Meta Offc Pro"/>
              </a:rPr>
              <a:t>Share of all Medicare beneficiaries with </a:t>
            </a:r>
            <a:r>
              <a:rPr lang="en-US" sz="2200" b="1" u="sng" dirty="0" smtClean="0">
                <a:solidFill>
                  <a:srgbClr val="000000"/>
                </a:solidFill>
                <a:cs typeface="Meta Offc Pro"/>
              </a:rPr>
              <a:t>no</a:t>
            </a:r>
            <a:r>
              <a:rPr lang="en-US" sz="2200" b="1" dirty="0" smtClean="0">
                <a:solidFill>
                  <a:srgbClr val="000000"/>
                </a:solidFill>
                <a:cs typeface="Meta Offc Pro"/>
              </a:rPr>
              <a:t> savings = 8%</a:t>
            </a:r>
          </a:p>
        </p:txBody>
      </p:sp>
    </p:spTree>
    <p:extLst>
      <p:ext uri="{BB962C8B-B14F-4D97-AF65-F5344CB8AC3E}">
        <p14:creationId xmlns:p14="http://schemas.microsoft.com/office/powerpoint/2010/main" val="248939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" y="320040"/>
            <a:ext cx="8961120" cy="914400"/>
          </a:xfrm>
        </p:spPr>
        <p:txBody>
          <a:bodyPr/>
          <a:lstStyle/>
          <a:p>
            <a:r>
              <a:rPr lang="en-US" sz="2400" dirty="0"/>
              <a:t>Half of all Medicare beneficiaries had savings below $</a:t>
            </a:r>
            <a:r>
              <a:rPr lang="en-US" sz="2400" dirty="0" smtClean="0"/>
              <a:t>63,350 </a:t>
            </a:r>
            <a:r>
              <a:rPr lang="en-US" sz="2400" dirty="0"/>
              <a:t>per person in 2014</a:t>
            </a:r>
            <a:endParaRPr lang="en-US" sz="2600" b="0" dirty="0">
              <a:latin typeface="Calibri" pitchFamily="34" charset="0"/>
            </a:endParaRPr>
          </a:p>
        </p:txBody>
      </p:sp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4343400" y="4851400"/>
            <a:ext cx="4709160" cy="48474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25</a:t>
            </a: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% </a:t>
            </a:r>
            <a:r>
              <a:rPr lang="en-US" sz="1900" b="1" dirty="0">
                <a:solidFill>
                  <a:srgbClr val="FFFFFF"/>
                </a:solidFill>
                <a:latin typeface="Calibri"/>
                <a:cs typeface="Calibri" pitchFamily="34" charset="0"/>
              </a:rPr>
              <a:t>had savings </a:t>
            </a:r>
            <a:r>
              <a:rPr lang="en-US" sz="1900" b="1" dirty="0" smtClean="0">
                <a:solidFill>
                  <a:srgbClr val="FFFFFF"/>
                </a:solidFill>
                <a:latin typeface="Calibri"/>
                <a:cs typeface="Calibri" pitchFamily="34" charset="0"/>
              </a:rPr>
              <a:t>below </a:t>
            </a:r>
            <a:r>
              <a:rPr lang="en-US" sz="28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$11,900</a:t>
            </a:r>
            <a:endParaRPr lang="en-US" sz="2800" b="1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8"/>
          <p:cNvSpPr txBox="1">
            <a:spLocks noChangeArrowheads="1"/>
          </p:cNvSpPr>
          <p:nvPr/>
        </p:nvSpPr>
        <p:spPr bwMode="auto">
          <a:xfrm>
            <a:off x="4343400" y="3505200"/>
            <a:ext cx="4709160" cy="484748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50% </a:t>
            </a:r>
            <a:r>
              <a:rPr lang="en-US" sz="2000" b="1" dirty="0">
                <a:solidFill>
                  <a:prstClr val="black"/>
                </a:solidFill>
                <a:latin typeface="Calibri"/>
                <a:cs typeface="Calibri" pitchFamily="34" charset="0"/>
              </a:rPr>
              <a:t>had savings </a:t>
            </a:r>
            <a:r>
              <a:rPr lang="en-US" sz="2000" b="1" dirty="0" smtClean="0">
                <a:solidFill>
                  <a:prstClr val="black"/>
                </a:solidFill>
                <a:latin typeface="Calibri"/>
                <a:cs typeface="Calibri" pitchFamily="34" charset="0"/>
              </a:rPr>
              <a:t>below </a:t>
            </a: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$63,350</a:t>
            </a:r>
            <a:endParaRPr lang="en-US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4343400" y="1867927"/>
            <a:ext cx="4709160" cy="484748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 smtClean="0">
                <a:solidFill>
                  <a:srgbClr val="FFFFFF"/>
                </a:solidFill>
                <a:latin typeface="Calibri"/>
                <a:cs typeface="Calibri" pitchFamily="34" charset="0"/>
              </a:rPr>
              <a:t>5% </a:t>
            </a:r>
            <a:r>
              <a:rPr lang="en-US" sz="1900" b="1" dirty="0">
                <a:solidFill>
                  <a:srgbClr val="FFFFFF"/>
                </a:solidFill>
                <a:latin typeface="Calibri"/>
                <a:cs typeface="Calibri" pitchFamily="34" charset="0"/>
              </a:rPr>
              <a:t>had savings above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$1,219,250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5" name="Rectangle 54">
            <a:hlinkClick r:id="rId4"/>
          </p:cNvPr>
          <p:cNvSpPr/>
          <p:nvPr/>
        </p:nvSpPr>
        <p:spPr>
          <a:xfrm>
            <a:off x="8503920" y="6217920"/>
            <a:ext cx="548640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4343400" y="1323975"/>
            <a:ext cx="4709160" cy="484748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 pitchFamily="34" charset="0"/>
              </a:rPr>
              <a:t>1% </a:t>
            </a:r>
            <a:r>
              <a:rPr lang="en-US" sz="1900" b="1" dirty="0" smtClean="0">
                <a:solidFill>
                  <a:prstClr val="black"/>
                </a:solidFill>
                <a:latin typeface="Calibri"/>
                <a:cs typeface="Calibri" pitchFamily="34" charset="0"/>
              </a:rPr>
              <a:t>had savings above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  <a:cs typeface="Calibri" pitchFamily="34" charset="0"/>
              </a:rPr>
              <a:t>$3,585,350</a:t>
            </a:r>
            <a:endParaRPr lang="en-US" sz="2800" b="1" dirty="0">
              <a:solidFill>
                <a:prstClr val="black"/>
              </a:solidFill>
              <a:latin typeface="Calibri"/>
              <a:cs typeface="Calibri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4010025" y="1566349"/>
            <a:ext cx="0" cy="273003"/>
          </a:xfrm>
          <a:prstGeom prst="straightConnector1">
            <a:avLst/>
          </a:prstGeom>
          <a:ln w="38100" cmpd="sng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4010025" y="1566349"/>
            <a:ext cx="333375" cy="0"/>
          </a:xfrm>
          <a:prstGeom prst="line">
            <a:avLst/>
          </a:prstGeom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b="1" dirty="0"/>
              <a:t>SOURCE</a:t>
            </a:r>
            <a:r>
              <a:rPr lang="en-US" dirty="0"/>
              <a:t>: Urban Institute / Kaiser Family Foundation analysis of DYNASIM data 2015.</a:t>
            </a:r>
          </a:p>
        </p:txBody>
      </p:sp>
      <p:sp>
        <p:nvSpPr>
          <p:cNvPr id="6" name="Right Brace 5"/>
          <p:cNvSpPr/>
          <p:nvPr/>
        </p:nvSpPr>
        <p:spPr>
          <a:xfrm rot="5400000">
            <a:off x="1679477" y="4302223"/>
            <a:ext cx="298646" cy="3048000"/>
          </a:xfrm>
          <a:prstGeom prst="rightBrace">
            <a:avLst>
              <a:gd name="adj1" fmla="val 401786"/>
              <a:gd name="adj2" fmla="val 50000"/>
            </a:avLst>
          </a:prstGeom>
          <a:ln w="38100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57" name="TextBox 14"/>
          <p:cNvSpPr txBox="1">
            <a:spLocks noChangeArrowheads="1"/>
          </p:cNvSpPr>
          <p:nvPr/>
        </p:nvSpPr>
        <p:spPr bwMode="auto">
          <a:xfrm>
            <a:off x="4343400" y="5715000"/>
            <a:ext cx="4038600" cy="735522"/>
          </a:xfrm>
          <a:prstGeom prst="rect">
            <a:avLst/>
          </a:prstGeom>
          <a:solidFill>
            <a:schemeClr val="accent6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8</a:t>
            </a:r>
            <a:r>
              <a:rPr lang="en-US" sz="3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 </a:t>
            </a:r>
            <a:r>
              <a:rPr lang="en-US" sz="1900" b="1" dirty="0">
                <a:solidFill>
                  <a:srgbClr val="000000"/>
                </a:solidFill>
                <a:latin typeface="Calibri"/>
                <a:cs typeface="Calibri" pitchFamily="34" charset="0"/>
              </a:rPr>
              <a:t>had 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$0</a:t>
            </a:r>
            <a:r>
              <a:rPr lang="en-US" sz="1900" b="1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in savings </a:t>
            </a:r>
          </a:p>
          <a:p>
            <a:pPr algn="ctr">
              <a:lnSpc>
                <a:spcPct val="85000"/>
              </a:lnSpc>
            </a:pPr>
            <a:r>
              <a:rPr lang="en-US" sz="1900" b="1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or were in debt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77" name="Group 376"/>
          <p:cNvGrpSpPr/>
          <p:nvPr/>
        </p:nvGrpSpPr>
        <p:grpSpPr>
          <a:xfrm>
            <a:off x="1828800" y="6007298"/>
            <a:ext cx="2514600" cy="210622"/>
            <a:chOff x="2019300" y="5994598"/>
            <a:chExt cx="2324100" cy="121187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2019300" y="5994598"/>
              <a:ext cx="0" cy="121187"/>
            </a:xfrm>
            <a:prstGeom prst="line">
              <a:avLst/>
            </a:prstGeom>
            <a:ln w="38100" cmpd="sng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2019300" y="6082761"/>
              <a:ext cx="2324100" cy="13972"/>
            </a:xfrm>
            <a:prstGeom prst="straightConnector1">
              <a:avLst/>
            </a:prstGeom>
            <a:ln w="38100" cmpd="sng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" y="1828800"/>
            <a:ext cx="4197096" cy="38560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163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519160" cy="548640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NOTE:</a:t>
            </a:r>
            <a:r>
              <a:rPr lang="en-US" dirty="0">
                <a:solidFill>
                  <a:srgbClr val="000000"/>
                </a:solidFill>
              </a:rPr>
              <a:t>  Total household </a:t>
            </a:r>
            <a:r>
              <a:rPr lang="en-US" dirty="0" smtClean="0">
                <a:solidFill>
                  <a:srgbClr val="000000"/>
                </a:solidFill>
              </a:rPr>
              <a:t>savings </a:t>
            </a:r>
            <a:r>
              <a:rPr lang="en-US" dirty="0">
                <a:solidFill>
                  <a:srgbClr val="000000"/>
                </a:solidFill>
              </a:rPr>
              <a:t>for couples is split equally between husbands and wives  to estimate </a:t>
            </a:r>
            <a:r>
              <a:rPr lang="en-US" dirty="0" smtClean="0">
                <a:solidFill>
                  <a:srgbClr val="000000"/>
                </a:solidFill>
              </a:rPr>
              <a:t>savings </a:t>
            </a:r>
            <a:r>
              <a:rPr lang="en-US" dirty="0">
                <a:solidFill>
                  <a:srgbClr val="000000"/>
                </a:solidFill>
              </a:rPr>
              <a:t>for married beneficiaries. 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/>
              <a:t>SOURCE</a:t>
            </a:r>
            <a:r>
              <a:rPr lang="en-US" dirty="0"/>
              <a:t>: Urban Institute / Kaiser Family Foundation analysis of DYNASIM data 2015.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348" y="304800"/>
            <a:ext cx="8992651" cy="914400"/>
          </a:xfrm>
        </p:spPr>
        <p:txBody>
          <a:bodyPr/>
          <a:lstStyle/>
          <a:p>
            <a:r>
              <a:rPr lang="en-US" sz="2400" dirty="0"/>
              <a:t>Median per capita savings </a:t>
            </a:r>
            <a:r>
              <a:rPr lang="en-US" sz="2400" dirty="0" smtClean="0"/>
              <a:t>is significantly lower for black and Hispanic beneficiaries than white beneficiaries, and declines with age among seniors, </a:t>
            </a:r>
            <a:r>
              <a:rPr lang="en-US" sz="2400" dirty="0"/>
              <a:t>2014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19949"/>
              </p:ext>
            </p:extLst>
          </p:nvPr>
        </p:nvGraphicFramePr>
        <p:xfrm>
          <a:off x="23648" y="1295400"/>
          <a:ext cx="8900157" cy="6096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4562"/>
                <a:gridCol w="1230437"/>
                <a:gridCol w="512682"/>
                <a:gridCol w="820291"/>
                <a:gridCol w="717755"/>
                <a:gridCol w="820291"/>
                <a:gridCol w="717755"/>
                <a:gridCol w="717755"/>
                <a:gridCol w="820291"/>
                <a:gridCol w="820291"/>
                <a:gridCol w="615219"/>
                <a:gridCol w="922828"/>
              </a:tblGrid>
              <a:tr h="386180">
                <a:tc rowSpan="2" gridSpan="3"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US" sz="1400" b="1" i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Race/ethnicity</a:t>
                      </a:r>
                      <a:endParaRPr lang="en-US" sz="15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500" spc="-1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</a:t>
                      </a:r>
                      <a:endParaRPr lang="en-US" sz="15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5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83412">
                <a:tc gridSpan="3" v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spc="-1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6408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endParaRPr lang="en-US" sz="11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300" spc="-1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Under 65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65-74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75-84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85 or older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9004981"/>
              </p:ext>
            </p:extLst>
          </p:nvPr>
        </p:nvGraphicFramePr>
        <p:xfrm>
          <a:off x="381000" y="1905000"/>
          <a:ext cx="8458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8717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897782"/>
              </p:ext>
            </p:extLst>
          </p:nvPr>
        </p:nvGraphicFramePr>
        <p:xfrm>
          <a:off x="92075" y="1752600"/>
          <a:ext cx="8959850" cy="437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NOTE:</a:t>
            </a:r>
            <a:r>
              <a:rPr lang="en-US" dirty="0">
                <a:solidFill>
                  <a:srgbClr val="000000"/>
                </a:solidFill>
              </a:rPr>
              <a:t>  All </a:t>
            </a:r>
            <a:r>
              <a:rPr lang="en-US" dirty="0" smtClean="0">
                <a:solidFill>
                  <a:srgbClr val="000000"/>
                </a:solidFill>
              </a:rPr>
              <a:t>savings </a:t>
            </a:r>
            <a:r>
              <a:rPr lang="en-US" dirty="0">
                <a:solidFill>
                  <a:srgbClr val="000000"/>
                </a:solidFill>
              </a:rPr>
              <a:t>are adjusted to </a:t>
            </a:r>
            <a:r>
              <a:rPr lang="en-US" dirty="0" smtClean="0">
                <a:solidFill>
                  <a:srgbClr val="000000"/>
                </a:solidFill>
              </a:rPr>
              <a:t>2014 dollars</a:t>
            </a:r>
            <a:r>
              <a:rPr lang="en-US" dirty="0">
                <a:solidFill>
                  <a:srgbClr val="000000"/>
                </a:solidFill>
              </a:rPr>
              <a:t>.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/>
              <a:t>SOURCE</a:t>
            </a:r>
            <a:r>
              <a:rPr lang="en-US" dirty="0"/>
              <a:t>: Urban Institute / Kaiser Family Foundation analysis of DYNASIM data 2015.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Growth in per capita savings is projected to be concentrated among beneficiaries with more savings</a:t>
            </a:r>
            <a:r>
              <a:rPr lang="en-US" sz="2400" dirty="0" smtClean="0"/>
              <a:t>, 2014-2030</a:t>
            </a:r>
            <a:endParaRPr lang="en-US" sz="2600" dirty="0"/>
          </a:p>
        </p:txBody>
      </p:sp>
      <p:sp>
        <p:nvSpPr>
          <p:cNvPr id="14" name="TextBox 1"/>
          <p:cNvSpPr txBox="1"/>
          <p:nvPr/>
        </p:nvSpPr>
        <p:spPr>
          <a:xfrm>
            <a:off x="48451" y="1295400"/>
            <a:ext cx="3837749" cy="304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i="1" dirty="0" smtClean="0">
                <a:solidFill>
                  <a:srgbClr val="000000"/>
                </a:solidFill>
                <a:cs typeface="Calibri" pitchFamily="34" charset="0"/>
              </a:rPr>
              <a:t>In 2014 dollars</a:t>
            </a:r>
            <a:endParaRPr lang="en-US" sz="1800" b="1" i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041376" y="6005724"/>
            <a:ext cx="2170721" cy="31887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000000"/>
                </a:solidFill>
                <a:cs typeface="Calibri" pitchFamily="34" charset="0"/>
              </a:rPr>
              <a:t>Year</a:t>
            </a:r>
            <a:endParaRPr lang="en-US" sz="18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9792" y="515576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50th percentile (Median)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69792" y="4616648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75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69792" y="350222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90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9792" y="220682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  <a:cs typeface="Calibri" pitchFamily="34" charset="0"/>
              </a:rPr>
              <a:t>9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5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820261"/>
              </p:ext>
            </p:extLst>
          </p:nvPr>
        </p:nvGraphicFramePr>
        <p:xfrm>
          <a:off x="1292352" y="5777124"/>
          <a:ext cx="76809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"/>
                <a:gridCol w="426720"/>
                <a:gridCol w="426720"/>
                <a:gridCol w="426720"/>
                <a:gridCol w="426720"/>
                <a:gridCol w="307848"/>
                <a:gridCol w="304800"/>
                <a:gridCol w="667512"/>
                <a:gridCol w="426720"/>
                <a:gridCol w="426720"/>
                <a:gridCol w="426720"/>
                <a:gridCol w="262128"/>
                <a:gridCol w="591312"/>
                <a:gridCol w="426720"/>
                <a:gridCol w="426720"/>
                <a:gridCol w="384048"/>
                <a:gridCol w="469392"/>
                <a:gridCol w="4267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2025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2030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101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0234781"/>
              </p:ext>
            </p:extLst>
          </p:nvPr>
        </p:nvGraphicFramePr>
        <p:xfrm>
          <a:off x="379506" y="2353808"/>
          <a:ext cx="2593788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 lIns="59262" tIns="29631" rIns="59262" bIns="29631"/>
          <a:lstStyle/>
          <a:p>
            <a:r>
              <a:rPr lang="en-US" b="1" dirty="0"/>
              <a:t>NOTE: </a:t>
            </a:r>
            <a:r>
              <a:rPr lang="en-US" dirty="0"/>
              <a:t>Beneficiaries identified as “other” races not shown separately. </a:t>
            </a:r>
          </a:p>
          <a:p>
            <a:r>
              <a:rPr lang="en-US" b="1" dirty="0"/>
              <a:t>SOURCE:</a:t>
            </a:r>
            <a:r>
              <a:rPr lang="en-US" dirty="0"/>
              <a:t> Urban Institute / Kaiser Family Foundation analysis of DYNASIM data 2015.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Most </a:t>
            </a:r>
            <a:r>
              <a:rPr lang="en-US" sz="2400" dirty="0" smtClean="0"/>
              <a:t>beneficiaries </a:t>
            </a:r>
            <a:r>
              <a:rPr lang="en-US" sz="2400" dirty="0"/>
              <a:t>have some </a:t>
            </a:r>
            <a:r>
              <a:rPr lang="en-US" sz="2400" dirty="0" smtClean="0"/>
              <a:t>home equity, but a larger share of black and Hispanic beneficiaries than white beneficiaries have none</a:t>
            </a:r>
            <a:endParaRPr lang="en-US" sz="2400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4287499"/>
              </p:ext>
            </p:extLst>
          </p:nvPr>
        </p:nvGraphicFramePr>
        <p:xfrm>
          <a:off x="3275106" y="2353808"/>
          <a:ext cx="2593788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921180"/>
              </p:ext>
            </p:extLst>
          </p:nvPr>
        </p:nvGraphicFramePr>
        <p:xfrm>
          <a:off x="6142182" y="2353808"/>
          <a:ext cx="2593788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894672"/>
              </p:ext>
            </p:extLst>
          </p:nvPr>
        </p:nvGraphicFramePr>
        <p:xfrm>
          <a:off x="642742" y="1694906"/>
          <a:ext cx="2124364" cy="438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364"/>
              </a:tblGrid>
              <a:tr h="4386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White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028309"/>
              </p:ext>
            </p:extLst>
          </p:nvPr>
        </p:nvGraphicFramePr>
        <p:xfrm>
          <a:off x="3509818" y="1694906"/>
          <a:ext cx="2124364" cy="438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364"/>
              </a:tblGrid>
              <a:tr h="4386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Black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087846"/>
              </p:ext>
            </p:extLst>
          </p:nvPr>
        </p:nvGraphicFramePr>
        <p:xfrm>
          <a:off x="6376894" y="1694906"/>
          <a:ext cx="2124364" cy="438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364"/>
              </a:tblGrid>
              <a:tr h="4386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Hispanic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93090" y="4038600"/>
            <a:ext cx="1221509" cy="82928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</a:rPr>
              <a:t>Share with </a:t>
            </a:r>
            <a:r>
              <a:rPr lang="en-US" sz="1600" b="1" dirty="0" smtClean="0">
                <a:solidFill>
                  <a:srgbClr val="FFFFFF"/>
                </a:solidFill>
              </a:rPr>
              <a:t>home equity</a:t>
            </a:r>
            <a:endParaRPr lang="en-US" sz="1600" b="1" dirty="0">
              <a:solidFill>
                <a:srgbClr val="FFFFFF"/>
              </a:solidFill>
            </a:endParaRPr>
          </a:p>
          <a:p>
            <a:pPr algn="ctr"/>
            <a:r>
              <a:rPr lang="en-US" b="1" dirty="0" smtClean="0">
                <a:solidFill>
                  <a:srgbClr val="FFFFFF"/>
                </a:solidFill>
              </a:rPr>
              <a:t>82%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79636" y="4038600"/>
            <a:ext cx="1235364" cy="82928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Share with </a:t>
            </a:r>
            <a:r>
              <a:rPr lang="en-US" sz="1600" b="1" dirty="0" smtClean="0">
                <a:solidFill>
                  <a:srgbClr val="000000"/>
                </a:solidFill>
              </a:rPr>
              <a:t>home equity</a:t>
            </a:r>
            <a:endParaRPr lang="en-US" sz="1600" b="1" dirty="0">
              <a:solidFill>
                <a:srgbClr val="000000"/>
              </a:solidFill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57%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5200" y="3531739"/>
            <a:ext cx="1108364" cy="82928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No </a:t>
            </a:r>
            <a:r>
              <a:rPr lang="en-US" sz="1600" b="1" dirty="0" smtClean="0">
                <a:solidFill>
                  <a:srgbClr val="000000"/>
                </a:solidFill>
              </a:rPr>
              <a:t>home equity</a:t>
            </a:r>
            <a:endParaRPr lang="en-US" sz="1600" b="1" dirty="0">
              <a:solidFill>
                <a:srgbClr val="000000"/>
              </a:solidFill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43%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15200" y="4038600"/>
            <a:ext cx="1336964" cy="82928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Share with </a:t>
            </a:r>
            <a:r>
              <a:rPr lang="en-US" sz="1600" b="1" dirty="0" smtClean="0">
                <a:solidFill>
                  <a:srgbClr val="000000"/>
                </a:solidFill>
              </a:rPr>
              <a:t>home equity</a:t>
            </a:r>
            <a:endParaRPr lang="en-US" sz="1600" b="1" dirty="0">
              <a:solidFill>
                <a:srgbClr val="000000"/>
              </a:solidFill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52%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00800" y="3531739"/>
            <a:ext cx="1108364" cy="82928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No </a:t>
            </a:r>
            <a:r>
              <a:rPr lang="en-US" sz="1600" b="1" dirty="0" smtClean="0">
                <a:solidFill>
                  <a:srgbClr val="000000"/>
                </a:solidFill>
              </a:rPr>
              <a:t>home equity</a:t>
            </a:r>
            <a:endParaRPr lang="en-US" sz="1600" b="1" dirty="0">
              <a:solidFill>
                <a:srgbClr val="000000"/>
              </a:solidFill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48%</a:t>
            </a:r>
            <a:endParaRPr lang="en-US" b="1" dirty="0">
              <a:solidFill>
                <a:srgbClr val="000000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314844"/>
              </p:ext>
            </p:extLst>
          </p:nvPr>
        </p:nvGraphicFramePr>
        <p:xfrm>
          <a:off x="254000" y="5442857"/>
          <a:ext cx="8636001" cy="723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8667"/>
                <a:gridCol w="2878667"/>
                <a:gridCol w="2878667"/>
              </a:tblGrid>
              <a:tr h="678180"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41.1 million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beneficiaries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5.5 million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beneficiaries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5.1 million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beneficiaries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5418" marR="55418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5300" y="2971800"/>
            <a:ext cx="1524000" cy="829282"/>
          </a:xfrm>
          <a:prstGeom prst="rect">
            <a:avLst/>
          </a:prstGeom>
          <a:noFill/>
        </p:spPr>
        <p:txBody>
          <a:bodyPr wrap="square" lIns="59262" tIns="29631" rIns="59262" bIns="29631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No home </a:t>
            </a:r>
          </a:p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equity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18%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5982" y="1242070"/>
            <a:ext cx="7752037" cy="43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rgbClr val="000000"/>
                </a:solidFill>
                <a:cs typeface="Meta Offc Pro"/>
              </a:rPr>
              <a:t>Share of all Medicare beneficiaries with </a:t>
            </a:r>
            <a:r>
              <a:rPr lang="en-US" sz="2200" b="1" u="sng" dirty="0" smtClean="0">
                <a:solidFill>
                  <a:srgbClr val="000000"/>
                </a:solidFill>
                <a:cs typeface="Meta Offc Pro"/>
              </a:rPr>
              <a:t>no</a:t>
            </a:r>
            <a:r>
              <a:rPr lang="en-US" sz="2200" b="1" dirty="0" smtClean="0">
                <a:solidFill>
                  <a:srgbClr val="000000"/>
                </a:solidFill>
                <a:cs typeface="Meta Offc Pro"/>
              </a:rPr>
              <a:t> home equity = 24%</a:t>
            </a:r>
          </a:p>
        </p:txBody>
      </p:sp>
    </p:spTree>
    <p:extLst>
      <p:ext uri="{BB962C8B-B14F-4D97-AF65-F5344CB8AC3E}">
        <p14:creationId xmlns:p14="http://schemas.microsoft.com/office/powerpoint/2010/main" val="237501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" y="320040"/>
            <a:ext cx="9052560" cy="914400"/>
          </a:xfrm>
        </p:spPr>
        <p:txBody>
          <a:bodyPr/>
          <a:lstStyle/>
          <a:p>
            <a:r>
              <a:rPr lang="en-US" sz="2400" dirty="0"/>
              <a:t>Half of all Medicare beneficiaries had home equity below $</a:t>
            </a:r>
            <a:r>
              <a:rPr lang="en-US" sz="2400" dirty="0" smtClean="0"/>
              <a:t>65,500 </a:t>
            </a:r>
            <a:r>
              <a:rPr lang="en-US" sz="2400" dirty="0"/>
              <a:t>per person in 2014</a:t>
            </a:r>
            <a:endParaRPr lang="en-US" sz="2600" b="0" dirty="0">
              <a:latin typeface="Calibri" pitchFamily="34" charset="0"/>
            </a:endParaRPr>
          </a:p>
        </p:txBody>
      </p:sp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4343400" y="4851400"/>
            <a:ext cx="4709160" cy="48474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25</a:t>
            </a: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% </a:t>
            </a:r>
            <a:r>
              <a:rPr lang="en-US" sz="1900" b="1" dirty="0">
                <a:solidFill>
                  <a:srgbClr val="FFFFFF"/>
                </a:solidFill>
                <a:latin typeface="Calibri"/>
                <a:cs typeface="Calibri" pitchFamily="34" charset="0"/>
              </a:rPr>
              <a:t>had </a:t>
            </a:r>
            <a:r>
              <a:rPr lang="en-US" sz="1900" b="1" dirty="0" smtClean="0">
                <a:solidFill>
                  <a:srgbClr val="FFFFFF"/>
                </a:solidFill>
                <a:latin typeface="Calibri"/>
                <a:cs typeface="Calibri" pitchFamily="34" charset="0"/>
              </a:rPr>
              <a:t>home equity below </a:t>
            </a:r>
            <a:r>
              <a:rPr lang="en-US" sz="28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$5,200</a:t>
            </a:r>
            <a:endParaRPr lang="en-US" sz="2800" b="1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8"/>
          <p:cNvSpPr txBox="1">
            <a:spLocks noChangeArrowheads="1"/>
          </p:cNvSpPr>
          <p:nvPr/>
        </p:nvSpPr>
        <p:spPr bwMode="auto">
          <a:xfrm>
            <a:off x="4343400" y="3505200"/>
            <a:ext cx="4709160" cy="484748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50% </a:t>
            </a:r>
            <a:r>
              <a:rPr lang="en-US" sz="2000" b="1" dirty="0">
                <a:solidFill>
                  <a:prstClr val="black"/>
                </a:solidFill>
                <a:latin typeface="Calibri"/>
                <a:cs typeface="Calibri" pitchFamily="34" charset="0"/>
              </a:rPr>
              <a:t>had </a:t>
            </a:r>
            <a:r>
              <a:rPr lang="en-US" sz="2000" b="1" dirty="0" smtClean="0">
                <a:solidFill>
                  <a:prstClr val="black"/>
                </a:solidFill>
                <a:latin typeface="Calibri"/>
                <a:cs typeface="Calibri" pitchFamily="34" charset="0"/>
              </a:rPr>
              <a:t>home equity below </a:t>
            </a: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$65,500</a:t>
            </a:r>
            <a:endParaRPr lang="en-US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4343400" y="1867927"/>
            <a:ext cx="4709160" cy="484748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 smtClean="0">
                <a:solidFill>
                  <a:srgbClr val="FFFFFF"/>
                </a:solidFill>
                <a:latin typeface="Calibri"/>
                <a:cs typeface="Calibri" pitchFamily="34" charset="0"/>
              </a:rPr>
              <a:t>5% </a:t>
            </a:r>
            <a:r>
              <a:rPr lang="en-US" sz="1900" b="1" dirty="0">
                <a:solidFill>
                  <a:srgbClr val="FFFFFF"/>
                </a:solidFill>
                <a:latin typeface="Calibri"/>
                <a:cs typeface="Calibri" pitchFamily="34" charset="0"/>
              </a:rPr>
              <a:t>had </a:t>
            </a:r>
            <a:r>
              <a:rPr lang="en-US" sz="2000" b="1" dirty="0">
                <a:solidFill>
                  <a:srgbClr val="FFFFFF"/>
                </a:solidFill>
                <a:latin typeface="Calibri"/>
                <a:cs typeface="Calibri" pitchFamily="34" charset="0"/>
              </a:rPr>
              <a:t>home equity </a:t>
            </a:r>
            <a:r>
              <a:rPr lang="en-US" sz="1900" b="1" dirty="0" smtClean="0">
                <a:solidFill>
                  <a:srgbClr val="FFFFFF"/>
                </a:solidFill>
                <a:latin typeface="Calibri"/>
                <a:cs typeface="Calibri" pitchFamily="34" charset="0"/>
              </a:rPr>
              <a:t>above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$418,400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5" name="Rectangle 54">
            <a:hlinkClick r:id="rId4"/>
          </p:cNvPr>
          <p:cNvSpPr/>
          <p:nvPr/>
        </p:nvSpPr>
        <p:spPr>
          <a:xfrm>
            <a:off x="8503920" y="6217920"/>
            <a:ext cx="548640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4343400" y="1323975"/>
            <a:ext cx="4709160" cy="484748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 pitchFamily="34" charset="0"/>
              </a:rPr>
              <a:t>1% </a:t>
            </a:r>
            <a:r>
              <a:rPr lang="en-US" sz="1900" b="1" dirty="0" smtClean="0">
                <a:solidFill>
                  <a:prstClr val="black"/>
                </a:solidFill>
                <a:latin typeface="Calibri"/>
                <a:cs typeface="Calibri" pitchFamily="34" charset="0"/>
              </a:rPr>
              <a:t>had </a:t>
            </a:r>
            <a:r>
              <a:rPr lang="en-US" sz="2000" b="1" dirty="0">
                <a:solidFill>
                  <a:prstClr val="black"/>
                </a:solidFill>
                <a:latin typeface="Calibri"/>
                <a:cs typeface="Calibri" pitchFamily="34" charset="0"/>
              </a:rPr>
              <a:t>home equity </a:t>
            </a:r>
            <a:r>
              <a:rPr lang="en-US" sz="1900" b="1" dirty="0" smtClean="0">
                <a:solidFill>
                  <a:prstClr val="black"/>
                </a:solidFill>
                <a:latin typeface="Calibri"/>
                <a:cs typeface="Calibri" pitchFamily="34" charset="0"/>
              </a:rPr>
              <a:t>above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  <a:cs typeface="Calibri" pitchFamily="34" charset="0"/>
              </a:rPr>
              <a:t>$773,550</a:t>
            </a:r>
            <a:endParaRPr lang="en-US" sz="2800" b="1" dirty="0">
              <a:solidFill>
                <a:prstClr val="black"/>
              </a:solidFill>
              <a:latin typeface="Calibri"/>
              <a:cs typeface="Calibri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4010025" y="1566349"/>
            <a:ext cx="0" cy="273003"/>
          </a:xfrm>
          <a:prstGeom prst="straightConnector1">
            <a:avLst/>
          </a:prstGeom>
          <a:ln w="38100" cmpd="sng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4010025" y="1566349"/>
            <a:ext cx="333375" cy="0"/>
          </a:xfrm>
          <a:prstGeom prst="line">
            <a:avLst/>
          </a:prstGeom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b="1" dirty="0"/>
              <a:t>SOURCE</a:t>
            </a:r>
            <a:r>
              <a:rPr lang="en-US" dirty="0"/>
              <a:t>: Urban Institute / Kaiser Family Foundation analysis of DYNASIM data 2015.</a:t>
            </a:r>
          </a:p>
        </p:txBody>
      </p:sp>
      <p:sp>
        <p:nvSpPr>
          <p:cNvPr id="6" name="Right Brace 5"/>
          <p:cNvSpPr/>
          <p:nvPr/>
        </p:nvSpPr>
        <p:spPr>
          <a:xfrm rot="5400000">
            <a:off x="2126456" y="3855244"/>
            <a:ext cx="228600" cy="3871912"/>
          </a:xfrm>
          <a:prstGeom prst="rightBrace">
            <a:avLst>
              <a:gd name="adj1" fmla="val 401786"/>
              <a:gd name="adj2" fmla="val 50000"/>
            </a:avLst>
          </a:prstGeom>
          <a:ln w="38100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TextBox 14"/>
          <p:cNvSpPr txBox="1">
            <a:spLocks noChangeArrowheads="1"/>
          </p:cNvSpPr>
          <p:nvPr/>
        </p:nvSpPr>
        <p:spPr bwMode="auto">
          <a:xfrm>
            <a:off x="4343400" y="5975546"/>
            <a:ext cx="4038600" cy="484748"/>
          </a:xfrm>
          <a:prstGeom prst="rect">
            <a:avLst/>
          </a:prstGeom>
          <a:solidFill>
            <a:schemeClr val="accent6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3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24% </a:t>
            </a:r>
            <a:r>
              <a:rPr lang="en-US" sz="1900" b="1" dirty="0">
                <a:solidFill>
                  <a:srgbClr val="000000"/>
                </a:solidFill>
                <a:latin typeface="Calibri"/>
                <a:cs typeface="Calibri" pitchFamily="34" charset="0"/>
              </a:rPr>
              <a:t>had 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$0</a:t>
            </a:r>
            <a:r>
              <a:rPr lang="en-US" sz="1900" b="1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in home equity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2240756" y="5975546"/>
            <a:ext cx="0" cy="242374"/>
          </a:xfrm>
          <a:prstGeom prst="line">
            <a:avLst/>
          </a:prstGeom>
          <a:ln w="38100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endCxn id="35" idx="1"/>
          </p:cNvCxnSpPr>
          <p:nvPr/>
        </p:nvCxnSpPr>
        <p:spPr>
          <a:xfrm>
            <a:off x="2240756" y="6217920"/>
            <a:ext cx="2102644" cy="0"/>
          </a:xfrm>
          <a:prstGeom prst="straightConnector1">
            <a:avLst/>
          </a:prstGeom>
          <a:ln w="38100" cmpd="sng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" y="1828801"/>
            <a:ext cx="4197096" cy="38505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489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442960" cy="548640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NOTE:</a:t>
            </a:r>
            <a:r>
              <a:rPr lang="en-US" dirty="0">
                <a:solidFill>
                  <a:srgbClr val="000000"/>
                </a:solidFill>
              </a:rPr>
              <a:t>  Total household </a:t>
            </a:r>
            <a:r>
              <a:rPr lang="en-US" dirty="0" smtClean="0">
                <a:solidFill>
                  <a:srgbClr val="000000"/>
                </a:solidFill>
              </a:rPr>
              <a:t>home equity </a:t>
            </a:r>
            <a:r>
              <a:rPr lang="en-US" dirty="0">
                <a:solidFill>
                  <a:srgbClr val="000000"/>
                </a:solidFill>
              </a:rPr>
              <a:t>for couples is split equally between </a:t>
            </a:r>
            <a:r>
              <a:rPr lang="en-US" dirty="0" smtClean="0">
                <a:solidFill>
                  <a:srgbClr val="000000"/>
                </a:solidFill>
              </a:rPr>
              <a:t>spouses  </a:t>
            </a:r>
            <a:r>
              <a:rPr lang="en-US" dirty="0">
                <a:solidFill>
                  <a:srgbClr val="000000"/>
                </a:solidFill>
              </a:rPr>
              <a:t>to estimate </a:t>
            </a:r>
            <a:r>
              <a:rPr lang="en-US" dirty="0" smtClean="0">
                <a:solidFill>
                  <a:srgbClr val="000000"/>
                </a:solidFill>
              </a:rPr>
              <a:t>home equity </a:t>
            </a:r>
            <a:r>
              <a:rPr lang="en-US" dirty="0">
                <a:solidFill>
                  <a:srgbClr val="000000"/>
                </a:solidFill>
              </a:rPr>
              <a:t>for married beneficiaries. 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/>
              <a:t>SOURCE</a:t>
            </a:r>
            <a:r>
              <a:rPr lang="en-US" dirty="0"/>
              <a:t>: Urban Institute / Kaiser Family Foundation analysis of DYNASIM data 2015.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Median per capita home equity </a:t>
            </a:r>
            <a:r>
              <a:rPr lang="en-US" sz="2400" dirty="0" smtClean="0"/>
              <a:t>is substantially lower </a:t>
            </a:r>
            <a:r>
              <a:rPr lang="en-US" sz="2400" dirty="0"/>
              <a:t>for black and Hispanic beneficiaries than white </a:t>
            </a:r>
            <a:r>
              <a:rPr lang="en-US" sz="2400" dirty="0" smtClean="0"/>
              <a:t>beneficiaries, </a:t>
            </a:r>
            <a:r>
              <a:rPr lang="en-US" sz="2400" dirty="0"/>
              <a:t>2014</a:t>
            </a:r>
            <a:endParaRPr lang="en-US" sz="26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660687"/>
              </p:ext>
            </p:extLst>
          </p:nvPr>
        </p:nvGraphicFramePr>
        <p:xfrm>
          <a:off x="91443" y="1360171"/>
          <a:ext cx="8823956" cy="504062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86298"/>
                <a:gridCol w="711610"/>
                <a:gridCol w="813268"/>
                <a:gridCol w="813268"/>
                <a:gridCol w="711610"/>
                <a:gridCol w="813268"/>
                <a:gridCol w="711610"/>
                <a:gridCol w="813268"/>
                <a:gridCol w="711610"/>
                <a:gridCol w="813268"/>
                <a:gridCol w="609951"/>
                <a:gridCol w="914927"/>
              </a:tblGrid>
              <a:tr h="370635">
                <a:tc rowSpan="2" gridSpan="3"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US" sz="1400" b="1" i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Race/ethnicity</a:t>
                      </a:r>
                      <a:endParaRPr lang="en-US" sz="15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500" spc="-1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</a:t>
                      </a:r>
                      <a:endParaRPr lang="en-US" sz="15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5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749">
                <a:tc gridSpan="3" v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spc="-1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19245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endParaRPr lang="en-US" sz="11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spc="-1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300" spc="-1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Under 65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65-74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75-84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300" b="1" spc="-1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85 or older</a:t>
                      </a: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300" b="1" spc="-10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982722"/>
              </p:ext>
            </p:extLst>
          </p:nvPr>
        </p:nvGraphicFramePr>
        <p:xfrm>
          <a:off x="228600" y="1752600"/>
          <a:ext cx="8534400" cy="3867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181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215675"/>
              </p:ext>
            </p:extLst>
          </p:nvPr>
        </p:nvGraphicFramePr>
        <p:xfrm>
          <a:off x="92075" y="1752600"/>
          <a:ext cx="8959850" cy="437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NOTE:</a:t>
            </a:r>
            <a:r>
              <a:rPr lang="en-US" dirty="0">
                <a:solidFill>
                  <a:srgbClr val="000000"/>
                </a:solidFill>
              </a:rPr>
              <a:t>  All </a:t>
            </a:r>
            <a:r>
              <a:rPr lang="en-US" dirty="0" smtClean="0">
                <a:solidFill>
                  <a:srgbClr val="000000"/>
                </a:solidFill>
              </a:rPr>
              <a:t>home equity amounts </a:t>
            </a:r>
            <a:r>
              <a:rPr lang="en-US" dirty="0">
                <a:solidFill>
                  <a:srgbClr val="000000"/>
                </a:solidFill>
              </a:rPr>
              <a:t>are adjusted to </a:t>
            </a:r>
            <a:r>
              <a:rPr lang="en-US" dirty="0" smtClean="0">
                <a:solidFill>
                  <a:srgbClr val="000000"/>
                </a:solidFill>
              </a:rPr>
              <a:t>2014 dollars</a:t>
            </a:r>
            <a:r>
              <a:rPr lang="en-US" dirty="0">
                <a:solidFill>
                  <a:srgbClr val="000000"/>
                </a:solidFill>
              </a:rPr>
              <a:t>.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/>
              <a:t>SOURCE</a:t>
            </a:r>
            <a:r>
              <a:rPr lang="en-US" dirty="0"/>
              <a:t>: Urban Institute / Kaiser Family Foundation analysis of DYNASIM data 2015.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Growth in per capita home equity is projected to be concentrated among beneficiaries with more in home equity</a:t>
            </a:r>
            <a:r>
              <a:rPr lang="en-US" sz="2600" dirty="0" smtClean="0"/>
              <a:t>, 2014-2030</a:t>
            </a:r>
            <a:endParaRPr lang="en-US" sz="2600" dirty="0"/>
          </a:p>
        </p:txBody>
      </p:sp>
      <p:sp>
        <p:nvSpPr>
          <p:cNvPr id="15" name="TextBox 1"/>
          <p:cNvSpPr txBox="1"/>
          <p:nvPr/>
        </p:nvSpPr>
        <p:spPr>
          <a:xfrm>
            <a:off x="4041376" y="6005724"/>
            <a:ext cx="2170721" cy="31887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000000"/>
                </a:solidFill>
                <a:cs typeface="Calibri" pitchFamily="34" charset="0"/>
              </a:rPr>
              <a:t>Year</a:t>
            </a:r>
            <a:endParaRPr lang="en-US" sz="18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9792" y="487382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50th percentile (Median)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69792" y="41910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75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69792" y="32004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90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9792" y="220682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  <a:cs typeface="Calibri" pitchFamily="34" charset="0"/>
              </a:rPr>
              <a:t>9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5</a:t>
            </a:r>
            <a:r>
              <a:rPr lang="en-US" sz="1400" b="1" baseline="30000" dirty="0" smtClean="0">
                <a:solidFill>
                  <a:srgbClr val="000000"/>
                </a:solidFill>
                <a:cs typeface="Calibri" pitchFamily="34" charset="0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cs typeface="Calibri" pitchFamily="34" charset="0"/>
              </a:rPr>
              <a:t> percentile</a:t>
            </a:r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588781"/>
              </p:ext>
            </p:extLst>
          </p:nvPr>
        </p:nvGraphicFramePr>
        <p:xfrm>
          <a:off x="1292352" y="5777124"/>
          <a:ext cx="76809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"/>
                <a:gridCol w="426720"/>
                <a:gridCol w="426720"/>
                <a:gridCol w="426720"/>
                <a:gridCol w="426720"/>
                <a:gridCol w="307848"/>
                <a:gridCol w="304800"/>
                <a:gridCol w="667512"/>
                <a:gridCol w="426720"/>
                <a:gridCol w="426720"/>
                <a:gridCol w="426720"/>
                <a:gridCol w="262128"/>
                <a:gridCol w="591312"/>
                <a:gridCol w="426720"/>
                <a:gridCol w="426720"/>
                <a:gridCol w="384048"/>
                <a:gridCol w="469392"/>
                <a:gridCol w="4267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2025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2030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48451" y="1295400"/>
            <a:ext cx="3837749" cy="304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i="1" dirty="0" smtClean="0">
                <a:solidFill>
                  <a:srgbClr val="000000"/>
                </a:solidFill>
                <a:cs typeface="Calibri" pitchFamily="34" charset="0"/>
              </a:rPr>
              <a:t>In 2014 dollars</a:t>
            </a:r>
            <a:endParaRPr lang="en-US" sz="1800" b="1" i="1" dirty="0">
              <a:solidFill>
                <a:srgbClr val="000000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3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347" y="1971289"/>
            <a:ext cx="8223439" cy="1000511"/>
          </a:xfrm>
        </p:spPr>
        <p:txBody>
          <a:bodyPr/>
          <a:lstStyle/>
          <a:p>
            <a:r>
              <a:rPr lang="en-US" sz="3600" dirty="0" smtClean="0"/>
              <a:t>Trends in Personal Health Care Spending Among People on Medicare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6005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359215"/>
              </p:ext>
            </p:extLst>
          </p:nvPr>
        </p:nvGraphicFramePr>
        <p:xfrm>
          <a:off x="92075" y="1371600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SOURCE: Kaiser Family Foundation analysis of the Medicare Current Beneficiary Survey 2011 Cost and Use file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/>
              <a:t>Medicare pays for half of beneficiaries’ total health care spending; beneficiaries pay more than one-fourth out of pocket on services and premiums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5786735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Traditional Medicare beneficiaries’ Average </a:t>
            </a:r>
            <a:r>
              <a:rPr lang="en-US" b="1" dirty="0">
                <a:latin typeface="Calibri" pitchFamily="34" charset="0"/>
                <a:cs typeface="Meta Offc Pro"/>
              </a:rPr>
              <a:t>T</a:t>
            </a:r>
            <a:r>
              <a:rPr lang="en-US" b="1" dirty="0" smtClean="0">
                <a:latin typeface="Calibri" pitchFamily="34" charset="0"/>
                <a:cs typeface="Meta Offc Pro"/>
              </a:rPr>
              <a:t>otal </a:t>
            </a:r>
            <a:r>
              <a:rPr lang="en-US" b="1" dirty="0">
                <a:latin typeface="Calibri" pitchFamily="34" charset="0"/>
                <a:cs typeface="Meta Offc Pro"/>
              </a:rPr>
              <a:t>H</a:t>
            </a:r>
            <a:r>
              <a:rPr lang="en-US" b="1" dirty="0" smtClean="0">
                <a:latin typeface="Calibri" pitchFamily="34" charset="0"/>
                <a:cs typeface="Meta Offc Pro"/>
              </a:rPr>
              <a:t>ealth </a:t>
            </a:r>
            <a:r>
              <a:rPr lang="en-US" b="1" dirty="0">
                <a:latin typeface="Calibri" pitchFamily="34" charset="0"/>
                <a:cs typeface="Meta Offc Pro"/>
              </a:rPr>
              <a:t>C</a:t>
            </a:r>
            <a:r>
              <a:rPr lang="en-US" b="1" dirty="0" smtClean="0">
                <a:latin typeface="Calibri" pitchFamily="34" charset="0"/>
                <a:cs typeface="Meta Offc Pro"/>
              </a:rPr>
              <a:t>are </a:t>
            </a:r>
            <a:r>
              <a:rPr lang="en-US" b="1" dirty="0">
                <a:latin typeface="Calibri" pitchFamily="34" charset="0"/>
                <a:cs typeface="Meta Offc Pro"/>
              </a:rPr>
              <a:t>S</a:t>
            </a:r>
            <a:r>
              <a:rPr lang="en-US" b="1" dirty="0" smtClean="0">
                <a:latin typeface="Calibri" pitchFamily="34" charset="0"/>
                <a:cs typeface="Meta Offc Pro"/>
              </a:rPr>
              <a:t>pending, 2011 = </a:t>
            </a:r>
            <a:r>
              <a:rPr lang="en-US" sz="2400" b="1" dirty="0" smtClean="0">
                <a:latin typeface="Calibri" pitchFamily="34" charset="0"/>
                <a:cs typeface="Meta Offc Pro"/>
              </a:rPr>
              <a:t>$19,921</a:t>
            </a:r>
            <a:endParaRPr lang="en-US" b="1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537270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8323281"/>
              </p:ext>
            </p:extLst>
          </p:nvPr>
        </p:nvGraphicFramePr>
        <p:xfrm>
          <a:off x="184150" y="1666165"/>
          <a:ext cx="6826250" cy="4019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89848" y="6219512"/>
            <a:ext cx="8305800" cy="548640"/>
          </a:xfrm>
        </p:spPr>
        <p:txBody>
          <a:bodyPr/>
          <a:lstStyle/>
          <a:p>
            <a:r>
              <a:rPr lang="en-US" dirty="0"/>
              <a:t>NOTE: Analysis excludes beneficiaries enrolled in Medicare Advantage plans. Premiums includes Medicare Parts </a:t>
            </a:r>
            <a:r>
              <a:rPr lang="en-US" dirty="0" smtClean="0"/>
              <a:t>A, B, D, </a:t>
            </a:r>
            <a:r>
              <a:rPr lang="en-US" dirty="0"/>
              <a:t>and other types of health insurance beneficiaries may </a:t>
            </a:r>
            <a:r>
              <a:rPr lang="en-US" dirty="0" smtClean="0"/>
              <a:t>have. Post-acute care includes skilled nursing facility and home health.</a:t>
            </a:r>
          </a:p>
          <a:p>
            <a:r>
              <a:rPr lang="en-US" dirty="0"/>
              <a:t>SOURCE: Kaiser Family Foundation analysis of the Medicare Current Beneficiary Survey </a:t>
            </a:r>
            <a:r>
              <a:rPr lang="en-US" dirty="0" smtClean="0"/>
              <a:t>2011 Cost and </a:t>
            </a:r>
            <a:r>
              <a:rPr lang="en-US" dirty="0"/>
              <a:t>Use file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>
                <a:solidFill>
                  <a:schemeClr val="tx1"/>
                </a:solidFill>
              </a:rPr>
              <a:t>Premiums are </a:t>
            </a:r>
            <a:r>
              <a:rPr lang="en-US" sz="2600" dirty="0" smtClean="0">
                <a:solidFill>
                  <a:schemeClr val="tx1"/>
                </a:solidFill>
              </a:rPr>
              <a:t>nearly half of Medicare beneficiaries’ out-of-pocket </a:t>
            </a:r>
            <a:r>
              <a:rPr lang="en-US" sz="2600" dirty="0">
                <a:solidFill>
                  <a:schemeClr val="tx1"/>
                </a:solidFill>
              </a:rPr>
              <a:t>health </a:t>
            </a:r>
            <a:r>
              <a:rPr lang="en-US" sz="2600" dirty="0" smtClean="0">
                <a:solidFill>
                  <a:schemeClr val="tx1"/>
                </a:solidFill>
              </a:rPr>
              <a:t>spending; LTC facility </a:t>
            </a:r>
            <a:r>
              <a:rPr lang="en-US" sz="2600" dirty="0">
                <a:solidFill>
                  <a:schemeClr val="tx1"/>
                </a:solidFill>
              </a:rPr>
              <a:t>costs are the largest component of spending on services</a:t>
            </a:r>
            <a:endParaRPr lang="en-US" sz="2600" dirty="0">
              <a:cs typeface="Meta Offc Pr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5576248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Meta Offc Pro"/>
              </a:rPr>
              <a:t>Average Total Out-of-Pocket Spending on Services and Premiums, 2011:  </a:t>
            </a:r>
            <a:r>
              <a:rPr lang="en-US" sz="2400" b="1" dirty="0" smtClean="0">
                <a:latin typeface="Calibri" pitchFamily="34" charset="0"/>
                <a:cs typeface="Meta Offc Pro"/>
              </a:rPr>
              <a:t>$5,368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10400" y="2339093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Meta Offc Pro"/>
              </a:rPr>
              <a:t>Long-term care facility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0400" y="2921397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Meta Offc Pro"/>
              </a:rPr>
              <a:t>Medical providers and supplies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0400" y="3530997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Meta Offc Pro"/>
              </a:rPr>
              <a:t>Prescription drugs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0400" y="386309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Meta Offc Pro"/>
              </a:rPr>
              <a:t>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0400" y="416544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Meta Offc Pro"/>
              </a:rPr>
              <a:t>Inpatient/outpatient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10400" y="45074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Meta Offc Pro"/>
              </a:rPr>
              <a:t>Post-acute 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160679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Premiums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87304" y="3160679"/>
            <a:ext cx="1263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Services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44352" y="2540397"/>
            <a:ext cx="137160" cy="13716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44352" y="3119517"/>
            <a:ext cx="137160" cy="13716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844352" y="3620845"/>
            <a:ext cx="137160" cy="13716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844352" y="3957717"/>
            <a:ext cx="137160" cy="13716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844352" y="4262517"/>
            <a:ext cx="137160" cy="13716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844352" y="4608261"/>
            <a:ext cx="137160" cy="13716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5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708387"/>
              </p:ext>
            </p:extLst>
          </p:nvPr>
        </p:nvGraphicFramePr>
        <p:xfrm>
          <a:off x="0" y="1219199"/>
          <a:ext cx="8915400" cy="4752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1440" y="5963921"/>
            <a:ext cx="8321040" cy="802640"/>
          </a:xfrm>
        </p:spPr>
        <p:txBody>
          <a:bodyPr/>
          <a:lstStyle/>
          <a:p>
            <a:r>
              <a:rPr lang="en-US" dirty="0"/>
              <a:t>NOTE: Analysis excludes beneficiaries enrolled in Medicare Advantage plans. Premiums includes Medicare Parts A, B, D, and other types of health insurance beneficiaries may have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SOURCE: Kaiser Family Foundation analysis of the Medicare Current Beneficiary Survey </a:t>
            </a:r>
            <a:r>
              <a:rPr lang="en-US" dirty="0" smtClean="0"/>
              <a:t>2011 </a:t>
            </a:r>
            <a:r>
              <a:rPr lang="en-US" dirty="0"/>
              <a:t>Cost </a:t>
            </a:r>
            <a:r>
              <a:rPr lang="en-US" dirty="0" smtClean="0"/>
              <a:t>and Use </a:t>
            </a:r>
            <a:r>
              <a:rPr lang="en-US" dirty="0"/>
              <a:t>file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/>
              <a:t>Average out-of-pocket </a:t>
            </a:r>
            <a:r>
              <a:rPr lang="en-US" sz="2600" dirty="0"/>
              <a:t>spending </a:t>
            </a:r>
            <a:r>
              <a:rPr lang="en-US" sz="2600" dirty="0" smtClean="0"/>
              <a:t>on services is higher for women on Medicare than men and increases with age</a:t>
            </a:r>
            <a:endParaRPr lang="en-US" sz="26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626068" y="1301572"/>
            <a:ext cx="0" cy="4754653"/>
          </a:xfrm>
          <a:prstGeom prst="line">
            <a:avLst/>
          </a:prstGeom>
          <a:ln w="1270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63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8062299"/>
              </p:ext>
            </p:extLst>
          </p:nvPr>
        </p:nvGraphicFramePr>
        <p:xfrm>
          <a:off x="152400" y="1219200"/>
          <a:ext cx="8839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>
                <a:solidFill>
                  <a:schemeClr val="tx1"/>
                </a:solidFill>
              </a:rPr>
              <a:t>Average out-of-pocket spending on services is higher for Medicare beneficiaries in poorer self-reported health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dirty="0"/>
              <a:t>NOTE: Analysis excludes beneficiaries enrolled in Medicare Advantage plans. Premiums includes Medicare Parts A, B, D, and other types of health insurance beneficiaries may have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SOURCE: Kaiser Family Foundation analysis of the </a:t>
            </a:r>
            <a:r>
              <a:rPr lang="en-US" dirty="0" smtClean="0"/>
              <a:t>Medicare </a:t>
            </a:r>
            <a:r>
              <a:rPr lang="en-US" dirty="0"/>
              <a:t>Current Beneficiary Survey </a:t>
            </a:r>
            <a:r>
              <a:rPr lang="en-US" dirty="0" smtClean="0"/>
              <a:t>2011 Cost and Use </a:t>
            </a:r>
            <a:r>
              <a:rPr lang="en-US" dirty="0"/>
              <a:t>file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0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336036"/>
              </p:ext>
            </p:extLst>
          </p:nvPr>
        </p:nvGraphicFramePr>
        <p:xfrm>
          <a:off x="0" y="1295400"/>
          <a:ext cx="8991600" cy="4607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1440" y="5963921"/>
            <a:ext cx="8321040" cy="80264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NOTE</a:t>
            </a:r>
            <a:r>
              <a:rPr lang="en-US" dirty="0"/>
              <a:t>: Analysis excludes beneficiaries enrolled in Medicare Advantage plans. Premiums includes Medicare Parts A, B, D, and other types of health insurance beneficiaries may have. </a:t>
            </a:r>
            <a:endParaRPr lang="en-US" dirty="0" smtClean="0"/>
          </a:p>
          <a:p>
            <a:r>
              <a:rPr lang="en-US" dirty="0" smtClean="0"/>
              <a:t>SOURCE</a:t>
            </a:r>
            <a:r>
              <a:rPr lang="en-US" dirty="0"/>
              <a:t>: Kaiser Family Foundation analysis of the </a:t>
            </a:r>
            <a:r>
              <a:rPr lang="en-US" dirty="0" smtClean="0"/>
              <a:t>Medicare </a:t>
            </a:r>
            <a:r>
              <a:rPr lang="en-US" dirty="0"/>
              <a:t>Current Beneficiary Survey </a:t>
            </a:r>
            <a:r>
              <a:rPr lang="en-US" dirty="0" smtClean="0"/>
              <a:t>2011 Cost and Use </a:t>
            </a:r>
            <a:r>
              <a:rPr lang="en-US" dirty="0"/>
              <a:t>file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/>
              <a:t>Average beneficiary out-of-pocket </a:t>
            </a:r>
            <a:r>
              <a:rPr lang="en-US" sz="2600" dirty="0"/>
              <a:t>spending </a:t>
            </a:r>
            <a:r>
              <a:rPr lang="en-US" sz="2600" dirty="0" smtClean="0"/>
              <a:t>rises </a:t>
            </a:r>
            <a:r>
              <a:rPr lang="en-US" sz="2600" dirty="0"/>
              <a:t>with the number of functional impairments and chronic </a:t>
            </a:r>
            <a:r>
              <a:rPr lang="en-US" sz="2600" dirty="0" smtClean="0"/>
              <a:t>conditions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4856333" y="5718544"/>
            <a:ext cx="3601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# of Chronic Conditions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726668"/>
            <a:ext cx="3601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# of Functional Impairments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344" y="1219200"/>
            <a:ext cx="0" cy="4754653"/>
          </a:xfrm>
          <a:prstGeom prst="line">
            <a:avLst/>
          </a:prstGeom>
          <a:ln w="1270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20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46869"/>
              </p:ext>
            </p:extLst>
          </p:nvPr>
        </p:nvGraphicFramePr>
        <p:xfrm>
          <a:off x="0" y="1295401"/>
          <a:ext cx="8991600" cy="480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>
                <a:solidFill>
                  <a:schemeClr val="tx1"/>
                </a:solidFill>
              </a:rPr>
              <a:t>Beneficiaries with incomes between $20,000-$30,000 pay somewhat more out of pocket than others; those with incomes of $20,000 or less pay less overall due to lower premiums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dirty="0"/>
              <a:t>NOTE: Analysis excludes beneficiaries enrolled in Medicare Advantage plans. Premiums includes Medicare Parts A, B, D, and other types of health insurance beneficiaries may have. </a:t>
            </a:r>
            <a:endParaRPr lang="en-US" dirty="0" smtClean="0"/>
          </a:p>
          <a:p>
            <a:r>
              <a:rPr lang="en-US" dirty="0" smtClean="0"/>
              <a:t>SOURCE</a:t>
            </a:r>
            <a:r>
              <a:rPr lang="en-US" dirty="0"/>
              <a:t>: Kaiser Family Foundation analysis of the </a:t>
            </a:r>
            <a:r>
              <a:rPr lang="en-US" dirty="0" smtClean="0"/>
              <a:t>Medicare </a:t>
            </a:r>
            <a:r>
              <a:rPr lang="en-US" dirty="0"/>
              <a:t>Current Beneficiary Survey </a:t>
            </a:r>
            <a:r>
              <a:rPr lang="en-US" dirty="0" smtClean="0"/>
              <a:t>2011 </a:t>
            </a:r>
            <a:r>
              <a:rPr lang="en-US" dirty="0"/>
              <a:t>Cost </a:t>
            </a:r>
            <a:r>
              <a:rPr lang="en-US" dirty="0" smtClean="0"/>
              <a:t>and Use </a:t>
            </a:r>
            <a:r>
              <a:rPr lang="en-US" dirty="0"/>
              <a:t>file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4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1357659"/>
              </p:ext>
            </p:extLst>
          </p:nvPr>
        </p:nvGraphicFramePr>
        <p:xfrm>
          <a:off x="68240" y="1524000"/>
          <a:ext cx="8915400" cy="510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1440" y="6400800"/>
            <a:ext cx="8321040" cy="365760"/>
          </a:xfrm>
        </p:spPr>
        <p:txBody>
          <a:bodyPr/>
          <a:lstStyle/>
          <a:p>
            <a:r>
              <a:rPr lang="en-US" dirty="0"/>
              <a:t>NOTE: Analysis excludes beneficiaries enrolled in Medicare Advantage plans. </a:t>
            </a:r>
            <a:r>
              <a:rPr lang="en-US" dirty="0" smtClean="0"/>
              <a:t> Excludes premium spending.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SOURCE</a:t>
            </a:r>
            <a:r>
              <a:rPr lang="en-US" dirty="0" smtClean="0"/>
              <a:t>: Kaiser Family Foundation analysis of the Medicare Current Beneficiary Survey 2011 Cost and Use file.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>
                <a:solidFill>
                  <a:schemeClr val="tx1"/>
                </a:solidFill>
              </a:rPr>
              <a:t>For community-dwelling beneficiaries, providers and supplies accounts for one-third of average out-of-pocket service spending, followed by prescription drugs and dental services</a:t>
            </a:r>
            <a:endParaRPr lang="en-US" sz="2600" dirty="0"/>
          </a:p>
        </p:txBody>
      </p:sp>
      <p:sp>
        <p:nvSpPr>
          <p:cNvPr id="15" name="TextBox 14"/>
          <p:cNvSpPr txBox="1"/>
          <p:nvPr/>
        </p:nvSpPr>
        <p:spPr>
          <a:xfrm>
            <a:off x="68240" y="5728648"/>
            <a:ext cx="9067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Average Out-of-Pocket Service Spending among Community Residents, 2011: $1,881</a:t>
            </a:r>
          </a:p>
        </p:txBody>
      </p:sp>
    </p:spTree>
    <p:extLst>
      <p:ext uri="{BB962C8B-B14F-4D97-AF65-F5344CB8AC3E}">
        <p14:creationId xmlns:p14="http://schemas.microsoft.com/office/powerpoint/2010/main" val="157458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6213501"/>
              </p:ext>
            </p:extLst>
          </p:nvPr>
        </p:nvGraphicFramePr>
        <p:xfrm>
          <a:off x="693420" y="1371600"/>
          <a:ext cx="7924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1440" y="6400800"/>
            <a:ext cx="8321040" cy="365760"/>
          </a:xfrm>
        </p:spPr>
        <p:txBody>
          <a:bodyPr/>
          <a:lstStyle/>
          <a:p>
            <a:r>
              <a:rPr lang="en-US" dirty="0"/>
              <a:t>NOTE: Analysis excludes beneficiaries enrolled in Medicare Advantage plans. </a:t>
            </a:r>
            <a:r>
              <a:rPr lang="en-US" dirty="0" smtClean="0"/>
              <a:t> Excludes premium spending.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SOURCE</a:t>
            </a:r>
            <a:r>
              <a:rPr lang="en-US" dirty="0" smtClean="0"/>
              <a:t>: Kaiser Family Foundation analysis of the Medicare Current Beneficiary Survey 2011 Cost and Use file.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9052560" cy="914400"/>
          </a:xfrm>
        </p:spPr>
        <p:txBody>
          <a:bodyPr/>
          <a:lstStyle/>
          <a:p>
            <a:r>
              <a:rPr lang="en-US" sz="2600" dirty="0" smtClean="0">
                <a:solidFill>
                  <a:schemeClr val="tx1"/>
                </a:solidFill>
              </a:rPr>
              <a:t>For long-term care facility residents, the largest component of average out-of-pocket service spending is LTC facility costs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" y="5715000"/>
            <a:ext cx="89763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Average Out-of-Pocket Service Spending among Facility Residents, 2011: $18,936</a:t>
            </a:r>
          </a:p>
        </p:txBody>
      </p:sp>
    </p:spTree>
    <p:extLst>
      <p:ext uri="{BB962C8B-B14F-4D97-AF65-F5344CB8AC3E}">
        <p14:creationId xmlns:p14="http://schemas.microsoft.com/office/powerpoint/2010/main" val="343468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5825570"/>
              </p:ext>
            </p:extLst>
          </p:nvPr>
        </p:nvGraphicFramePr>
        <p:xfrm>
          <a:off x="92075" y="1600200"/>
          <a:ext cx="8959850" cy="4544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Analysis excludes beneficiaries enrolled in Medicare Advantage plans. Premiums includes Medicare Parts A, B, D, and other types of health insurance beneficiaries may </a:t>
            </a:r>
            <a:r>
              <a:rPr lang="en-US" dirty="0" smtClean="0"/>
              <a:t>have.</a:t>
            </a:r>
          </a:p>
          <a:p>
            <a:r>
              <a:rPr lang="en-US" dirty="0" smtClean="0"/>
              <a:t>SOURCE</a:t>
            </a:r>
            <a:r>
              <a:rPr lang="en-US" dirty="0"/>
              <a:t>: Kaiser Family Foundation analysis of the </a:t>
            </a:r>
            <a:r>
              <a:rPr lang="en-US" dirty="0" smtClean="0"/>
              <a:t>Medicare </a:t>
            </a:r>
            <a:r>
              <a:rPr lang="en-US" dirty="0"/>
              <a:t>Current Beneficiary Survey </a:t>
            </a:r>
            <a:r>
              <a:rPr lang="en-US" dirty="0" smtClean="0"/>
              <a:t>2011 Cost and Use </a:t>
            </a:r>
            <a:r>
              <a:rPr lang="en-US" dirty="0"/>
              <a:t>file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/>
              <a:t>One-fourth of </a:t>
            </a:r>
            <a:r>
              <a:rPr lang="en-US" sz="2600" dirty="0"/>
              <a:t>M</a:t>
            </a:r>
            <a:r>
              <a:rPr lang="en-US" sz="2600" dirty="0" smtClean="0"/>
              <a:t>edicare beneficiaries spent at least $6,400 out of pocket on services and premiums in 2011; 1 in 10 spent at least $10,400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4584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830759"/>
              </p:ext>
            </p:extLst>
          </p:nvPr>
        </p:nvGraphicFramePr>
        <p:xfrm>
          <a:off x="0" y="1588531"/>
          <a:ext cx="8991600" cy="4339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>
                <a:solidFill>
                  <a:schemeClr val="tx1"/>
                </a:solidFill>
              </a:rPr>
              <a:t>Long-term care facility costs are a major component of spending for beneficiaries in the top quartile of total out-of-pocket spending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</p:spPr>
        <p:txBody>
          <a:bodyPr/>
          <a:lstStyle/>
          <a:p>
            <a:r>
              <a:rPr lang="en-US" dirty="0"/>
              <a:t>NOTE: </a:t>
            </a:r>
            <a:r>
              <a:rPr lang="en-US" dirty="0" smtClean="0"/>
              <a:t>Analysis </a:t>
            </a:r>
            <a:r>
              <a:rPr lang="en-US" dirty="0"/>
              <a:t>excludes beneficiaries enrolled in Medicare Advantage plans. Premiums includes Medicare Parts A, B, D, and other types of health insurance beneficiaries may have. *</a:t>
            </a:r>
            <a:r>
              <a:rPr lang="en-US" dirty="0" smtClean="0"/>
              <a:t>Other services includes </a:t>
            </a:r>
            <a:r>
              <a:rPr lang="en-US" dirty="0"/>
              <a:t>dental, home health, inpatient </a:t>
            </a:r>
            <a:r>
              <a:rPr lang="en-US" dirty="0" smtClean="0"/>
              <a:t>and outpatient hospital</a:t>
            </a:r>
            <a:r>
              <a:rPr lang="en-US" dirty="0"/>
              <a:t>, medical </a:t>
            </a:r>
            <a:r>
              <a:rPr lang="en-US" dirty="0" smtClean="0"/>
              <a:t>providers/supplies</a:t>
            </a:r>
            <a:r>
              <a:rPr lang="en-US" dirty="0"/>
              <a:t>, </a:t>
            </a:r>
            <a:r>
              <a:rPr lang="en-US" dirty="0" smtClean="0"/>
              <a:t>prescription </a:t>
            </a:r>
            <a:r>
              <a:rPr lang="en-US" dirty="0"/>
              <a:t>drugs, and skilled nursing </a:t>
            </a:r>
            <a:r>
              <a:rPr lang="en-US" dirty="0" smtClean="0"/>
              <a:t>facility.</a:t>
            </a:r>
            <a:endParaRPr lang="en-US" dirty="0"/>
          </a:p>
          <a:p>
            <a:r>
              <a:rPr lang="en-US" dirty="0" smtClean="0"/>
              <a:t>SOURCE</a:t>
            </a:r>
            <a:r>
              <a:rPr lang="en-US" dirty="0"/>
              <a:t>: Kaiser Family Foundation analysis of the </a:t>
            </a:r>
            <a:r>
              <a:rPr lang="en-US" dirty="0" smtClean="0"/>
              <a:t>Medicare </a:t>
            </a:r>
            <a:r>
              <a:rPr lang="en-US" dirty="0"/>
              <a:t>Current Beneficiary Survey </a:t>
            </a:r>
            <a:r>
              <a:rPr lang="en-US" dirty="0" smtClean="0"/>
              <a:t>2011 </a:t>
            </a:r>
            <a:r>
              <a:rPr lang="en-US" dirty="0"/>
              <a:t>Cost </a:t>
            </a:r>
            <a:r>
              <a:rPr lang="en-US" dirty="0" smtClean="0"/>
              <a:t>and Use </a:t>
            </a:r>
            <a:r>
              <a:rPr lang="en-US" dirty="0"/>
              <a:t>file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63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0230173"/>
              </p:ext>
            </p:extLst>
          </p:nvPr>
        </p:nvGraphicFramePr>
        <p:xfrm>
          <a:off x="0" y="1509603"/>
          <a:ext cx="9052560" cy="467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NOTE</a:t>
            </a:r>
            <a:r>
              <a:rPr lang="en-US" dirty="0"/>
              <a:t>: Analysis excludes beneficiaries enrolled in Medicare Advantage plans. </a:t>
            </a:r>
            <a:r>
              <a:rPr lang="en-US" dirty="0" smtClean="0"/>
              <a:t>*Other services includes skilled nursing facility, home health, and inpatient and outpatient hospital services.</a:t>
            </a:r>
          </a:p>
          <a:p>
            <a:r>
              <a:rPr lang="en-US" dirty="0" smtClean="0"/>
              <a:t>SOURCE</a:t>
            </a:r>
            <a:r>
              <a:rPr lang="en-US" dirty="0"/>
              <a:t>: Kaiser Family Foundation analysis of the </a:t>
            </a:r>
            <a:r>
              <a:rPr lang="en-US" dirty="0" smtClean="0"/>
              <a:t>Medicare </a:t>
            </a:r>
            <a:r>
              <a:rPr lang="en-US" dirty="0"/>
              <a:t>Current Beneficiary Survey </a:t>
            </a:r>
            <a:r>
              <a:rPr lang="en-US" dirty="0" smtClean="0"/>
              <a:t>2000-2011 </a:t>
            </a:r>
            <a:r>
              <a:rPr lang="en-US" dirty="0"/>
              <a:t>Cost </a:t>
            </a:r>
            <a:r>
              <a:rPr lang="en-US" dirty="0" smtClean="0"/>
              <a:t>and Use files.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/>
              <a:t>Beneficiaries’ </a:t>
            </a:r>
            <a:r>
              <a:rPr lang="en-US" sz="2600" dirty="0"/>
              <a:t>o</a:t>
            </a:r>
            <a:r>
              <a:rPr lang="en-US" sz="2600" dirty="0" smtClean="0"/>
              <a:t>ut-of-pocket spending on medical and long-term care services increased at an average annual rate of 2.3% between 2000 and 2011</a:t>
            </a:r>
            <a:endParaRPr lang="en-US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02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5039205"/>
              </p:ext>
            </p:extLst>
          </p:nvPr>
        </p:nvGraphicFramePr>
        <p:xfrm>
          <a:off x="92075" y="381000"/>
          <a:ext cx="8594725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Numbers may not sum to total due to rounding. </a:t>
            </a:r>
            <a:br>
              <a:rPr lang="en-US" dirty="0"/>
            </a:br>
            <a:r>
              <a:rPr lang="en-US" dirty="0"/>
              <a:t>SOURCE: Kaiser Family Foundation analysis of Bureau of Labor Statistics Consumer Expenditure Survey, 2014.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" y="304800"/>
            <a:ext cx="8961120" cy="914400"/>
          </a:xfrm>
          <a:noFill/>
          <a:ln w="38100">
            <a:noFill/>
          </a:ln>
        </p:spPr>
        <p:txBody>
          <a:bodyPr/>
          <a:lstStyle/>
          <a:p>
            <a:pPr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Health insurance premiums accounts for the largest component of average health care spending by Medicare households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581400" y="2819400"/>
            <a:ext cx="10668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Health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care spending 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14.8%</a:t>
            </a:r>
            <a:endParaRPr 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7620000" y="1447800"/>
            <a:ext cx="131436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600" dirty="0">
                <a:latin typeface="Calibri" pitchFamily="34" charset="0"/>
                <a:cs typeface="Calibri" pitchFamily="34" charset="0"/>
              </a:rPr>
              <a:t>Health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insurance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dirty="0">
                <a:latin typeface="Calibri" pitchFamily="34" charset="0"/>
                <a:cs typeface="Calibri" pitchFamily="34" charset="0"/>
              </a:rPr>
            </a:br>
            <a:r>
              <a:rPr lang="en-US" sz="1400" dirty="0" smtClean="0">
                <a:latin typeface="Calibri" pitchFamily="34" charset="0"/>
                <a:cs typeface="Calibri" pitchFamily="34" charset="0"/>
              </a:rPr>
              <a:t>(71%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of h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ealth spending)</a:t>
            </a:r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5246914" y="2724090"/>
            <a:ext cx="1895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$3,776 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10.5%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5219782" y="4378882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$858 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2.4% </a:t>
            </a:r>
            <a:endParaRPr 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230668" y="4876800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1500" b="1" dirty="0" smtClean="0">
                <a:latin typeface="Calibri" pitchFamily="34" charset="0"/>
                <a:cs typeface="Calibri" pitchFamily="34" charset="0"/>
              </a:rPr>
              <a:t>$526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1.5%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5236192" y="5167952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$181 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0.5% 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685800" y="2846696"/>
            <a:ext cx="17526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Other </a:t>
            </a:r>
            <a:b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household 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pending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85.2%</a:t>
            </a:r>
            <a:endParaRPr 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228600" y="5486400"/>
            <a:ext cx="4495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25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Average Total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Household Spending, 2014:</a:t>
            </a:r>
          </a:p>
          <a:p>
            <a:pPr algn="ctr" eaLnBrk="1" hangingPunct="1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$36,080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3886200" y="5486400"/>
            <a:ext cx="4953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25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Average Health Care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Spending, 2014: </a:t>
            </a:r>
          </a:p>
          <a:p>
            <a:pPr algn="ctr" eaLnBrk="1" hangingPunct="1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$5,342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67600" y="1549063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7620000" y="2438400"/>
            <a:ext cx="131436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600" dirty="0" smtClean="0">
                <a:latin typeface="Calibri" pitchFamily="34" charset="0"/>
                <a:cs typeface="Calibri" pitchFamily="34" charset="0"/>
              </a:rPr>
              <a:t>Medical services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dirty="0">
                <a:latin typeface="Calibri" pitchFamily="34" charset="0"/>
                <a:cs typeface="Calibri" pitchFamily="34" charset="0"/>
              </a:rPr>
            </a:br>
            <a:r>
              <a:rPr lang="en-US" sz="1400" dirty="0" smtClean="0">
                <a:latin typeface="Calibri" pitchFamily="34" charset="0"/>
                <a:cs typeface="Calibri" pitchFamily="34" charset="0"/>
              </a:rPr>
              <a:t>(16%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health spending)</a:t>
            </a:r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467600" y="2539663"/>
            <a:ext cx="152400" cy="15240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7620000" y="3429000"/>
            <a:ext cx="131436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600" dirty="0" smtClean="0">
                <a:latin typeface="Calibri" pitchFamily="34" charset="0"/>
                <a:cs typeface="Calibri" pitchFamily="34" charset="0"/>
              </a:rPr>
              <a:t>Prescription drugs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dirty="0">
                <a:latin typeface="Calibri" pitchFamily="34" charset="0"/>
                <a:cs typeface="Calibri" pitchFamily="34" charset="0"/>
              </a:rPr>
            </a:br>
            <a:r>
              <a:rPr lang="en-US" sz="1400" dirty="0" smtClean="0">
                <a:latin typeface="Calibri" pitchFamily="34" charset="0"/>
                <a:cs typeface="Calibri" pitchFamily="34" charset="0"/>
              </a:rPr>
              <a:t>(10%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health spending)</a:t>
            </a:r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467600" y="3530263"/>
            <a:ext cx="152400" cy="1524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7620000" y="4419600"/>
            <a:ext cx="131436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600" dirty="0" smtClean="0">
                <a:latin typeface="Calibri" pitchFamily="34" charset="0"/>
                <a:cs typeface="Calibri" pitchFamily="34" charset="0"/>
              </a:rPr>
              <a:t>Medical supplies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dirty="0">
                <a:latin typeface="Calibri" pitchFamily="34" charset="0"/>
                <a:cs typeface="Calibri" pitchFamily="34" charset="0"/>
              </a:rPr>
            </a:br>
            <a:r>
              <a:rPr lang="en-US" sz="1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3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%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health spending)</a:t>
            </a:r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467600" y="4520863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6968406"/>
              </p:ext>
            </p:extLst>
          </p:nvPr>
        </p:nvGraphicFramePr>
        <p:xfrm>
          <a:off x="92075" y="1600200"/>
          <a:ext cx="895985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SOURCE: Kaiser Family Foundation analysis of Bureau of Labor Statistics Consumer Expenditure Survey, </a:t>
            </a:r>
            <a:r>
              <a:rPr lang="en-US" dirty="0" smtClean="0"/>
              <a:t>2002-2014</a:t>
            </a:r>
            <a:r>
              <a:rPr lang="en-US" dirty="0"/>
              <a:t>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400" dirty="0" smtClean="0"/>
              <a:t>Insurance premiums have accounted for a growing </a:t>
            </a:r>
            <a:r>
              <a:rPr lang="en-US" sz="2400" dirty="0"/>
              <a:t>share </a:t>
            </a:r>
            <a:r>
              <a:rPr lang="en-US" sz="2400" dirty="0" smtClean="0"/>
              <a:t>of Medicare </a:t>
            </a:r>
            <a:r>
              <a:rPr lang="en-US" sz="2400" dirty="0"/>
              <a:t>households’ total </a:t>
            </a:r>
            <a:r>
              <a:rPr lang="en-US" sz="2400" dirty="0" smtClean="0"/>
              <a:t>spending since 2002; the share of spending on prescription drugs has steadily decreased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195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440009"/>
              </p:ext>
            </p:extLst>
          </p:nvPr>
        </p:nvGraphicFramePr>
        <p:xfrm>
          <a:off x="92075" y="762000"/>
          <a:ext cx="895985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SOURCE: Kaiser Family Foundation analysis of Bureau of Labor Statistics Consumer Expenditure Survey, </a:t>
            </a:r>
            <a:r>
              <a:rPr lang="en-US" dirty="0" smtClean="0"/>
              <a:t>2002-2014</a:t>
            </a:r>
            <a:r>
              <a:rPr lang="en-US" dirty="0"/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/>
              <a:t>Health insurance spending by Medicare households increased nearly two-fold between 2002 and 2014; drug spending fell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014694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SOURCE</a:t>
            </a:r>
            <a:r>
              <a:rPr lang="en-US" dirty="0"/>
              <a:t>: Kaiser Family Foundation analysis of </a:t>
            </a:r>
            <a:r>
              <a:rPr lang="en-US" dirty="0" smtClean="0"/>
              <a:t>Bureau of Labor Statistics </a:t>
            </a:r>
            <a:r>
              <a:rPr lang="en-US" dirty="0"/>
              <a:t>Consumer Expenditure Survey, 2014.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600" dirty="0" smtClean="0">
                <a:solidFill>
                  <a:schemeClr val="tx1"/>
                </a:solidFill>
              </a:rPr>
              <a:t>Medicare households spent more on health care than non-Medicare households in 2014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133600" y="2354570"/>
            <a:ext cx="167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Transportation</a:t>
            </a: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6400800" y="2209800"/>
            <a:ext cx="167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Transportation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371318"/>
              </p:ext>
            </p:extLst>
          </p:nvPr>
        </p:nvGraphicFramePr>
        <p:xfrm>
          <a:off x="1371600" y="1066800"/>
          <a:ext cx="7772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2299939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latin typeface="Calibri" pitchFamily="34" charset="0"/>
                <a:cs typeface="Meta Offc Pro"/>
              </a:rPr>
              <a:t>Medicare households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4495800"/>
            <a:ext cx="1458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latin typeface="Calibri" pitchFamily="34" charset="0"/>
                <a:cs typeface="Meta Offc Pro"/>
              </a:rPr>
              <a:t>Non-Medicare households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3114" y="2667000"/>
            <a:ext cx="97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$5,342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24200" y="2667000"/>
            <a:ext cx="97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$12,468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46172" y="2667000"/>
            <a:ext cx="97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$5,400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15000" y="2667000"/>
            <a:ext cx="97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$5,277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8886" y="2667000"/>
            <a:ext cx="97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Calibri" pitchFamily="34" charset="0"/>
                <a:cs typeface="Meta Offc Pro"/>
              </a:rPr>
              <a:t>$7,593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06286" y="4919246"/>
            <a:ext cx="979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$3,511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14600" y="4919246"/>
            <a:ext cx="97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$17,855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93030" y="4919246"/>
            <a:ext cx="97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$8,070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48944" y="4919246"/>
            <a:ext cx="97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$9,479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40286" y="4919246"/>
            <a:ext cx="97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Calibri" pitchFamily="34" charset="0"/>
                <a:cs typeface="Meta Offc Pro"/>
              </a:rPr>
              <a:t>$15,316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88086" y="2336204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Total = $36,080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77200" y="4444979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Total = $54,232</a:t>
            </a:r>
          </a:p>
        </p:txBody>
      </p:sp>
    </p:spTree>
    <p:extLst>
      <p:ext uri="{BB962C8B-B14F-4D97-AF65-F5344CB8AC3E}">
        <p14:creationId xmlns:p14="http://schemas.microsoft.com/office/powerpoint/2010/main" val="21228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434693"/>
              </p:ext>
            </p:extLst>
          </p:nvPr>
        </p:nvGraphicFramePr>
        <p:xfrm>
          <a:off x="92075" y="1096962"/>
          <a:ext cx="8959850" cy="515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SOURCE: Kaiser Family Foundation analysis of Bureau of Labor Statistics Consumer Expenditure Survey, </a:t>
            </a:r>
            <a:r>
              <a:rPr lang="en-US" dirty="0" smtClean="0"/>
              <a:t>2002-2014</a:t>
            </a:r>
            <a:r>
              <a:rPr lang="en-US" dirty="0"/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sz="2400" dirty="0" smtClean="0"/>
              <a:t>Medicare households experienced a steeper drop in the average annual rate of drug spending and a smaller increase in premium spending than non-Medicare households between 2002 and 2014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0522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576146"/>
              </p:ext>
            </p:extLst>
          </p:nvPr>
        </p:nvGraphicFramePr>
        <p:xfrm>
          <a:off x="4016375" y="1676400"/>
          <a:ext cx="4784725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4725"/>
              </a:tblGrid>
              <a:tr h="4283116"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itchFamily="34" charset="0"/>
                        </a:rPr>
                        <a:t>Income and Assets of Medicare Beneficiaries, 2014-2030</a:t>
                      </a:r>
                    </a:p>
                    <a:p>
                      <a:pPr marL="342900" indent="-34290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itchFamily="34" charset="0"/>
                        </a:rPr>
                        <a:t>Wide Disparities in the Income and Assets of People on Medicare by Race and Ethnicity: Now and in the Future</a:t>
                      </a:r>
                    </a:p>
                    <a:p>
                      <a:pPr marL="342900" indent="-34290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itchFamily="34" charset="0"/>
                        </a:rPr>
                        <a:t>How Much Is Enough? Out-of-Pocket Spending Among Medicare Beneficiaries: A Chartbook</a:t>
                      </a:r>
                    </a:p>
                    <a:p>
                      <a:pPr marL="342900" indent="-342900">
                        <a:spcBef>
                          <a:spcPts val="1200"/>
                        </a:spcBef>
                        <a:buFont typeface="Wingdings" pitchFamily="2" charset="2"/>
                        <a:buChar char="Ø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itchFamily="34" charset="0"/>
                        </a:rPr>
                        <a:t>Health Care on a Budget: The Financial Burden of Health Spending by Medicare Households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itchFamily="34" charset="0"/>
                        </a:rPr>
                        <a:t>Medicare’s Income-Related Premiums: A Data Note</a:t>
                      </a:r>
                    </a:p>
                  </a:txBody>
                  <a:tcPr>
                    <a:noFill/>
                  </a:tcPr>
                </a:tc>
              </a:tr>
              <a:tr h="3447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US" sz="2000" b="0" baseline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Calibri" panose="020F0502020204030204" pitchFamily="34" charset="0"/>
              </a:rPr>
              <a:t>Resources on Medicare Beneficiaries’ Income, Assets, and Health Care Spending at </a:t>
            </a:r>
            <a:r>
              <a:rPr lang="en-US" sz="28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kff.org/</a:t>
            </a:r>
            <a:r>
              <a:rPr lang="en-US" sz="2800" dirty="0" err="1" smtClean="0">
                <a:solidFill>
                  <a:schemeClr val="accent3"/>
                </a:solidFill>
                <a:latin typeface="Calibri" panose="020F0502020204030204" pitchFamily="34" charset="0"/>
              </a:rPr>
              <a:t>medicare</a:t>
            </a:r>
            <a:endParaRPr lang="en-US" sz="2800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58200" y="6115853"/>
            <a:ext cx="685800" cy="742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133600"/>
            <a:ext cx="3184193" cy="32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849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CUSTOM_TIMING_USED" val="0"/>
  <p:tag name="ISPRING_SLIDE_INDENT_LEVEL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CUSTOM_TIMING_USED" val="0"/>
  <p:tag name="ISPRING_SLIDE_INDENT_LEVEL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CUSTOM_TIMING_USED" val="0"/>
  <p:tag name="ISPRING_SLIDE_INDENT_LEVEL" val="0"/>
</p:tagLst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1786</TotalTime>
  <Words>2170</Words>
  <Application>Microsoft Office PowerPoint</Application>
  <PresentationFormat>On-screen Show (4:3)</PresentationFormat>
  <Paragraphs>369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Blank</vt:lpstr>
      <vt:lpstr>Default with exhibit #</vt:lpstr>
      <vt:lpstr>Default with figure #</vt:lpstr>
      <vt:lpstr>Title page</vt:lpstr>
      <vt:lpstr>1_Default with exhibit #</vt:lpstr>
      <vt:lpstr>1_Default with figure #</vt:lpstr>
      <vt:lpstr>2_Default with exhibit #</vt:lpstr>
      <vt:lpstr>2_Blank</vt:lpstr>
      <vt:lpstr>3_Default with exhibit #</vt:lpstr>
      <vt:lpstr>The Latest Trends in Income, Assets, and Personal Health Care Spending Among People on Medicare</vt:lpstr>
      <vt:lpstr>Trends in Income and Assets Among People on Medicare</vt:lpstr>
      <vt:lpstr>Half of all Medicare beneficiaries had incomes below $24,150 per person in 2014</vt:lpstr>
      <vt:lpstr>Median per capita income is lower for black and Hispanic beneficiaries than white beneficiaries, and declines with age among seniors, 2014</vt:lpstr>
      <vt:lpstr>Median per capita income is lower for black and Hispanic beneficiaries than white beneficiaries with the same education levels, 2014</vt:lpstr>
      <vt:lpstr>Growth in per capita income is projected to be concentrated among beneficiaries with higher incomes, 2014-2030</vt:lpstr>
      <vt:lpstr>Most beneficiaries have some savings, but a larger share of black and Hispanic beneficiaries than white beneficiaries have no savings, 2014</vt:lpstr>
      <vt:lpstr>Half of all Medicare beneficiaries had savings below $63,350 per person in 2014</vt:lpstr>
      <vt:lpstr>Median per capita savings is significantly lower for black and Hispanic beneficiaries than white beneficiaries, and declines with age among seniors, 2014</vt:lpstr>
      <vt:lpstr>Growth in per capita savings is projected to be concentrated among beneficiaries with more savings, 2014-2030</vt:lpstr>
      <vt:lpstr>Most beneficiaries have some home equity, but a larger share of black and Hispanic beneficiaries than white beneficiaries have none</vt:lpstr>
      <vt:lpstr>Half of all Medicare beneficiaries had home equity below $65,500 per person in 2014</vt:lpstr>
      <vt:lpstr>Median per capita home equity is substantially lower for black and Hispanic beneficiaries than white beneficiaries, 2014</vt:lpstr>
      <vt:lpstr>Growth in per capita home equity is projected to be concentrated among beneficiaries with more in home equity, 2014-2030</vt:lpstr>
      <vt:lpstr>Trends in Personal Health Care Spending Among People on Medicare</vt:lpstr>
      <vt:lpstr>Medicare pays for half of beneficiaries’ total health care spending; beneficiaries pay more than one-fourth out of pocket on services and premiums</vt:lpstr>
      <vt:lpstr>Premiums are nearly half of Medicare beneficiaries’ out-of-pocket health spending; LTC facility costs are the largest component of spending on services</vt:lpstr>
      <vt:lpstr>Average out-of-pocket spending on services is higher for women on Medicare than men and increases with age</vt:lpstr>
      <vt:lpstr>Average out-of-pocket spending on services is higher for Medicare beneficiaries in poorer self-reported health</vt:lpstr>
      <vt:lpstr>Average beneficiary out-of-pocket spending rises with the number of functional impairments and chronic conditions</vt:lpstr>
      <vt:lpstr>Beneficiaries with incomes between $20,000-$30,000 pay somewhat more out of pocket than others; those with incomes of $20,000 or less pay less overall due to lower premiums</vt:lpstr>
      <vt:lpstr>For community-dwelling beneficiaries, providers and supplies accounts for one-third of average out-of-pocket service spending, followed by prescription drugs and dental services</vt:lpstr>
      <vt:lpstr>For long-term care facility residents, the largest component of average out-of-pocket service spending is LTC facility costs</vt:lpstr>
      <vt:lpstr>One-fourth of Medicare beneficiaries spent at least $6,400 out of pocket on services and premiums in 2011; 1 in 10 spent at least $10,400</vt:lpstr>
      <vt:lpstr>Long-term care facility costs are a major component of spending for beneficiaries in the top quartile of total out-of-pocket spending</vt:lpstr>
      <vt:lpstr>Beneficiaries’ out-of-pocket spending on medical and long-term care services increased at an average annual rate of 2.3% between 2000 and 2011</vt:lpstr>
      <vt:lpstr>Health insurance premiums accounts for the largest component of average health care spending by Medicare households</vt:lpstr>
      <vt:lpstr>Insurance premiums have accounted for a growing share of Medicare households’ total spending since 2002; the share of spending on prescription drugs has steadily decreased</vt:lpstr>
      <vt:lpstr>Health insurance spending by Medicare households increased nearly two-fold between 2002 and 2014; drug spending fell</vt:lpstr>
      <vt:lpstr>Medicare households spent more on health care than non-Medicare households in 2014</vt:lpstr>
      <vt:lpstr>Medicare households experienced a steeper drop in the average annual rate of drug spending and a smaller increase in premium spending than non-Medicare households between 2002 and 2014</vt:lpstr>
      <vt:lpstr>Resources on Medicare Beneficiaries’ Income, Assets, and Health Care Spending at kff.org/medicare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Premiums are a large share of average total out-of-pocket health care spending by Medicare beneficiaries; long-term care facility costs are the largest component of spending on services</dc:title>
  <dc:creator>Juliette Cubanski</dc:creator>
  <cp:lastModifiedBy>Kanani Kauka</cp:lastModifiedBy>
  <cp:revision>125</cp:revision>
  <cp:lastPrinted>2015-10-29T16:26:12Z</cp:lastPrinted>
  <dcterms:created xsi:type="dcterms:W3CDTF">2015-10-19T16:11:04Z</dcterms:created>
  <dcterms:modified xsi:type="dcterms:W3CDTF">2015-11-12T17:06:13Z</dcterms:modified>
</cp:coreProperties>
</file>