
<file path=[Content_Types].xml><?xml version="1.0" encoding="utf-8"?>
<Types xmlns="http://schemas.openxmlformats.org/package/2006/content-types">
  <Default Extension="png" ContentType="image/png"/>
  <Default Extension="wmf" ContentType="image/x-wmf"/>
  <Default Extension="jpeg" ContentType="image/jpeg"/>
  <Default Extension="rels" ContentType="application/vnd.openxmlformats-package.relationships+xml"/>
  <Default Extension="xml" ContentType="application/xml"/>
  <Default Extension="wdp" ContentType="image/vnd.ms-photo"/>
  <Default Extension="tiff" ContentType="image/tiff"/>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slideLayouts/slideLayout9.xml" ContentType="application/vnd.openxmlformats-officedocument.presentationml.slideLayout+xml"/>
  <Override PartName="/ppt/theme/theme3.xml" ContentType="application/vnd.openxmlformats-officedocument.theme+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4.xml" ContentType="application/vnd.openxmlformats-officedocument.theme+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xml" ContentType="application/vnd.openxmlformats-officedocument.presentationml.notesSlide+xml"/>
  <Override PartName="/ppt/charts/chart1.xml" ContentType="application/vnd.openxmlformats-officedocument.drawingml.chart+xml"/>
  <Override PartName="/ppt/drawings/drawing1.xml" ContentType="application/vnd.openxmlformats-officedocument.drawingml.chartshapes+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2.xml" ContentType="application/vnd.openxmlformats-officedocument.drawingml.chart+xml"/>
  <Override PartName="/ppt/charts/chart3.xml" ContentType="application/vnd.openxmlformats-officedocument.drawingml.chart+xml"/>
  <Override PartName="/ppt/notesSlides/notesSlide4.xml" ContentType="application/vnd.openxmlformats-officedocument.presentationml.notesSlide+xml"/>
  <Override PartName="/ppt/charts/chart4.xml" ContentType="application/vnd.openxmlformats-officedocument.drawingml.chart+xml"/>
  <Override PartName="/ppt/drawings/drawing2.xml" ContentType="application/vnd.openxmlformats-officedocument.drawingml.chartshapes+xml"/>
  <Override PartName="/ppt/notesSlides/notesSlide5.xml" ContentType="application/vnd.openxmlformats-officedocument.presentationml.notesSlide+xml"/>
  <Override PartName="/ppt/charts/chart5.xml" ContentType="application/vnd.openxmlformats-officedocument.drawingml.chart+xml"/>
  <Override PartName="/ppt/charts/chart6.xml" ContentType="application/vnd.openxmlformats-officedocument.drawingml.chart+xml"/>
  <Override PartName="/ppt/theme/themeOverride1.xml" ContentType="application/vnd.openxmlformats-officedocument.themeOverride+xml"/>
  <Override PartName="/ppt/drawings/drawing3.xml" ContentType="application/vnd.openxmlformats-officedocument.drawingml.chartshapes+xml"/>
  <Override PartName="/ppt/charts/chart7.xml" ContentType="application/vnd.openxmlformats-officedocument.drawingml.chart+xml"/>
  <Override PartName="/ppt/notesSlides/notesSlide6.xml" ContentType="application/vnd.openxmlformats-officedocument.presentationml.notesSlide+xml"/>
  <Override PartName="/ppt/charts/chart8.xml" ContentType="application/vnd.openxmlformats-officedocument.drawingml.chart+xml"/>
  <Override PartName="/ppt/notesSlides/notesSlide7.xml" ContentType="application/vnd.openxmlformats-officedocument.presentationml.notesSlide+xml"/>
  <Override PartName="/ppt/charts/chart9.xml" ContentType="application/vnd.openxmlformats-officedocument.drawingml.chart+xml"/>
  <Override PartName="/ppt/drawings/drawing4.xml" ContentType="application/vnd.openxmlformats-officedocument.drawingml.chartshapes+xml"/>
  <Override PartName="/ppt/notesSlides/notesSlide8.xml" ContentType="application/vnd.openxmlformats-officedocument.presentationml.notesSlide+xml"/>
  <Override PartName="/ppt/charts/chart10.xml" ContentType="application/vnd.openxmlformats-officedocument.drawingml.chart+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rts/chart11.xml" ContentType="application/vnd.openxmlformats-officedocument.drawingml.chart+xml"/>
  <Override PartName="/ppt/notesSlides/notesSlide12.xml" ContentType="application/vnd.openxmlformats-officedocument.presentationml.notesSlide+xml"/>
  <Override PartName="/ppt/charts/chart12.xml" ContentType="application/vnd.openxmlformats-officedocument.drawingml.chart+xml"/>
  <Override PartName="/ppt/drawings/drawing5.xml" ContentType="application/vnd.openxmlformats-officedocument.drawingml.chartshapes+xml"/>
  <Override PartName="/ppt/notesSlides/notesSlide13.xml" ContentType="application/vnd.openxmlformats-officedocument.presentationml.notesSlide+xml"/>
  <Override PartName="/ppt/charts/chart13.xml" ContentType="application/vnd.openxmlformats-officedocument.drawingml.chart+xml"/>
  <Override PartName="/ppt/notesSlides/notesSlide14.xml" ContentType="application/vnd.openxmlformats-officedocument.presentationml.notesSlide+xml"/>
  <Override PartName="/ppt/charts/chart14.xml" ContentType="application/vnd.openxmlformats-officedocument.drawingml.chart+xml"/>
  <Override PartName="/ppt/notesSlides/notesSlide15.xml" ContentType="application/vnd.openxmlformats-officedocument.presentationml.notesSlide+xml"/>
  <Override PartName="/ppt/charts/chart15.xml" ContentType="application/vnd.openxmlformats-officedocument.drawingml.chart+xml"/>
  <Override PartName="/ppt/notesSlides/notesSlide16.xml" ContentType="application/vnd.openxmlformats-officedocument.presentationml.notesSlide+xml"/>
  <Override PartName="/ppt/charts/chart16.xml" ContentType="application/vnd.openxmlformats-officedocument.drawingml.chart+xml"/>
  <Override PartName="/ppt/notesSlides/notesSlide17.xml" ContentType="application/vnd.openxmlformats-officedocument.presentationml.notesSlide+xml"/>
  <Override PartName="/ppt/charts/chart17.xml" ContentType="application/vnd.openxmlformats-officedocument.drawingml.chart+xml"/>
  <Override PartName="/ppt/charts/chart18.xml" ContentType="application/vnd.openxmlformats-officedocument.drawingml.chart+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charts/chart19.xml" ContentType="application/vnd.openxmlformats-officedocument.drawingml.chart+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charts/chart20.xml" ContentType="application/vnd.openxmlformats-officedocument.drawingml.chart+xml"/>
  <Override PartName="/ppt/drawings/drawing6.xml" ContentType="application/vnd.openxmlformats-officedocument.drawingml.chartshapes+xml"/>
  <Override PartName="/ppt/charts/chart21.xml" ContentType="application/vnd.openxmlformats-officedocument.drawingml.chart+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aveSubsetFonts="1">
  <p:sldMasterIdLst>
    <p:sldMasterId id="2147483668" r:id="rId1"/>
    <p:sldMasterId id="2147483673" r:id="rId2"/>
    <p:sldMasterId id="2147483666" r:id="rId3"/>
    <p:sldMasterId id="2147483678" r:id="rId4"/>
    <p:sldMasterId id="2147483684" r:id="rId5"/>
  </p:sldMasterIdLst>
  <p:notesMasterIdLst>
    <p:notesMasterId r:id="rId35"/>
  </p:notesMasterIdLst>
  <p:handoutMasterIdLst>
    <p:handoutMasterId r:id="rId36"/>
  </p:handoutMasterIdLst>
  <p:sldIdLst>
    <p:sldId id="278" r:id="rId6"/>
    <p:sldId id="321" r:id="rId7"/>
    <p:sldId id="345" r:id="rId8"/>
    <p:sldId id="324" r:id="rId9"/>
    <p:sldId id="296" r:id="rId10"/>
    <p:sldId id="314" r:id="rId11"/>
    <p:sldId id="295" r:id="rId12"/>
    <p:sldId id="298" r:id="rId13"/>
    <p:sldId id="299" r:id="rId14"/>
    <p:sldId id="329" r:id="rId15"/>
    <p:sldId id="315" r:id="rId16"/>
    <p:sldId id="302" r:id="rId17"/>
    <p:sldId id="330" r:id="rId18"/>
    <p:sldId id="331" r:id="rId19"/>
    <p:sldId id="343" r:id="rId20"/>
    <p:sldId id="303" r:id="rId21"/>
    <p:sldId id="304" r:id="rId22"/>
    <p:sldId id="341" r:id="rId23"/>
    <p:sldId id="342" r:id="rId24"/>
    <p:sldId id="294" r:id="rId25"/>
    <p:sldId id="327" r:id="rId26"/>
    <p:sldId id="344" r:id="rId27"/>
    <p:sldId id="308" r:id="rId28"/>
    <p:sldId id="334" r:id="rId29"/>
    <p:sldId id="339" r:id="rId30"/>
    <p:sldId id="318" r:id="rId31"/>
    <p:sldId id="316" r:id="rId32"/>
    <p:sldId id="312" r:id="rId33"/>
    <p:sldId id="337" r:id="rId34"/>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43" autoAdjust="0"/>
    <p:restoredTop sz="94629" autoAdjust="0"/>
  </p:normalViewPr>
  <p:slideViewPr>
    <p:cSldViewPr>
      <p:cViewPr>
        <p:scale>
          <a:sx n="100" d="100"/>
          <a:sy n="100" d="100"/>
        </p:scale>
        <p:origin x="-1956" y="-324"/>
      </p:cViewPr>
      <p:guideLst>
        <p:guide orient="horz" pos="2160"/>
        <p:guide pos="2880"/>
      </p:guideLst>
    </p:cSldViewPr>
  </p:slideViewPr>
  <p:outlineViewPr>
    <p:cViewPr>
      <p:scale>
        <a:sx n="33" d="100"/>
        <a:sy n="33" d="100"/>
      </p:scale>
      <p:origin x="0" y="9654"/>
    </p:cViewPr>
  </p:outlin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theme" Target="theme/theme1.xml"/><Relationship Id="rId3" Type="http://schemas.openxmlformats.org/officeDocument/2006/relationships/slideMaster" Target="slideMasters/slideMaster3.xml"/><Relationship Id="rId21" Type="http://schemas.openxmlformats.org/officeDocument/2006/relationships/slide" Target="slides/slide16.xml"/><Relationship Id="rId34" Type="http://schemas.openxmlformats.org/officeDocument/2006/relationships/slide" Target="slides/slide29.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handoutMaster" Target="handoutMasters/handoutMaster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notesMaster" Target="notesMasters/notesMaster1.xml"/></Relationships>
</file>

<file path=ppt/charts/_rels/chart1.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package" Target="../embeddings/Microsoft_Excel_Worksheet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Worksheet3.xlsx"/></Relationships>
</file>

<file path=ppt/charts/_rels/chart4.xml.rels><?xml version="1.0" encoding="UTF-8" standalone="yes"?>
<Relationships xmlns="http://schemas.openxmlformats.org/package/2006/relationships"><Relationship Id="rId2" Type="http://schemas.openxmlformats.org/officeDocument/2006/relationships/chartUserShapes" Target="../drawings/drawing2.xml"/><Relationship Id="rId1" Type="http://schemas.openxmlformats.org/officeDocument/2006/relationships/package" Target="../embeddings/Microsoft_Excel_Worksheet4.xlsx"/></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Excel_Worksheet5.xlsx"/></Relationships>
</file>

<file path=ppt/charts/_rels/chart6.xml.rels><?xml version="1.0" encoding="UTF-8" standalone="yes"?>
<Relationships xmlns="http://schemas.openxmlformats.org/package/2006/relationships"><Relationship Id="rId3" Type="http://schemas.openxmlformats.org/officeDocument/2006/relationships/chartUserShapes" Target="../drawings/drawing3.xml"/><Relationship Id="rId2" Type="http://schemas.openxmlformats.org/officeDocument/2006/relationships/package" Target="../embeddings/Microsoft_Excel_Worksheet6.xlsx"/><Relationship Id="rId1" Type="http://schemas.openxmlformats.org/officeDocument/2006/relationships/themeOverride" Target="../theme/themeOverride1.xml"/></Relationships>
</file>

<file path=ppt/charts/_rels/chart7.xml.rels><?xml version="1.0" encoding="UTF-8" standalone="yes"?>
<Relationships xmlns="http://schemas.openxmlformats.org/package/2006/relationships"><Relationship Id="rId1" Type="http://schemas.openxmlformats.org/officeDocument/2006/relationships/package" Target="../embeddings/Microsoft_Excel_Worksheet7.xlsx"/></Relationships>
</file>

<file path=ppt/charts/_rels/chart8.xml.rels><?xml version="1.0" encoding="UTF-8" standalone="yes"?>
<Relationships xmlns="http://schemas.openxmlformats.org/package/2006/relationships"><Relationship Id="rId1" Type="http://schemas.openxmlformats.org/officeDocument/2006/relationships/package" Target="../embeddings/Microsoft_Excel_Worksheet8.xlsx"/></Relationships>
</file>

<file path=ppt/charts/_rels/chart9.xml.rels><?xml version="1.0" encoding="UTF-8" standalone="yes"?>
<Relationships xmlns="http://schemas.openxmlformats.org/package/2006/relationships"><Relationship Id="rId2" Type="http://schemas.openxmlformats.org/officeDocument/2006/relationships/chartUserShapes" Target="../drawings/drawing4.xml"/><Relationship Id="rId1" Type="http://schemas.openxmlformats.org/officeDocument/2006/relationships/package" Target="../embeddings/Microsoft_Excel_Worksheet9.xlsx"/></Relationships>
</file>

<file path=ppt/charts/_rels/chart10.xml.rels><?xml version="1.0" encoding="UTF-8" standalone="yes"?>
<Relationships xmlns="http://schemas.openxmlformats.org/package/2006/relationships"><Relationship Id="rId1" Type="http://schemas.openxmlformats.org/officeDocument/2006/relationships/package" Target="../embeddings/Microsoft_Excel_Worksheet10.xlsx"/></Relationships>
</file>

<file path=ppt/charts/_rels/chart11.xml.rels><?xml version="1.0" encoding="UTF-8" standalone="yes"?>
<Relationships xmlns="http://schemas.openxmlformats.org/package/2006/relationships"><Relationship Id="rId1" Type="http://schemas.openxmlformats.org/officeDocument/2006/relationships/package" Target="../embeddings/Microsoft_Excel_Worksheet11.xlsx"/></Relationships>
</file>

<file path=ppt/charts/_rels/chart12.xml.rels><?xml version="1.0" encoding="UTF-8" standalone="yes"?>
<Relationships xmlns="http://schemas.openxmlformats.org/package/2006/relationships"><Relationship Id="rId2" Type="http://schemas.openxmlformats.org/officeDocument/2006/relationships/chartUserShapes" Target="../drawings/drawing5.xml"/><Relationship Id="rId1" Type="http://schemas.openxmlformats.org/officeDocument/2006/relationships/package" Target="../embeddings/Microsoft_Excel_Worksheet12.xlsx"/></Relationships>
</file>

<file path=ppt/charts/_rels/chart13.xml.rels><?xml version="1.0" encoding="UTF-8" standalone="yes"?>
<Relationships xmlns="http://schemas.openxmlformats.org/package/2006/relationships"><Relationship Id="rId1" Type="http://schemas.openxmlformats.org/officeDocument/2006/relationships/package" Target="../embeddings/Microsoft_Excel_Worksheet13.xlsx"/></Relationships>
</file>

<file path=ppt/charts/_rels/chart14.xml.rels><?xml version="1.0" encoding="UTF-8" standalone="yes"?>
<Relationships xmlns="http://schemas.openxmlformats.org/package/2006/relationships"><Relationship Id="rId1" Type="http://schemas.openxmlformats.org/officeDocument/2006/relationships/package" Target="../embeddings/Microsoft_Excel_Worksheet14.xlsx"/></Relationships>
</file>

<file path=ppt/charts/_rels/chart15.xml.rels><?xml version="1.0" encoding="UTF-8" standalone="yes"?>
<Relationships xmlns="http://schemas.openxmlformats.org/package/2006/relationships"><Relationship Id="rId1" Type="http://schemas.openxmlformats.org/officeDocument/2006/relationships/package" Target="../embeddings/Microsoft_Excel_Worksheet15.xlsx"/></Relationships>
</file>

<file path=ppt/charts/_rels/chart16.xml.rels><?xml version="1.0" encoding="UTF-8" standalone="yes"?>
<Relationships xmlns="http://schemas.openxmlformats.org/package/2006/relationships"><Relationship Id="rId1" Type="http://schemas.openxmlformats.org/officeDocument/2006/relationships/package" Target="../embeddings/Microsoft_Excel_Worksheet16.xlsx"/></Relationships>
</file>

<file path=ppt/charts/_rels/chart17.xml.rels><?xml version="1.0" encoding="UTF-8" standalone="yes"?>
<Relationships xmlns="http://schemas.openxmlformats.org/package/2006/relationships"><Relationship Id="rId1" Type="http://schemas.openxmlformats.org/officeDocument/2006/relationships/package" Target="../embeddings/Microsoft_Excel_Worksheet17.xlsx"/></Relationships>
</file>

<file path=ppt/charts/_rels/chart18.xml.rels><?xml version="1.0" encoding="UTF-8" standalone="yes"?>
<Relationships xmlns="http://schemas.openxmlformats.org/package/2006/relationships"><Relationship Id="rId1" Type="http://schemas.openxmlformats.org/officeDocument/2006/relationships/package" Target="../embeddings/Microsoft_Excel_Worksheet18.xlsx"/></Relationships>
</file>

<file path=ppt/charts/_rels/chart19.xml.rels><?xml version="1.0" encoding="UTF-8" standalone="yes"?>
<Relationships xmlns="http://schemas.openxmlformats.org/package/2006/relationships"><Relationship Id="rId1" Type="http://schemas.openxmlformats.org/officeDocument/2006/relationships/package" Target="../embeddings/Microsoft_Excel_Worksheet19.xlsx"/></Relationships>
</file>

<file path=ppt/charts/_rels/chart20.xml.rels><?xml version="1.0" encoding="UTF-8" standalone="yes"?>
<Relationships xmlns="http://schemas.openxmlformats.org/package/2006/relationships"><Relationship Id="rId2" Type="http://schemas.openxmlformats.org/officeDocument/2006/relationships/chartUserShapes" Target="../drawings/drawing6.xml"/><Relationship Id="rId1" Type="http://schemas.openxmlformats.org/officeDocument/2006/relationships/package" Target="../embeddings/Microsoft_Excel_Worksheet20.xlsx"/></Relationships>
</file>

<file path=ppt/charts/_rels/chart21.xml.rels><?xml version="1.0" encoding="UTF-8" standalone="yes"?>
<Relationships xmlns="http://schemas.openxmlformats.org/package/2006/relationships"><Relationship Id="rId1" Type="http://schemas.openxmlformats.org/officeDocument/2006/relationships/package" Target="../embeddings/Microsoft_Excel_Worksheet2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6156464672957698E-2"/>
          <c:y val="6.3679669403896841E-2"/>
          <c:w val="0.90500376680413164"/>
          <c:h val="0.64007796300101605"/>
        </c:manualLayout>
      </c:layout>
      <c:lineChart>
        <c:grouping val="standard"/>
        <c:varyColors val="0"/>
        <c:ser>
          <c:idx val="2"/>
          <c:order val="0"/>
          <c:tx>
            <c:strRef>
              <c:f>Sheet1!$A$2</c:f>
              <c:strCache>
                <c:ptCount val="1"/>
                <c:pt idx="0">
                  <c:v>Enrollment</c:v>
                </c:pt>
              </c:strCache>
            </c:strRef>
          </c:tx>
          <c:spPr>
            <a:ln w="38099">
              <a:solidFill>
                <a:schemeClr val="tx2"/>
              </a:solidFill>
              <a:prstDash val="solid"/>
            </a:ln>
          </c:spPr>
          <c:marker>
            <c:symbol val="none"/>
          </c:marker>
          <c:cat>
            <c:strRef>
              <c:f>Sheet1!$B$1:$AP$1</c:f>
              <c:strCache>
                <c:ptCount val="41"/>
                <c:pt idx="0">
                  <c:v>1972</c:v>
                </c:pt>
                <c:pt idx="1">
                  <c:v>1973</c:v>
                </c:pt>
                <c:pt idx="2">
                  <c:v>1974</c:v>
                </c:pt>
                <c:pt idx="3">
                  <c:v>1975</c:v>
                </c:pt>
                <c:pt idx="4">
                  <c:v>1976</c:v>
                </c:pt>
                <c:pt idx="5">
                  <c:v>1977</c:v>
                </c:pt>
                <c:pt idx="6">
                  <c:v>1978</c:v>
                </c:pt>
                <c:pt idx="7">
                  <c:v>1979</c:v>
                </c:pt>
                <c:pt idx="8">
                  <c:v>1980</c:v>
                </c:pt>
                <c:pt idx="9">
                  <c:v>1981</c:v>
                </c:pt>
                <c:pt idx="10">
                  <c:v>1982</c:v>
                </c:pt>
                <c:pt idx="11">
                  <c:v>1983</c:v>
                </c:pt>
                <c:pt idx="12">
                  <c:v>1984</c:v>
                </c:pt>
                <c:pt idx="13">
                  <c:v>1985</c:v>
                </c:pt>
                <c:pt idx="14">
                  <c:v>1986</c:v>
                </c:pt>
                <c:pt idx="15">
                  <c:v>1987</c:v>
                </c:pt>
                <c:pt idx="16">
                  <c:v>1988</c:v>
                </c:pt>
                <c:pt idx="17">
                  <c:v>1989</c:v>
                </c:pt>
                <c:pt idx="18">
                  <c:v>1990</c:v>
                </c:pt>
                <c:pt idx="19">
                  <c:v>1991</c:v>
                </c:pt>
                <c:pt idx="20">
                  <c:v>1992</c:v>
                </c:pt>
                <c:pt idx="21">
                  <c:v>1993</c:v>
                </c:pt>
                <c:pt idx="22">
                  <c:v>1994</c:v>
                </c:pt>
                <c:pt idx="23">
                  <c:v>1995</c:v>
                </c:pt>
                <c:pt idx="24">
                  <c:v>1996</c:v>
                </c:pt>
                <c:pt idx="25">
                  <c:v>1997</c:v>
                </c:pt>
                <c:pt idx="26">
                  <c:v>1998</c:v>
                </c:pt>
                <c:pt idx="27">
                  <c:v>2000</c:v>
                </c:pt>
                <c:pt idx="28">
                  <c:v>2001</c:v>
                </c:pt>
                <c:pt idx="29">
                  <c:v>2002</c:v>
                </c:pt>
                <c:pt idx="30">
                  <c:v>2003</c:v>
                </c:pt>
                <c:pt idx="31">
                  <c:v>2004</c:v>
                </c:pt>
                <c:pt idx="32">
                  <c:v>2005</c:v>
                </c:pt>
                <c:pt idx="33">
                  <c:v>2006</c:v>
                </c:pt>
                <c:pt idx="34">
                  <c:v>2007</c:v>
                </c:pt>
                <c:pt idx="35">
                  <c:v>2008</c:v>
                </c:pt>
                <c:pt idx="36">
                  <c:v>2009</c:v>
                </c:pt>
                <c:pt idx="37">
                  <c:v>2010</c:v>
                </c:pt>
                <c:pt idx="38">
                  <c:v>2011</c:v>
                </c:pt>
                <c:pt idx="39">
                  <c:v>2014</c:v>
                </c:pt>
                <c:pt idx="40">
                  <c:v>2015*</c:v>
                </c:pt>
              </c:strCache>
            </c:strRef>
          </c:cat>
          <c:val>
            <c:numRef>
              <c:f>Sheet1!$B$2:$AP$2</c:f>
              <c:numCache>
                <c:formatCode>General</c:formatCode>
                <c:ptCount val="41"/>
                <c:pt idx="0">
                  <c:v>17.600000000000001</c:v>
                </c:pt>
                <c:pt idx="1">
                  <c:v>19.600000000000001</c:v>
                </c:pt>
                <c:pt idx="2">
                  <c:v>21.5</c:v>
                </c:pt>
                <c:pt idx="3">
                  <c:v>22</c:v>
                </c:pt>
                <c:pt idx="4">
                  <c:v>22.8</c:v>
                </c:pt>
                <c:pt idx="5">
                  <c:v>22.8</c:v>
                </c:pt>
                <c:pt idx="6">
                  <c:v>22</c:v>
                </c:pt>
                <c:pt idx="7">
                  <c:v>21.5</c:v>
                </c:pt>
                <c:pt idx="8">
                  <c:v>21.6</c:v>
                </c:pt>
                <c:pt idx="9">
                  <c:v>22</c:v>
                </c:pt>
                <c:pt idx="10">
                  <c:v>21.6</c:v>
                </c:pt>
                <c:pt idx="11">
                  <c:v>21.6</c:v>
                </c:pt>
                <c:pt idx="12">
                  <c:v>21.6</c:v>
                </c:pt>
                <c:pt idx="13">
                  <c:v>21.8</c:v>
                </c:pt>
                <c:pt idx="14">
                  <c:v>22.5</c:v>
                </c:pt>
                <c:pt idx="15">
                  <c:v>23.1</c:v>
                </c:pt>
                <c:pt idx="16">
                  <c:v>22.9</c:v>
                </c:pt>
                <c:pt idx="17">
                  <c:v>23.5</c:v>
                </c:pt>
                <c:pt idx="18">
                  <c:v>25.3</c:v>
                </c:pt>
                <c:pt idx="19">
                  <c:v>28.3</c:v>
                </c:pt>
                <c:pt idx="20">
                  <c:v>30.9</c:v>
                </c:pt>
                <c:pt idx="21">
                  <c:v>33.4</c:v>
                </c:pt>
                <c:pt idx="22">
                  <c:v>35.1</c:v>
                </c:pt>
                <c:pt idx="23">
                  <c:v>36.299999999999997</c:v>
                </c:pt>
                <c:pt idx="24">
                  <c:v>36.1</c:v>
                </c:pt>
                <c:pt idx="25">
                  <c:v>34.9</c:v>
                </c:pt>
                <c:pt idx="26">
                  <c:v>40.6</c:v>
                </c:pt>
                <c:pt idx="27">
                  <c:v>43.5</c:v>
                </c:pt>
                <c:pt idx="28">
                  <c:v>46.04</c:v>
                </c:pt>
                <c:pt idx="29">
                  <c:v>48.7</c:v>
                </c:pt>
                <c:pt idx="30">
                  <c:v>53.9</c:v>
                </c:pt>
                <c:pt idx="31">
                  <c:v>56.4</c:v>
                </c:pt>
                <c:pt idx="32">
                  <c:v>57.6</c:v>
                </c:pt>
                <c:pt idx="33">
                  <c:v>58.7</c:v>
                </c:pt>
                <c:pt idx="34">
                  <c:v>58.1</c:v>
                </c:pt>
                <c:pt idx="35">
                  <c:v>59.5</c:v>
                </c:pt>
                <c:pt idx="36">
                  <c:v>62.7</c:v>
                </c:pt>
                <c:pt idx="37">
                  <c:v>66.599999999999994</c:v>
                </c:pt>
                <c:pt idx="38">
                  <c:v>68</c:v>
                </c:pt>
                <c:pt idx="39">
                  <c:v>80</c:v>
                </c:pt>
                <c:pt idx="40">
                  <c:v>83</c:v>
                </c:pt>
              </c:numCache>
            </c:numRef>
          </c:val>
          <c:smooth val="0"/>
        </c:ser>
        <c:dLbls>
          <c:showLegendKey val="0"/>
          <c:showVal val="0"/>
          <c:showCatName val="0"/>
          <c:showSerName val="0"/>
          <c:showPercent val="0"/>
          <c:showBubbleSize val="0"/>
        </c:dLbls>
        <c:marker val="1"/>
        <c:smooth val="0"/>
        <c:axId val="35163136"/>
        <c:axId val="35500800"/>
      </c:lineChart>
      <c:catAx>
        <c:axId val="35163136"/>
        <c:scaling>
          <c:orientation val="minMax"/>
        </c:scaling>
        <c:delete val="0"/>
        <c:axPos val="b"/>
        <c:numFmt formatCode="General" sourceLinked="1"/>
        <c:majorTickMark val="out"/>
        <c:minorTickMark val="none"/>
        <c:tickLblPos val="nextTo"/>
        <c:spPr>
          <a:ln w="3175">
            <a:solidFill>
              <a:schemeClr val="tx1"/>
            </a:solidFill>
            <a:prstDash val="solid"/>
          </a:ln>
        </c:spPr>
        <c:txPr>
          <a:bodyPr rot="0" vert="horz"/>
          <a:lstStyle/>
          <a:p>
            <a:pPr>
              <a:defRPr/>
            </a:pPr>
            <a:endParaRPr lang="en-US"/>
          </a:p>
        </c:txPr>
        <c:crossAx val="35500800"/>
        <c:crosses val="autoZero"/>
        <c:auto val="1"/>
        <c:lblAlgn val="ctr"/>
        <c:lblOffset val="100"/>
        <c:tickLblSkip val="5"/>
        <c:tickMarkSkip val="1"/>
        <c:noMultiLvlLbl val="0"/>
      </c:catAx>
      <c:valAx>
        <c:axId val="35500800"/>
        <c:scaling>
          <c:orientation val="minMax"/>
          <c:max val="85"/>
          <c:min val="0"/>
        </c:scaling>
        <c:delete val="0"/>
        <c:axPos val="l"/>
        <c:numFmt formatCode="0" sourceLinked="0"/>
        <c:majorTickMark val="out"/>
        <c:minorTickMark val="none"/>
        <c:tickLblPos val="nextTo"/>
        <c:spPr>
          <a:ln w="12700">
            <a:solidFill>
              <a:schemeClr val="tx1"/>
            </a:solidFill>
            <a:prstDash val="solid"/>
          </a:ln>
        </c:spPr>
        <c:txPr>
          <a:bodyPr rot="0" vert="horz"/>
          <a:lstStyle/>
          <a:p>
            <a:pPr>
              <a:defRPr/>
            </a:pPr>
            <a:endParaRPr lang="en-US"/>
          </a:p>
        </c:txPr>
        <c:crossAx val="35163136"/>
        <c:crosses val="autoZero"/>
        <c:crossBetween val="midCat"/>
        <c:majorUnit val="10"/>
        <c:minorUnit val="5"/>
      </c:valAx>
      <c:spPr>
        <a:noFill/>
        <a:ln w="25399">
          <a:noFill/>
        </a:ln>
      </c:spPr>
    </c:plotArea>
    <c:plotVisOnly val="1"/>
    <c:dispBlanksAs val="gap"/>
    <c:showDLblsOverMax val="0"/>
  </c:chart>
  <c:spPr>
    <a:noFill/>
    <a:ln>
      <a:noFill/>
    </a:ln>
  </c:spPr>
  <c:txPr>
    <a:bodyPr/>
    <a:lstStyle/>
    <a:p>
      <a:pPr>
        <a:defRPr sz="1600" b="1" i="0" u="none" strike="noStrike" baseline="0">
          <a:solidFill>
            <a:schemeClr val="tx1"/>
          </a:solidFill>
          <a:latin typeface="+mn-lt"/>
          <a:ea typeface="Arial"/>
          <a:cs typeface="Arial"/>
        </a:defRPr>
      </a:pPr>
      <a:endParaRPr lang="en-US"/>
    </a:p>
  </c:txPr>
  <c:externalData r:id="rId1">
    <c:autoUpdate val="0"/>
  </c:externalData>
  <c:userShapes r:id="rId2"/>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title>
    <c:autoTitleDeleted val="0"/>
    <c:plotArea>
      <c:layout>
        <c:manualLayout>
          <c:layoutTarget val="inner"/>
          <c:xMode val="edge"/>
          <c:yMode val="edge"/>
          <c:x val="7.1092909879545904E-2"/>
          <c:y val="0.121627097749145"/>
          <c:w val="0.87734963084317874"/>
          <c:h val="0.78657679153742144"/>
        </c:manualLayout>
      </c:layout>
      <c:pieChart>
        <c:varyColors val="1"/>
        <c:ser>
          <c:idx val="0"/>
          <c:order val="0"/>
          <c:tx>
            <c:strRef>
              <c:f>Sheet1!$A$2</c:f>
              <c:strCache>
                <c:ptCount val="1"/>
                <c:pt idx="0">
                  <c:v>Health Coverage</c:v>
                </c:pt>
              </c:strCache>
            </c:strRef>
          </c:tx>
          <c:spPr>
            <a:ln w="12700">
              <a:solidFill>
                <a:schemeClr val="tx1"/>
              </a:solidFill>
            </a:ln>
          </c:spPr>
          <c:dPt>
            <c:idx val="0"/>
            <c:bubble3D val="0"/>
            <c:spPr>
              <a:solidFill>
                <a:schemeClr val="accent2"/>
              </a:solidFill>
              <a:ln w="12700">
                <a:solidFill>
                  <a:schemeClr val="tx1"/>
                </a:solidFill>
              </a:ln>
            </c:spPr>
          </c:dPt>
          <c:dPt>
            <c:idx val="1"/>
            <c:bubble3D val="0"/>
            <c:spPr>
              <a:solidFill>
                <a:schemeClr val="accent3"/>
              </a:solidFill>
              <a:ln w="12700">
                <a:solidFill>
                  <a:schemeClr val="tx1"/>
                </a:solidFill>
              </a:ln>
            </c:spPr>
          </c:dPt>
          <c:dPt>
            <c:idx val="2"/>
            <c:bubble3D val="0"/>
            <c:spPr>
              <a:solidFill>
                <a:schemeClr val="accent4"/>
              </a:solidFill>
              <a:ln w="12700">
                <a:solidFill>
                  <a:schemeClr val="tx1"/>
                </a:solidFill>
              </a:ln>
            </c:spPr>
          </c:dPt>
          <c:dPt>
            <c:idx val="3"/>
            <c:bubble3D val="0"/>
            <c:spPr>
              <a:solidFill>
                <a:schemeClr val="accent5"/>
              </a:solidFill>
              <a:ln w="12700">
                <a:solidFill>
                  <a:schemeClr val="tx1"/>
                </a:solidFill>
              </a:ln>
            </c:spPr>
          </c:dPt>
          <c:dPt>
            <c:idx val="4"/>
            <c:bubble3D val="0"/>
            <c:spPr>
              <a:solidFill>
                <a:schemeClr val="accent6"/>
              </a:solidFill>
              <a:ln w="12700">
                <a:solidFill>
                  <a:schemeClr val="tx1"/>
                </a:solidFill>
              </a:ln>
            </c:spPr>
          </c:dPt>
          <c:dPt>
            <c:idx val="5"/>
            <c:bubble3D val="0"/>
            <c:spPr>
              <a:solidFill>
                <a:schemeClr val="accent1"/>
              </a:solidFill>
              <a:ln w="12700">
                <a:solidFill>
                  <a:schemeClr val="tx1"/>
                </a:solidFill>
              </a:ln>
            </c:spPr>
          </c:dPt>
          <c:dLbls>
            <c:dLbl>
              <c:idx val="0"/>
              <c:layout>
                <c:manualLayout>
                  <c:x val="-5.0110077835098202E-2"/>
                  <c:y val="0.19371348048707027"/>
                </c:manualLayout>
              </c:layout>
              <c:numFmt formatCode="0%" sourceLinked="0"/>
              <c:spPr/>
              <c:txPr>
                <a:bodyPr/>
                <a:lstStyle/>
                <a:p>
                  <a:pPr>
                    <a:defRPr sz="1400" b="1">
                      <a:solidFill>
                        <a:schemeClr val="bg1"/>
                      </a:solidFill>
                    </a:defRPr>
                  </a:pPr>
                  <a:endParaRPr lang="en-US"/>
                </a:p>
              </c:txPr>
              <c:dLblPos val="bestFit"/>
              <c:showLegendKey val="0"/>
              <c:showVal val="0"/>
              <c:showCatName val="1"/>
              <c:showSerName val="0"/>
              <c:showPercent val="1"/>
              <c:showBubbleSize val="0"/>
            </c:dLbl>
            <c:dLbl>
              <c:idx val="1"/>
              <c:layout>
                <c:manualLayout>
                  <c:x val="-0.14759344737080279"/>
                  <c:y val="8.321092035626694E-2"/>
                </c:manualLayout>
              </c:layout>
              <c:numFmt formatCode="0%" sourceLinked="0"/>
              <c:spPr/>
              <c:txPr>
                <a:bodyPr/>
                <a:lstStyle/>
                <a:p>
                  <a:pPr>
                    <a:defRPr sz="1400" b="1">
                      <a:solidFill>
                        <a:schemeClr val="bg1"/>
                      </a:solidFill>
                    </a:defRPr>
                  </a:pPr>
                  <a:endParaRPr lang="en-US"/>
                </a:p>
              </c:txPr>
              <c:dLblPos val="bestFit"/>
              <c:showLegendKey val="0"/>
              <c:showVal val="0"/>
              <c:showCatName val="1"/>
              <c:showSerName val="0"/>
              <c:showPercent val="1"/>
              <c:showBubbleSize val="0"/>
              <c:separator>
</c:separator>
            </c:dLbl>
            <c:dLbl>
              <c:idx val="2"/>
              <c:layout>
                <c:manualLayout>
                  <c:x val="-0.14804597701149425"/>
                  <c:y val="-9.7715674884901682E-2"/>
                </c:manualLayout>
              </c:layout>
              <c:dLblPos val="bestFit"/>
              <c:showLegendKey val="0"/>
              <c:showVal val="0"/>
              <c:showCatName val="1"/>
              <c:showSerName val="0"/>
              <c:showPercent val="1"/>
              <c:showBubbleSize val="0"/>
              <c:separator>
</c:separator>
            </c:dLbl>
            <c:dLbl>
              <c:idx val="3"/>
              <c:layout>
                <c:manualLayout>
                  <c:x val="-1.4321516465909829E-2"/>
                  <c:y val="-3.608891080000412E-2"/>
                </c:manualLayout>
              </c:layout>
              <c:numFmt formatCode="0%" sourceLinked="0"/>
              <c:spPr/>
              <c:txPr>
                <a:bodyPr/>
                <a:lstStyle/>
                <a:p>
                  <a:pPr>
                    <a:defRPr sz="1200" b="1"/>
                  </a:pPr>
                  <a:endParaRPr lang="en-US"/>
                </a:p>
              </c:txPr>
              <c:dLblPos val="bestFit"/>
              <c:showLegendKey val="0"/>
              <c:showVal val="0"/>
              <c:showCatName val="1"/>
              <c:showSerName val="0"/>
              <c:showPercent val="1"/>
              <c:showBubbleSize val="0"/>
              <c:separator>
</c:separator>
            </c:dLbl>
            <c:dLbl>
              <c:idx val="4"/>
              <c:layout>
                <c:manualLayout>
                  <c:x val="3.1462802063535161E-2"/>
                  <c:y val="-1.092896174863388E-2"/>
                </c:manualLayout>
              </c:layout>
              <c:numFmt formatCode="0%" sourceLinked="0"/>
              <c:spPr/>
              <c:txPr>
                <a:bodyPr/>
                <a:lstStyle/>
                <a:p>
                  <a:pPr>
                    <a:defRPr sz="1300" b="1">
                      <a:solidFill>
                        <a:schemeClr val="tx1"/>
                      </a:solidFill>
                    </a:defRPr>
                  </a:pPr>
                  <a:endParaRPr lang="en-US"/>
                </a:p>
              </c:txPr>
              <c:dLblPos val="bestFit"/>
              <c:showLegendKey val="0"/>
              <c:showVal val="0"/>
              <c:showCatName val="1"/>
              <c:showSerName val="0"/>
              <c:showPercent val="1"/>
              <c:showBubbleSize val="0"/>
              <c:separator>
</c:separator>
            </c:dLbl>
            <c:dLbl>
              <c:idx val="5"/>
              <c:layout>
                <c:manualLayout>
                  <c:x val="0.25700448004344278"/>
                  <c:y val="-0.11486553934856504"/>
                </c:manualLayout>
              </c:layout>
              <c:tx>
                <c:rich>
                  <a:bodyPr/>
                  <a:lstStyle/>
                  <a:p>
                    <a:pPr>
                      <a:defRPr sz="1350" b="1">
                        <a:solidFill>
                          <a:schemeClr val="bg1"/>
                        </a:solidFill>
                      </a:defRPr>
                    </a:pPr>
                    <a:r>
                      <a:rPr lang="en-US" dirty="0"/>
                      <a:t>Employer-Sponsored Insurance
</a:t>
                    </a:r>
                    <a:r>
                      <a:rPr lang="en-US" dirty="0" smtClean="0"/>
                      <a:t>48%</a:t>
                    </a:r>
                    <a:endParaRPr lang="en-US" dirty="0"/>
                  </a:p>
                </c:rich>
              </c:tx>
              <c:numFmt formatCode="0%" sourceLinked="0"/>
              <c:spPr/>
              <c:dLblPos val="bestFit"/>
              <c:showLegendKey val="0"/>
              <c:showVal val="0"/>
              <c:showCatName val="1"/>
              <c:showSerName val="0"/>
              <c:showPercent val="1"/>
              <c:showBubbleSize val="0"/>
              <c:separator>
</c:separator>
            </c:dLbl>
            <c:numFmt formatCode="0%" sourceLinked="0"/>
            <c:txPr>
              <a:bodyPr/>
              <a:lstStyle/>
              <a:p>
                <a:pPr>
                  <a:defRPr sz="1400" b="1"/>
                </a:pPr>
                <a:endParaRPr lang="en-US"/>
              </a:p>
            </c:txPr>
            <c:dLblPos val="bestFit"/>
            <c:showLegendKey val="0"/>
            <c:showVal val="0"/>
            <c:showCatName val="1"/>
            <c:showSerName val="0"/>
            <c:showPercent val="1"/>
            <c:showBubbleSize val="0"/>
            <c:separator>
</c:separator>
            <c:showLeaderLines val="1"/>
          </c:dLbls>
          <c:cat>
            <c:strRef>
              <c:f>Sheet1!$B$1:$G$1</c:f>
              <c:strCache>
                <c:ptCount val="6"/>
                <c:pt idx="0">
                  <c:v>Uninsured</c:v>
                </c:pt>
                <c:pt idx="1">
                  <c:v>Medicaid</c:v>
                </c:pt>
                <c:pt idx="2">
                  <c:v>Medicare</c:v>
                </c:pt>
                <c:pt idx="3">
                  <c:v>Other Public</c:v>
                </c:pt>
                <c:pt idx="4">
                  <c:v>Private Non-Group</c:v>
                </c:pt>
                <c:pt idx="5">
                  <c:v>Employer-Sponsored Insurance</c:v>
                </c:pt>
              </c:strCache>
            </c:strRef>
          </c:cat>
          <c:val>
            <c:numRef>
              <c:f>Sheet1!$B$2:$G$2</c:f>
              <c:numCache>
                <c:formatCode>General</c:formatCode>
                <c:ptCount val="6"/>
                <c:pt idx="0">
                  <c:v>0.13</c:v>
                </c:pt>
                <c:pt idx="1">
                  <c:v>0.17</c:v>
                </c:pt>
                <c:pt idx="2">
                  <c:v>0.13</c:v>
                </c:pt>
                <c:pt idx="3">
                  <c:v>0.02</c:v>
                </c:pt>
                <c:pt idx="4">
                  <c:v>0.06</c:v>
                </c:pt>
                <c:pt idx="5">
                  <c:v>0.48</c:v>
                </c:pt>
              </c:numCache>
            </c:numRef>
          </c:val>
        </c:ser>
        <c:dLbls>
          <c:showLegendKey val="0"/>
          <c:showVal val="0"/>
          <c:showCatName val="0"/>
          <c:showSerName val="0"/>
          <c:showPercent val="0"/>
          <c:showBubbleSize val="0"/>
          <c:showLeaderLines val="1"/>
        </c:dLbls>
        <c:firstSliceAng val="338"/>
      </c:pieChart>
    </c:plotArea>
    <c:plotVisOnly val="1"/>
    <c:dispBlanksAs val="gap"/>
    <c:showDLblsOverMax val="0"/>
  </c:chart>
  <c:txPr>
    <a:bodyPr/>
    <a:lstStyle/>
    <a:p>
      <a:pPr>
        <a:defRPr sz="1800"/>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layout>
        <c:manualLayout>
          <c:xMode val="edge"/>
          <c:yMode val="edge"/>
          <c:x val="0.30135319190588306"/>
          <c:y val="1.5151515151515152E-2"/>
        </c:manualLayout>
      </c:layout>
      <c:overlay val="0"/>
    </c:title>
    <c:autoTitleDeleted val="0"/>
    <c:plotArea>
      <c:layout>
        <c:manualLayout>
          <c:layoutTarget val="inner"/>
          <c:xMode val="edge"/>
          <c:yMode val="edge"/>
          <c:x val="0.10311494181065056"/>
          <c:y val="0.12071979638908772"/>
          <c:w val="0.82527745970973099"/>
          <c:h val="0.72758828441899304"/>
        </c:manualLayout>
      </c:layout>
      <c:pieChart>
        <c:varyColors val="1"/>
        <c:ser>
          <c:idx val="0"/>
          <c:order val="0"/>
          <c:tx>
            <c:strRef>
              <c:f>Sheet1!$A$2</c:f>
              <c:strCache>
                <c:ptCount val="1"/>
                <c:pt idx="0">
                  <c:v>Health Spending</c:v>
                </c:pt>
              </c:strCache>
            </c:strRef>
          </c:tx>
          <c:spPr>
            <a:ln w="12700">
              <a:solidFill>
                <a:schemeClr val="tx1"/>
              </a:solidFill>
            </a:ln>
          </c:spPr>
          <c:dPt>
            <c:idx val="0"/>
            <c:bubble3D val="0"/>
            <c:spPr>
              <a:solidFill>
                <a:schemeClr val="accent2"/>
              </a:solidFill>
              <a:ln w="12700">
                <a:solidFill>
                  <a:schemeClr val="tx1"/>
                </a:solidFill>
              </a:ln>
            </c:spPr>
          </c:dPt>
          <c:dPt>
            <c:idx val="1"/>
            <c:bubble3D val="0"/>
            <c:spPr>
              <a:solidFill>
                <a:schemeClr val="accent3"/>
              </a:solidFill>
              <a:ln w="12700">
                <a:solidFill>
                  <a:schemeClr val="tx1"/>
                </a:solidFill>
              </a:ln>
            </c:spPr>
          </c:dPt>
          <c:dPt>
            <c:idx val="2"/>
            <c:bubble3D val="0"/>
            <c:spPr>
              <a:solidFill>
                <a:schemeClr val="accent4"/>
              </a:solidFill>
              <a:ln w="12700">
                <a:solidFill>
                  <a:schemeClr val="tx1"/>
                </a:solidFill>
              </a:ln>
            </c:spPr>
          </c:dPt>
          <c:dPt>
            <c:idx val="3"/>
            <c:bubble3D val="0"/>
            <c:spPr>
              <a:solidFill>
                <a:schemeClr val="accent5"/>
              </a:solidFill>
              <a:ln w="12700">
                <a:solidFill>
                  <a:schemeClr val="tx1"/>
                </a:solidFill>
              </a:ln>
            </c:spPr>
          </c:dPt>
          <c:dPt>
            <c:idx val="4"/>
            <c:bubble3D val="0"/>
            <c:spPr>
              <a:solidFill>
                <a:schemeClr val="accent6"/>
              </a:solidFill>
              <a:ln w="12700">
                <a:solidFill>
                  <a:schemeClr val="tx1"/>
                </a:solidFill>
              </a:ln>
            </c:spPr>
          </c:dPt>
          <c:dPt>
            <c:idx val="5"/>
            <c:bubble3D val="0"/>
            <c:spPr>
              <a:solidFill>
                <a:schemeClr val="accent1"/>
              </a:solidFill>
              <a:ln w="12700">
                <a:solidFill>
                  <a:schemeClr val="tx1"/>
                </a:solidFill>
              </a:ln>
            </c:spPr>
          </c:dPt>
          <c:dLbls>
            <c:dLbl>
              <c:idx val="0"/>
              <c:layout>
                <c:manualLayout>
                  <c:x val="-2.3190528228451392E-2"/>
                  <c:y val="0.16540404040404041"/>
                </c:manualLayout>
              </c:layout>
              <c:spPr>
                <a:noFill/>
              </c:spPr>
              <c:txPr>
                <a:bodyPr/>
                <a:lstStyle/>
                <a:p>
                  <a:pPr>
                    <a:defRPr sz="1400" b="1">
                      <a:solidFill>
                        <a:schemeClr val="bg1"/>
                      </a:solidFill>
                    </a:defRPr>
                  </a:pPr>
                  <a:endParaRPr lang="en-US"/>
                </a:p>
              </c:txPr>
              <c:dLblPos val="bestFit"/>
              <c:showLegendKey val="0"/>
              <c:showVal val="0"/>
              <c:showCatName val="1"/>
              <c:showSerName val="0"/>
              <c:showPercent val="1"/>
              <c:showBubbleSize val="0"/>
            </c:dLbl>
            <c:dLbl>
              <c:idx val="1"/>
              <c:layout>
                <c:manualLayout>
                  <c:x val="-0.20001220148370943"/>
                  <c:y val="0.11296150481189851"/>
                </c:manualLayout>
              </c:layout>
              <c:spPr/>
              <c:txPr>
                <a:bodyPr/>
                <a:lstStyle/>
                <a:p>
                  <a:pPr>
                    <a:defRPr sz="1400" b="1">
                      <a:solidFill>
                        <a:schemeClr val="bg1"/>
                      </a:solidFill>
                    </a:defRPr>
                  </a:pPr>
                  <a:endParaRPr lang="en-US"/>
                </a:p>
              </c:txPr>
              <c:dLblPos val="bestFit"/>
              <c:showLegendKey val="0"/>
              <c:showVal val="0"/>
              <c:showCatName val="1"/>
              <c:showSerName val="0"/>
              <c:showPercent val="1"/>
              <c:showBubbleSize val="0"/>
              <c:separator>
</c:separator>
            </c:dLbl>
            <c:dLbl>
              <c:idx val="2"/>
              <c:layout>
                <c:manualLayout>
                  <c:x val="-0.21022547484859222"/>
                  <c:y val="-0.14217867652907024"/>
                </c:manualLayout>
              </c:layout>
              <c:dLblPos val="bestFit"/>
              <c:showLegendKey val="0"/>
              <c:showVal val="0"/>
              <c:showCatName val="1"/>
              <c:showSerName val="0"/>
              <c:showPercent val="1"/>
              <c:showBubbleSize val="0"/>
              <c:separator>
</c:separator>
            </c:dLbl>
            <c:dLbl>
              <c:idx val="3"/>
              <c:layout>
                <c:manualLayout>
                  <c:x val="9.9214752202751222E-2"/>
                  <c:y val="-0.18268871397855072"/>
                </c:manualLayout>
              </c:layout>
              <c:tx>
                <c:rich>
                  <a:bodyPr/>
                  <a:lstStyle/>
                  <a:p>
                    <a:pPr>
                      <a:defRPr sz="1200" b="1"/>
                    </a:pPr>
                    <a:r>
                      <a:rPr lang="en-US" sz="1400" dirty="0"/>
                      <a:t>Other Public and Private
12%</a:t>
                    </a:r>
                  </a:p>
                </c:rich>
              </c:tx>
              <c:spPr/>
              <c:dLblPos val="bestFit"/>
              <c:showLegendKey val="0"/>
              <c:showVal val="0"/>
              <c:showCatName val="1"/>
              <c:showSerName val="0"/>
              <c:showPercent val="1"/>
              <c:showBubbleSize val="0"/>
            </c:dLbl>
            <c:dLbl>
              <c:idx val="4"/>
              <c:layout>
                <c:manualLayout>
                  <c:x val="0.20581455955011935"/>
                  <c:y val="1.6023764960102539E-2"/>
                </c:manualLayout>
              </c:layout>
              <c:tx>
                <c:rich>
                  <a:bodyPr/>
                  <a:lstStyle/>
                  <a:p>
                    <a:pPr>
                      <a:defRPr sz="1200" b="1">
                        <a:solidFill>
                          <a:schemeClr val="tx1"/>
                        </a:solidFill>
                      </a:defRPr>
                    </a:pPr>
                    <a:r>
                      <a:rPr lang="en-US" sz="1400" dirty="0"/>
                      <a:t>Private Health Insurance
</a:t>
                    </a:r>
                    <a:r>
                      <a:rPr lang="en-US" sz="1400" dirty="0" smtClean="0"/>
                      <a:t>34%</a:t>
                    </a:r>
                    <a:endParaRPr lang="en-US" sz="1400" dirty="0"/>
                  </a:p>
                </c:rich>
              </c:tx>
              <c:spPr/>
              <c:dLblPos val="bestFit"/>
              <c:showLegendKey val="0"/>
              <c:showVal val="0"/>
              <c:showCatName val="1"/>
              <c:showSerName val="0"/>
              <c:showPercent val="1"/>
              <c:showBubbleSize val="0"/>
            </c:dLbl>
            <c:dLbl>
              <c:idx val="5"/>
              <c:spPr/>
              <c:txPr>
                <a:bodyPr/>
                <a:lstStyle/>
                <a:p>
                  <a:pPr>
                    <a:defRPr sz="1400" b="1">
                      <a:solidFill>
                        <a:schemeClr val="bg1"/>
                      </a:solidFill>
                    </a:defRPr>
                  </a:pPr>
                  <a:endParaRPr lang="en-US"/>
                </a:p>
              </c:txPr>
              <c:dLblPos val="ctr"/>
              <c:showLegendKey val="0"/>
              <c:showVal val="0"/>
              <c:showCatName val="1"/>
              <c:showSerName val="0"/>
              <c:showPercent val="1"/>
              <c:showBubbleSize val="0"/>
              <c:separator>
</c:separator>
            </c:dLbl>
            <c:txPr>
              <a:bodyPr/>
              <a:lstStyle/>
              <a:p>
                <a:pPr>
                  <a:defRPr sz="1400" b="1"/>
                </a:pPr>
                <a:endParaRPr lang="en-US"/>
              </a:p>
            </c:txPr>
            <c:dLblPos val="bestFit"/>
            <c:showLegendKey val="0"/>
            <c:showVal val="0"/>
            <c:showCatName val="1"/>
            <c:showSerName val="0"/>
            <c:showPercent val="1"/>
            <c:showBubbleSize val="0"/>
            <c:separator>
</c:separator>
            <c:showLeaderLines val="1"/>
          </c:dLbls>
          <c:cat>
            <c:strRef>
              <c:f>Sheet1!$B$1:$F$1</c:f>
              <c:strCache>
                <c:ptCount val="5"/>
                <c:pt idx="0">
                  <c:v>Consumer Out-of-Pocket</c:v>
                </c:pt>
                <c:pt idx="1">
                  <c:v>Medicaid</c:v>
                </c:pt>
                <c:pt idx="2">
                  <c:v>Medicare</c:v>
                </c:pt>
                <c:pt idx="3">
                  <c:v>Other Public and Private</c:v>
                </c:pt>
                <c:pt idx="4">
                  <c:v>Private Health Insurance</c:v>
                </c:pt>
              </c:strCache>
            </c:strRef>
          </c:cat>
          <c:val>
            <c:numRef>
              <c:f>Sheet1!$B$2:$F$2</c:f>
              <c:numCache>
                <c:formatCode>General</c:formatCode>
                <c:ptCount val="5"/>
                <c:pt idx="0">
                  <c:v>0.14000000000000001</c:v>
                </c:pt>
                <c:pt idx="1">
                  <c:v>0.17</c:v>
                </c:pt>
                <c:pt idx="2">
                  <c:v>0.22</c:v>
                </c:pt>
                <c:pt idx="3">
                  <c:v>0.12</c:v>
                </c:pt>
                <c:pt idx="4">
                  <c:v>0.34</c:v>
                </c:pt>
              </c:numCache>
            </c:numRef>
          </c:val>
        </c:ser>
        <c:dLbls>
          <c:showLegendKey val="0"/>
          <c:showVal val="0"/>
          <c:showCatName val="0"/>
          <c:showSerName val="0"/>
          <c:showPercent val="0"/>
          <c:showBubbleSize val="0"/>
          <c:showLeaderLines val="1"/>
        </c:dLbls>
        <c:firstSliceAng val="338"/>
      </c:pieChart>
    </c:plotArea>
    <c:plotVisOnly val="1"/>
    <c:dispBlanksAs val="gap"/>
    <c:showDLblsOverMax val="0"/>
  </c:chart>
  <c:txPr>
    <a:bodyPr/>
    <a:lstStyle/>
    <a:p>
      <a:pPr>
        <a:defRPr sz="1800"/>
      </a:pPr>
      <a:endParaRPr lang="en-US"/>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0063784549964565"/>
          <c:y val="2.9382300749827062E-2"/>
          <c:w val="0.88377037562012761"/>
          <c:h val="0.66010840533609505"/>
        </c:manualLayout>
      </c:layout>
      <c:barChart>
        <c:barDir val="col"/>
        <c:grouping val="clustered"/>
        <c:varyColors val="0"/>
        <c:ser>
          <c:idx val="4"/>
          <c:order val="0"/>
          <c:spPr>
            <a:solidFill>
              <a:srgbClr val="133559"/>
            </a:solidFill>
            <a:ln w="12700">
              <a:solidFill>
                <a:schemeClr val="tx1"/>
              </a:solidFill>
            </a:ln>
          </c:spPr>
          <c:invertIfNegative val="0"/>
          <c:dLbls>
            <c:numFmt formatCode="0%" sourceLinked="0"/>
            <c:txPr>
              <a:bodyPr/>
              <a:lstStyle/>
              <a:p>
                <a:pPr>
                  <a:defRPr b="1"/>
                </a:pPr>
                <a:endParaRPr lang="en-US"/>
              </a:p>
            </c:txPr>
            <c:showLegendKey val="0"/>
            <c:showVal val="1"/>
            <c:showCatName val="0"/>
            <c:showSerName val="0"/>
            <c:showPercent val="0"/>
            <c:showBubbleSize val="0"/>
            <c:showLeaderLines val="0"/>
          </c:dLbls>
          <c:cat>
            <c:strRef>
              <c:f>Sheet1!$A$1:$E$1</c:f>
              <c:strCache>
                <c:ptCount val="5"/>
                <c:pt idx="0">
                  <c:v>Total Health Services and Supplies</c:v>
                </c:pt>
                <c:pt idx="1">
                  <c:v>Hospital Care</c:v>
                </c:pt>
                <c:pt idx="2">
                  <c:v>Professional Services</c:v>
                </c:pt>
                <c:pt idx="3">
                  <c:v>Nursing Home Care</c:v>
                </c:pt>
                <c:pt idx="4">
                  <c:v>Prescription Drugs</c:v>
                </c:pt>
              </c:strCache>
            </c:strRef>
          </c:cat>
          <c:val>
            <c:numRef>
              <c:f>Sheet1!$A$2:$E$2</c:f>
              <c:numCache>
                <c:formatCode>0%</c:formatCode>
                <c:ptCount val="5"/>
                <c:pt idx="0">
                  <c:v>0.17</c:v>
                </c:pt>
                <c:pt idx="1">
                  <c:v>0.17455412561228006</c:v>
                </c:pt>
                <c:pt idx="2">
                  <c:v>8.0525317139140143E-2</c:v>
                </c:pt>
                <c:pt idx="3">
                  <c:v>0.30075916549551113</c:v>
                </c:pt>
                <c:pt idx="4">
                  <c:v>7.8101484345029074E-2</c:v>
                </c:pt>
              </c:numCache>
            </c:numRef>
          </c:val>
        </c:ser>
        <c:dLbls>
          <c:showLegendKey val="0"/>
          <c:showVal val="0"/>
          <c:showCatName val="0"/>
          <c:showSerName val="0"/>
          <c:showPercent val="0"/>
          <c:showBubbleSize val="0"/>
        </c:dLbls>
        <c:gapWidth val="150"/>
        <c:overlap val="-97"/>
        <c:axId val="45103744"/>
        <c:axId val="45113728"/>
      </c:barChart>
      <c:catAx>
        <c:axId val="45103744"/>
        <c:scaling>
          <c:orientation val="minMax"/>
        </c:scaling>
        <c:delete val="0"/>
        <c:axPos val="b"/>
        <c:numFmt formatCode="General" sourceLinked="1"/>
        <c:majorTickMark val="none"/>
        <c:minorTickMark val="none"/>
        <c:tickLblPos val="nextTo"/>
        <c:spPr>
          <a:ln w="12700">
            <a:solidFill>
              <a:schemeClr val="accent1"/>
            </a:solidFill>
          </a:ln>
        </c:spPr>
        <c:txPr>
          <a:bodyPr/>
          <a:lstStyle/>
          <a:p>
            <a:pPr>
              <a:defRPr sz="1600" b="1"/>
            </a:pPr>
            <a:endParaRPr lang="en-US"/>
          </a:p>
        </c:txPr>
        <c:crossAx val="45113728"/>
        <c:crosses val="autoZero"/>
        <c:auto val="0"/>
        <c:lblAlgn val="ctr"/>
        <c:lblOffset val="100"/>
        <c:noMultiLvlLbl val="0"/>
      </c:catAx>
      <c:valAx>
        <c:axId val="45113728"/>
        <c:scaling>
          <c:orientation val="minMax"/>
        </c:scaling>
        <c:delete val="1"/>
        <c:axPos val="l"/>
        <c:majorGridlines>
          <c:spPr>
            <a:ln>
              <a:noFill/>
            </a:ln>
          </c:spPr>
        </c:majorGridlines>
        <c:numFmt formatCode="0%" sourceLinked="1"/>
        <c:majorTickMark val="out"/>
        <c:minorTickMark val="none"/>
        <c:tickLblPos val="nextTo"/>
        <c:crossAx val="45103744"/>
        <c:crosses val="autoZero"/>
        <c:crossBetween val="between"/>
      </c:valAx>
    </c:plotArea>
    <c:plotVisOnly val="1"/>
    <c:dispBlanksAs val="gap"/>
    <c:showDLblsOverMax val="0"/>
  </c:chart>
  <c:txPr>
    <a:bodyPr/>
    <a:lstStyle/>
    <a:p>
      <a:pPr>
        <a:defRPr sz="1800"/>
      </a:pPr>
      <a:endParaRPr lang="en-US"/>
    </a:p>
  </c:txPr>
  <c:externalData r:id="rId1">
    <c:autoUpdate val="0"/>
  </c:externalData>
  <c:userShapes r:id="rId2"/>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1262587141750586E-2"/>
          <c:y val="0"/>
          <c:w val="0.78073080136865158"/>
          <c:h val="0.79203906145005831"/>
        </c:manualLayout>
      </c:layout>
      <c:pieChart>
        <c:varyColors val="1"/>
        <c:dLbls>
          <c:showLegendKey val="0"/>
          <c:showVal val="0"/>
          <c:showCatName val="0"/>
          <c:showSerName val="0"/>
          <c:showPercent val="0"/>
          <c:showBubbleSize val="0"/>
          <c:showLeaderLines val="1"/>
        </c:dLbls>
        <c:firstSliceAng val="32"/>
      </c:pieChart>
    </c:plotArea>
    <c:plotVisOnly val="1"/>
    <c:dispBlanksAs val="zero"/>
    <c:showDLblsOverMax val="0"/>
  </c:chart>
  <c:txPr>
    <a:bodyPr/>
    <a:lstStyle/>
    <a:p>
      <a:pPr>
        <a:defRPr sz="1800"/>
      </a:pPr>
      <a:endParaRPr lang="en-US"/>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5.7184085469492527E-3"/>
          <c:y val="8.2375136805427334E-3"/>
          <c:w val="0.67156710257032848"/>
          <c:h val="0.83826560771013992"/>
        </c:manualLayout>
      </c:layout>
      <c:barChart>
        <c:barDir val="col"/>
        <c:grouping val="stacked"/>
        <c:varyColors val="0"/>
        <c:ser>
          <c:idx val="1"/>
          <c:order val="0"/>
          <c:tx>
            <c:strRef>
              <c:f>Sheet1!$E$2</c:f>
              <c:strCache>
                <c:ptCount val="1"/>
                <c:pt idx="0">
                  <c:v>Institutional LTSS </c:v>
                </c:pt>
              </c:strCache>
            </c:strRef>
          </c:tx>
          <c:spPr>
            <a:solidFill>
              <a:schemeClr val="tx2"/>
            </a:solidFill>
            <a:ln>
              <a:solidFill>
                <a:srgbClr val="000000"/>
              </a:solidFill>
            </a:ln>
          </c:spPr>
          <c:invertIfNegative val="0"/>
          <c:cat>
            <c:numRef>
              <c:f>Sheet1!$C$3:$C$10</c:f>
              <c:numCache>
                <c:formatCode>General</c:formatCode>
                <c:ptCount val="8"/>
                <c:pt idx="0">
                  <c:v>2002</c:v>
                </c:pt>
                <c:pt idx="1">
                  <c:v>2004</c:v>
                </c:pt>
                <c:pt idx="2">
                  <c:v>2006</c:v>
                </c:pt>
                <c:pt idx="3">
                  <c:v>2008</c:v>
                </c:pt>
                <c:pt idx="4">
                  <c:v>2010</c:v>
                </c:pt>
                <c:pt idx="5">
                  <c:v>2012</c:v>
                </c:pt>
                <c:pt idx="6">
                  <c:v>2013</c:v>
                </c:pt>
              </c:numCache>
            </c:numRef>
          </c:cat>
          <c:val>
            <c:numRef>
              <c:f>Sheet1!$E$3:$E$9</c:f>
              <c:numCache>
                <c:formatCode>General</c:formatCode>
                <c:ptCount val="7"/>
                <c:pt idx="0">
                  <c:v>62.8</c:v>
                </c:pt>
                <c:pt idx="1">
                  <c:v>62.8</c:v>
                </c:pt>
                <c:pt idx="2">
                  <c:v>64.099999999999994</c:v>
                </c:pt>
                <c:pt idx="3">
                  <c:v>66</c:v>
                </c:pt>
                <c:pt idx="4">
                  <c:v>66.599999999999994</c:v>
                </c:pt>
                <c:pt idx="5">
                  <c:v>67.400000000000006</c:v>
                </c:pt>
                <c:pt idx="6">
                  <c:v>66.5</c:v>
                </c:pt>
              </c:numCache>
            </c:numRef>
          </c:val>
        </c:ser>
        <c:ser>
          <c:idx val="0"/>
          <c:order val="1"/>
          <c:tx>
            <c:strRef>
              <c:f>Sheet1!$D$2</c:f>
              <c:strCache>
                <c:ptCount val="1"/>
                <c:pt idx="0">
                  <c:v>Home and Community-Based LTSS</c:v>
                </c:pt>
              </c:strCache>
            </c:strRef>
          </c:tx>
          <c:spPr>
            <a:solidFill>
              <a:srgbClr val="FF8811"/>
            </a:solidFill>
            <a:ln>
              <a:solidFill>
                <a:srgbClr val="000000"/>
              </a:solidFill>
            </a:ln>
          </c:spPr>
          <c:invertIfNegative val="0"/>
          <c:cat>
            <c:numRef>
              <c:f>Sheet1!$C$3:$C$10</c:f>
              <c:numCache>
                <c:formatCode>General</c:formatCode>
                <c:ptCount val="8"/>
                <c:pt idx="0">
                  <c:v>2002</c:v>
                </c:pt>
                <c:pt idx="1">
                  <c:v>2004</c:v>
                </c:pt>
                <c:pt idx="2">
                  <c:v>2006</c:v>
                </c:pt>
                <c:pt idx="3">
                  <c:v>2008</c:v>
                </c:pt>
                <c:pt idx="4">
                  <c:v>2010</c:v>
                </c:pt>
                <c:pt idx="5">
                  <c:v>2012</c:v>
                </c:pt>
                <c:pt idx="6">
                  <c:v>2013</c:v>
                </c:pt>
              </c:numCache>
            </c:numRef>
          </c:cat>
          <c:val>
            <c:numRef>
              <c:f>Sheet1!$D$3:$D$9</c:f>
              <c:numCache>
                <c:formatCode>General</c:formatCode>
                <c:ptCount val="7"/>
                <c:pt idx="0">
                  <c:v>29.6</c:v>
                </c:pt>
                <c:pt idx="1">
                  <c:v>37.6</c:v>
                </c:pt>
                <c:pt idx="2">
                  <c:v>44.9</c:v>
                </c:pt>
                <c:pt idx="3">
                  <c:v>47</c:v>
                </c:pt>
                <c:pt idx="4">
                  <c:v>54.1</c:v>
                </c:pt>
                <c:pt idx="5">
                  <c:v>55.2</c:v>
                </c:pt>
                <c:pt idx="6">
                  <c:v>56.5</c:v>
                </c:pt>
              </c:numCache>
            </c:numRef>
          </c:val>
        </c:ser>
        <c:dLbls>
          <c:showLegendKey val="0"/>
          <c:showVal val="0"/>
          <c:showCatName val="0"/>
          <c:showSerName val="0"/>
          <c:showPercent val="0"/>
          <c:showBubbleSize val="0"/>
        </c:dLbls>
        <c:gapWidth val="76"/>
        <c:overlap val="100"/>
        <c:axId val="46054016"/>
        <c:axId val="46055808"/>
      </c:barChart>
      <c:catAx>
        <c:axId val="46054016"/>
        <c:scaling>
          <c:orientation val="minMax"/>
        </c:scaling>
        <c:delete val="0"/>
        <c:axPos val="b"/>
        <c:numFmt formatCode="General" sourceLinked="1"/>
        <c:majorTickMark val="none"/>
        <c:minorTickMark val="none"/>
        <c:tickLblPos val="nextTo"/>
        <c:txPr>
          <a:bodyPr/>
          <a:lstStyle/>
          <a:p>
            <a:pPr>
              <a:defRPr sz="1800"/>
            </a:pPr>
            <a:endParaRPr lang="en-US"/>
          </a:p>
        </c:txPr>
        <c:crossAx val="46055808"/>
        <c:crosses val="autoZero"/>
        <c:auto val="1"/>
        <c:lblAlgn val="ctr"/>
        <c:lblOffset val="100"/>
        <c:noMultiLvlLbl val="0"/>
      </c:catAx>
      <c:valAx>
        <c:axId val="46055808"/>
        <c:scaling>
          <c:orientation val="minMax"/>
        </c:scaling>
        <c:delete val="1"/>
        <c:axPos val="l"/>
        <c:majorGridlines>
          <c:spPr>
            <a:ln>
              <a:noFill/>
            </a:ln>
          </c:spPr>
        </c:majorGridlines>
        <c:numFmt formatCode="General" sourceLinked="1"/>
        <c:majorTickMark val="out"/>
        <c:minorTickMark val="none"/>
        <c:tickLblPos val="nextTo"/>
        <c:crossAx val="46054016"/>
        <c:crosses val="autoZero"/>
        <c:crossBetween val="between"/>
      </c:valAx>
    </c:plotArea>
    <c:legend>
      <c:legendPos val="r"/>
      <c:layout>
        <c:manualLayout>
          <c:xMode val="edge"/>
          <c:yMode val="edge"/>
          <c:x val="0"/>
          <c:y val="0"/>
          <c:w val="0.47404960283048314"/>
          <c:h val="0.20924063096327883"/>
        </c:manualLayout>
      </c:layout>
      <c:overlay val="0"/>
      <c:txPr>
        <a:bodyPr/>
        <a:lstStyle/>
        <a:p>
          <a:pPr>
            <a:defRPr sz="1600"/>
          </a:pPr>
          <a:endParaRPr lang="en-US"/>
        </a:p>
      </c:txPr>
    </c:legend>
    <c:plotVisOnly val="1"/>
    <c:dispBlanksAs val="gap"/>
    <c:showDLblsOverMax val="0"/>
  </c:chart>
  <c:txPr>
    <a:bodyPr/>
    <a:lstStyle/>
    <a:p>
      <a:pPr>
        <a:defRPr sz="1200" b="1"/>
      </a:pPr>
      <a:endParaRPr lang="en-US"/>
    </a:p>
  </c:txPr>
  <c:externalData r:id="rId2">
    <c:autoUpdate val="0"/>
  </c:externalData>
  <c:userShapes r:id="rId3"/>
</c:chartSpace>
</file>

<file path=ppt/charts/chart7.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818008733617162"/>
          <c:y val="8.6384665701546653E-2"/>
          <c:w val="0.78073080136865158"/>
          <c:h val="0.79203906145005831"/>
        </c:manualLayout>
      </c:layout>
      <c:pieChart>
        <c:varyColors val="1"/>
        <c:ser>
          <c:idx val="0"/>
          <c:order val="0"/>
          <c:tx>
            <c:strRef>
              <c:f>Sheet1!$B$1</c:f>
              <c:strCache>
                <c:ptCount val="1"/>
                <c:pt idx="0">
                  <c:v>Column1</c:v>
                </c:pt>
              </c:strCache>
            </c:strRef>
          </c:tx>
          <c:spPr>
            <a:ln>
              <a:solidFill>
                <a:schemeClr val="tx1"/>
              </a:solidFill>
            </a:ln>
          </c:spPr>
          <c:dPt>
            <c:idx val="0"/>
            <c:bubble3D val="0"/>
            <c:spPr>
              <a:solidFill>
                <a:schemeClr val="tx2"/>
              </a:solidFill>
              <a:ln>
                <a:solidFill>
                  <a:schemeClr val="tx1"/>
                </a:solidFill>
              </a:ln>
            </c:spPr>
          </c:dPt>
          <c:dPt>
            <c:idx val="1"/>
            <c:bubble3D val="0"/>
            <c:spPr>
              <a:solidFill>
                <a:schemeClr val="accent1"/>
              </a:solidFill>
              <a:ln>
                <a:solidFill>
                  <a:schemeClr val="tx1"/>
                </a:solidFill>
              </a:ln>
            </c:spPr>
          </c:dPt>
          <c:dLbls>
            <c:dLbl>
              <c:idx val="0"/>
              <c:layout>
                <c:manualLayout>
                  <c:x val="-0.24730286839145108"/>
                  <c:y val="-0.14554365089711949"/>
                </c:manualLayout>
              </c:layout>
              <c:showLegendKey val="0"/>
              <c:showVal val="1"/>
              <c:showCatName val="1"/>
              <c:showSerName val="0"/>
              <c:showPercent val="0"/>
              <c:showBubbleSize val="0"/>
            </c:dLbl>
            <c:dLbl>
              <c:idx val="1"/>
              <c:layout>
                <c:manualLayout>
                  <c:x val="0.21022515935508063"/>
                  <c:y val="-8.8269257148557823E-2"/>
                </c:manualLayout>
              </c:layout>
              <c:spPr/>
              <c:txPr>
                <a:bodyPr/>
                <a:lstStyle/>
                <a:p>
                  <a:pPr>
                    <a:defRPr b="1">
                      <a:solidFill>
                        <a:schemeClr val="bg1"/>
                      </a:solidFill>
                    </a:defRPr>
                  </a:pPr>
                  <a:endParaRPr lang="en-US"/>
                </a:p>
              </c:txPr>
              <c:showLegendKey val="0"/>
              <c:showVal val="1"/>
              <c:showCatName val="1"/>
              <c:showSerName val="0"/>
              <c:showPercent val="0"/>
              <c:showBubbleSize val="0"/>
            </c:dLbl>
            <c:dLbl>
              <c:idx val="2"/>
              <c:layout>
                <c:manualLayout>
                  <c:x val="8.7999001312499783E-2"/>
                  <c:y val="-8.1937229063745176E-2"/>
                </c:manualLayout>
              </c:layout>
              <c:tx>
                <c:rich>
                  <a:bodyPr/>
                  <a:lstStyle/>
                  <a:p>
                    <a:pPr>
                      <a:defRPr sz="1800" b="1"/>
                    </a:pPr>
                    <a:r>
                      <a:rPr lang="en-US" sz="1800" b="1" dirty="0"/>
                      <a:t>Private </a:t>
                    </a:r>
                    <a:r>
                      <a:rPr lang="en-US" sz="1800" b="1" dirty="0" smtClean="0"/>
                      <a:t>Insurance, 8%</a:t>
                    </a:r>
                    <a:endParaRPr lang="en-US" sz="1800" dirty="0"/>
                  </a:p>
                </c:rich>
              </c:tx>
              <c:spPr/>
              <c:showLegendKey val="0"/>
              <c:showVal val="1"/>
              <c:showCatName val="1"/>
              <c:showSerName val="0"/>
              <c:showPercent val="0"/>
              <c:showBubbleSize val="0"/>
            </c:dLbl>
            <c:dLbl>
              <c:idx val="3"/>
              <c:layout>
                <c:manualLayout>
                  <c:x val="4.846175478065242E-2"/>
                  <c:y val="0.15477252604860442"/>
                </c:manualLayout>
              </c:layout>
              <c:showLegendKey val="0"/>
              <c:showVal val="1"/>
              <c:showCatName val="1"/>
              <c:showSerName val="0"/>
              <c:showPercent val="0"/>
              <c:showBubbleSize val="0"/>
            </c:dLbl>
            <c:txPr>
              <a:bodyPr/>
              <a:lstStyle/>
              <a:p>
                <a:pPr>
                  <a:defRPr b="1"/>
                </a:pPr>
                <a:endParaRPr lang="en-US"/>
              </a:p>
            </c:txPr>
            <c:showLegendKey val="0"/>
            <c:showVal val="1"/>
            <c:showCatName val="1"/>
            <c:showSerName val="0"/>
            <c:showPercent val="0"/>
            <c:showBubbleSize val="0"/>
            <c:showLeaderLines val="1"/>
          </c:dLbls>
          <c:cat>
            <c:strRef>
              <c:f>Sheet1!$A$2:$A$5</c:f>
              <c:strCache>
                <c:ptCount val="4"/>
                <c:pt idx="0">
                  <c:v>Medicaid</c:v>
                </c:pt>
                <c:pt idx="1">
                  <c:v>Out-of-Pocket</c:v>
                </c:pt>
                <c:pt idx="2">
                  <c:v>Private Insurance</c:v>
                </c:pt>
                <c:pt idx="3">
                  <c:v>Other Public</c:v>
                </c:pt>
              </c:strCache>
            </c:strRef>
          </c:cat>
          <c:val>
            <c:numRef>
              <c:f>Sheet1!$B$2:$B$5</c:f>
              <c:numCache>
                <c:formatCode>0%</c:formatCode>
                <c:ptCount val="4"/>
                <c:pt idx="0">
                  <c:v>0.51200000000000001</c:v>
                </c:pt>
                <c:pt idx="1">
                  <c:v>0.193</c:v>
                </c:pt>
                <c:pt idx="2">
                  <c:v>8.2000000000000003E-2</c:v>
                </c:pt>
                <c:pt idx="3">
                  <c:v>0.21199999999999999</c:v>
                </c:pt>
              </c:numCache>
            </c:numRef>
          </c:val>
        </c:ser>
        <c:dLbls>
          <c:showLegendKey val="0"/>
          <c:showVal val="0"/>
          <c:showCatName val="0"/>
          <c:showSerName val="0"/>
          <c:showPercent val="0"/>
          <c:showBubbleSize val="0"/>
          <c:showLeaderLines val="1"/>
        </c:dLbls>
        <c:firstSliceAng val="32"/>
      </c:pieChart>
    </c:plotArea>
    <c:plotVisOnly val="1"/>
    <c:dispBlanksAs val="zero"/>
    <c:showDLblsOverMax val="0"/>
  </c:chart>
  <c:txPr>
    <a:bodyPr/>
    <a:lstStyle/>
    <a:p>
      <a:pPr>
        <a:defRPr sz="1800"/>
      </a:pPr>
      <a:endParaRPr lang="en-US"/>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percentStacked"/>
        <c:varyColors val="0"/>
        <c:ser>
          <c:idx val="0"/>
          <c:order val="0"/>
          <c:tx>
            <c:strRef>
              <c:f>Sheet1!$A$2</c:f>
              <c:strCache>
                <c:ptCount val="1"/>
                <c:pt idx="0">
                  <c:v>Children</c:v>
                </c:pt>
              </c:strCache>
            </c:strRef>
          </c:tx>
          <c:spPr>
            <a:solidFill>
              <a:schemeClr val="accent1"/>
            </a:solidFill>
            <a:ln w="12700">
              <a:solidFill>
                <a:schemeClr val="tx1"/>
              </a:solidFill>
            </a:ln>
          </c:spPr>
          <c:invertIfNegative val="0"/>
          <c:dLbls>
            <c:txPr>
              <a:bodyPr/>
              <a:lstStyle/>
              <a:p>
                <a:pPr>
                  <a:defRPr b="1">
                    <a:solidFill>
                      <a:schemeClr val="bg1"/>
                    </a:solidFill>
                  </a:defRPr>
                </a:pPr>
                <a:endParaRPr lang="en-US"/>
              </a:p>
            </c:txPr>
            <c:showLegendKey val="0"/>
            <c:showVal val="1"/>
            <c:showCatName val="0"/>
            <c:showSerName val="1"/>
            <c:showPercent val="0"/>
            <c:showBubbleSize val="0"/>
            <c:separator> </c:separator>
            <c:showLeaderLines val="0"/>
          </c:dLbls>
          <c:cat>
            <c:strRef>
              <c:f>Sheet1!$B$1:$C$1</c:f>
              <c:strCache>
                <c:ptCount val="2"/>
                <c:pt idx="0">
                  <c:v>Enrollees
Total = 68.0 Million</c:v>
                </c:pt>
                <c:pt idx="1">
                  <c:v>Expenditures
Total = $397.6 Billion</c:v>
                </c:pt>
              </c:strCache>
            </c:strRef>
          </c:cat>
          <c:val>
            <c:numRef>
              <c:f>Sheet1!$B$2:$C$2</c:f>
              <c:numCache>
                <c:formatCode>0%</c:formatCode>
                <c:ptCount val="2"/>
                <c:pt idx="0">
                  <c:v>0.48</c:v>
                </c:pt>
                <c:pt idx="1">
                  <c:v>0.21</c:v>
                </c:pt>
              </c:numCache>
            </c:numRef>
          </c:val>
        </c:ser>
        <c:ser>
          <c:idx val="1"/>
          <c:order val="1"/>
          <c:tx>
            <c:strRef>
              <c:f>Sheet1!$A$3</c:f>
              <c:strCache>
                <c:ptCount val="1"/>
                <c:pt idx="0">
                  <c:v>Adults</c:v>
                </c:pt>
              </c:strCache>
            </c:strRef>
          </c:tx>
          <c:spPr>
            <a:solidFill>
              <a:schemeClr val="accent3"/>
            </a:solidFill>
            <a:ln w="12700">
              <a:solidFill>
                <a:schemeClr val="tx1"/>
              </a:solidFill>
            </a:ln>
          </c:spPr>
          <c:invertIfNegative val="0"/>
          <c:dLbls>
            <c:txPr>
              <a:bodyPr/>
              <a:lstStyle/>
              <a:p>
                <a:pPr>
                  <a:defRPr b="1">
                    <a:solidFill>
                      <a:schemeClr val="bg1"/>
                    </a:solidFill>
                  </a:defRPr>
                </a:pPr>
                <a:endParaRPr lang="en-US"/>
              </a:p>
            </c:txPr>
            <c:showLegendKey val="0"/>
            <c:showVal val="1"/>
            <c:showCatName val="0"/>
            <c:showSerName val="1"/>
            <c:showPercent val="0"/>
            <c:showBubbleSize val="0"/>
            <c:separator> </c:separator>
            <c:showLeaderLines val="0"/>
          </c:dLbls>
          <c:cat>
            <c:strRef>
              <c:f>Sheet1!$B$1:$C$1</c:f>
              <c:strCache>
                <c:ptCount val="2"/>
                <c:pt idx="0">
                  <c:v>Enrollees
Total = 68.0 Million</c:v>
                </c:pt>
                <c:pt idx="1">
                  <c:v>Expenditures
Total = $397.6 Billion</c:v>
                </c:pt>
              </c:strCache>
            </c:strRef>
          </c:cat>
          <c:val>
            <c:numRef>
              <c:f>Sheet1!$B$3:$C$3</c:f>
              <c:numCache>
                <c:formatCode>0%</c:formatCode>
                <c:ptCount val="2"/>
                <c:pt idx="0">
                  <c:v>0.27</c:v>
                </c:pt>
                <c:pt idx="1">
                  <c:v>0.15</c:v>
                </c:pt>
              </c:numCache>
            </c:numRef>
          </c:val>
        </c:ser>
        <c:ser>
          <c:idx val="2"/>
          <c:order val="2"/>
          <c:tx>
            <c:strRef>
              <c:f>Sheet1!$A$4</c:f>
              <c:strCache>
                <c:ptCount val="1"/>
                <c:pt idx="0">
                  <c:v>Elderly</c:v>
                </c:pt>
              </c:strCache>
            </c:strRef>
          </c:tx>
          <c:spPr>
            <a:solidFill>
              <a:schemeClr val="accent4"/>
            </a:solidFill>
            <a:ln w="12700">
              <a:solidFill>
                <a:schemeClr val="tx1"/>
              </a:solidFill>
            </a:ln>
          </c:spPr>
          <c:invertIfNegative val="0"/>
          <c:dLbls>
            <c:txPr>
              <a:bodyPr/>
              <a:lstStyle/>
              <a:p>
                <a:pPr>
                  <a:defRPr b="1">
                    <a:solidFill>
                      <a:schemeClr val="bg1"/>
                    </a:solidFill>
                  </a:defRPr>
                </a:pPr>
                <a:endParaRPr lang="en-US"/>
              </a:p>
            </c:txPr>
            <c:showLegendKey val="0"/>
            <c:showVal val="1"/>
            <c:showCatName val="0"/>
            <c:showSerName val="1"/>
            <c:showPercent val="0"/>
            <c:showBubbleSize val="0"/>
            <c:separator> </c:separator>
            <c:showLeaderLines val="0"/>
          </c:dLbls>
          <c:cat>
            <c:strRef>
              <c:f>Sheet1!$B$1:$C$1</c:f>
              <c:strCache>
                <c:ptCount val="2"/>
                <c:pt idx="0">
                  <c:v>Enrollees
Total = 68.0 Million</c:v>
                </c:pt>
                <c:pt idx="1">
                  <c:v>Expenditures
Total = $397.6 Billion</c:v>
                </c:pt>
              </c:strCache>
            </c:strRef>
          </c:cat>
          <c:val>
            <c:numRef>
              <c:f>Sheet1!$B$4:$C$4</c:f>
              <c:numCache>
                <c:formatCode>0%</c:formatCode>
                <c:ptCount val="2"/>
                <c:pt idx="0">
                  <c:v>0.09</c:v>
                </c:pt>
                <c:pt idx="1">
                  <c:v>0.21</c:v>
                </c:pt>
              </c:numCache>
            </c:numRef>
          </c:val>
        </c:ser>
        <c:ser>
          <c:idx val="3"/>
          <c:order val="3"/>
          <c:tx>
            <c:strRef>
              <c:f>Sheet1!$A$5</c:f>
              <c:strCache>
                <c:ptCount val="1"/>
                <c:pt idx="0">
                  <c:v>Disabled</c:v>
                </c:pt>
              </c:strCache>
            </c:strRef>
          </c:tx>
          <c:spPr>
            <a:solidFill>
              <a:schemeClr val="accent6"/>
            </a:solidFill>
            <a:ln w="12700">
              <a:solidFill>
                <a:schemeClr val="tx1"/>
              </a:solidFill>
            </a:ln>
          </c:spPr>
          <c:invertIfNegative val="0"/>
          <c:dLbls>
            <c:txPr>
              <a:bodyPr/>
              <a:lstStyle/>
              <a:p>
                <a:pPr>
                  <a:defRPr b="1"/>
                </a:pPr>
                <a:endParaRPr lang="en-US"/>
              </a:p>
            </c:txPr>
            <c:showLegendKey val="0"/>
            <c:showVal val="1"/>
            <c:showCatName val="0"/>
            <c:showSerName val="1"/>
            <c:showPercent val="0"/>
            <c:showBubbleSize val="0"/>
            <c:separator> </c:separator>
            <c:showLeaderLines val="0"/>
          </c:dLbls>
          <c:cat>
            <c:strRef>
              <c:f>Sheet1!$B$1:$C$1</c:f>
              <c:strCache>
                <c:ptCount val="2"/>
                <c:pt idx="0">
                  <c:v>Enrollees
Total = 68.0 Million</c:v>
                </c:pt>
                <c:pt idx="1">
                  <c:v>Expenditures
Total = $397.6 Billion</c:v>
                </c:pt>
              </c:strCache>
            </c:strRef>
          </c:cat>
          <c:val>
            <c:numRef>
              <c:f>Sheet1!$B$5:$C$5</c:f>
              <c:numCache>
                <c:formatCode>0%</c:formatCode>
                <c:ptCount val="2"/>
                <c:pt idx="0">
                  <c:v>0.15</c:v>
                </c:pt>
                <c:pt idx="1">
                  <c:v>0.42</c:v>
                </c:pt>
              </c:numCache>
            </c:numRef>
          </c:val>
        </c:ser>
        <c:dLbls>
          <c:showLegendKey val="0"/>
          <c:showVal val="0"/>
          <c:showCatName val="0"/>
          <c:showSerName val="0"/>
          <c:showPercent val="0"/>
          <c:showBubbleSize val="0"/>
        </c:dLbls>
        <c:gapWidth val="150"/>
        <c:overlap val="100"/>
        <c:axId val="75342976"/>
        <c:axId val="75344512"/>
      </c:barChart>
      <c:catAx>
        <c:axId val="75342976"/>
        <c:scaling>
          <c:orientation val="minMax"/>
        </c:scaling>
        <c:delete val="0"/>
        <c:axPos val="b"/>
        <c:majorTickMark val="none"/>
        <c:minorTickMark val="none"/>
        <c:tickLblPos val="nextTo"/>
        <c:spPr>
          <a:ln w="12700">
            <a:solidFill>
              <a:schemeClr val="tx1"/>
            </a:solidFill>
          </a:ln>
        </c:spPr>
        <c:txPr>
          <a:bodyPr/>
          <a:lstStyle/>
          <a:p>
            <a:pPr>
              <a:defRPr b="1"/>
            </a:pPr>
            <a:endParaRPr lang="en-US"/>
          </a:p>
        </c:txPr>
        <c:crossAx val="75344512"/>
        <c:crosses val="autoZero"/>
        <c:auto val="1"/>
        <c:lblAlgn val="ctr"/>
        <c:lblOffset val="100"/>
        <c:noMultiLvlLbl val="0"/>
      </c:catAx>
      <c:valAx>
        <c:axId val="75344512"/>
        <c:scaling>
          <c:orientation val="minMax"/>
        </c:scaling>
        <c:delete val="1"/>
        <c:axPos val="l"/>
        <c:majorGridlines>
          <c:spPr>
            <a:ln>
              <a:noFill/>
            </a:ln>
          </c:spPr>
        </c:majorGridlines>
        <c:numFmt formatCode="0%" sourceLinked="1"/>
        <c:majorTickMark val="out"/>
        <c:minorTickMark val="none"/>
        <c:tickLblPos val="nextTo"/>
        <c:crossAx val="75342976"/>
        <c:crosses val="autoZero"/>
        <c:crossBetween val="between"/>
      </c:valAx>
    </c:plotArea>
    <c:plotVisOnly val="1"/>
    <c:dispBlanksAs val="gap"/>
    <c:showDLblsOverMax val="0"/>
  </c:chart>
  <c:txPr>
    <a:bodyPr/>
    <a:lstStyle/>
    <a:p>
      <a:pPr>
        <a:defRPr sz="1800"/>
      </a:pPr>
      <a:endParaRPr lang="en-US"/>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559177888022679E-2"/>
          <c:y val="0.10544241628887298"/>
          <c:w val="0.96881644223954644"/>
          <c:h val="0.75385846655531696"/>
        </c:manualLayout>
      </c:layout>
      <c:barChart>
        <c:barDir val="col"/>
        <c:grouping val="stacked"/>
        <c:varyColors val="0"/>
        <c:ser>
          <c:idx val="0"/>
          <c:order val="0"/>
          <c:tx>
            <c:strRef>
              <c:f>Sheet1!$B$1</c:f>
              <c:strCache>
                <c:ptCount val="1"/>
                <c:pt idx="0">
                  <c:v>Acute Care</c:v>
                </c:pt>
              </c:strCache>
            </c:strRef>
          </c:tx>
          <c:spPr>
            <a:solidFill>
              <a:schemeClr val="accent5"/>
            </a:solidFill>
            <a:ln w="12700">
              <a:solidFill>
                <a:schemeClr val="accent1"/>
              </a:solidFill>
            </a:ln>
          </c:spPr>
          <c:invertIfNegative val="0"/>
          <c:dLbls>
            <c:showLegendKey val="0"/>
            <c:showVal val="1"/>
            <c:showCatName val="0"/>
            <c:showSerName val="0"/>
            <c:showPercent val="0"/>
            <c:showBubbleSize val="0"/>
            <c:showLeaderLines val="0"/>
          </c:dLbls>
          <c:cat>
            <c:strRef>
              <c:f>Sheet1!$A$2:$A$5</c:f>
              <c:strCache>
                <c:ptCount val="4"/>
                <c:pt idx="0">
                  <c:v>Children</c:v>
                </c:pt>
                <c:pt idx="1">
                  <c:v>Adults</c:v>
                </c:pt>
                <c:pt idx="2">
                  <c:v>Individuals with Disabilities</c:v>
                </c:pt>
                <c:pt idx="3">
                  <c:v>Elderly</c:v>
                </c:pt>
              </c:strCache>
            </c:strRef>
          </c:cat>
          <c:val>
            <c:numRef>
              <c:f>Sheet1!$B$2:$B$5</c:f>
              <c:numCache>
                <c:formatCode>"$"#,##0</c:formatCode>
                <c:ptCount val="4"/>
                <c:pt idx="0">
                  <c:v>2399</c:v>
                </c:pt>
                <c:pt idx="1">
                  <c:v>3234</c:v>
                </c:pt>
                <c:pt idx="2">
                  <c:v>10505</c:v>
                </c:pt>
                <c:pt idx="3">
                  <c:v>4091</c:v>
                </c:pt>
              </c:numCache>
            </c:numRef>
          </c:val>
        </c:ser>
        <c:ser>
          <c:idx val="1"/>
          <c:order val="1"/>
          <c:tx>
            <c:strRef>
              <c:f>Sheet1!$C$1</c:f>
              <c:strCache>
                <c:ptCount val="1"/>
                <c:pt idx="0">
                  <c:v>Long-Term Care</c:v>
                </c:pt>
              </c:strCache>
            </c:strRef>
          </c:tx>
          <c:spPr>
            <a:solidFill>
              <a:schemeClr val="accent1"/>
            </a:solidFill>
            <a:ln w="12700">
              <a:solidFill>
                <a:schemeClr val="accent1"/>
              </a:solidFill>
            </a:ln>
          </c:spPr>
          <c:invertIfNegative val="0"/>
          <c:dLbls>
            <c:dLbl>
              <c:idx val="0"/>
              <c:layout>
                <c:manualLayout>
                  <c:x val="0.11622962437987243"/>
                  <c:y val="-4.5454545454545359E-2"/>
                </c:manualLayout>
              </c:layout>
              <c:showLegendKey val="0"/>
              <c:showVal val="1"/>
              <c:showCatName val="0"/>
              <c:showSerName val="0"/>
              <c:showPercent val="0"/>
              <c:showBubbleSize val="0"/>
            </c:dLbl>
            <c:dLbl>
              <c:idx val="1"/>
              <c:layout>
                <c:manualLayout>
                  <c:x val="0.11906449326718639"/>
                  <c:y val="-4.0404040404040498E-2"/>
                </c:manualLayout>
              </c:layout>
              <c:showLegendKey val="0"/>
              <c:showVal val="1"/>
              <c:showCatName val="0"/>
              <c:showSerName val="0"/>
              <c:showPercent val="0"/>
              <c:showBubbleSize val="0"/>
            </c:dLbl>
            <c:dLbl>
              <c:idx val="2"/>
              <c:spPr/>
              <c:txPr>
                <a:bodyPr/>
                <a:lstStyle/>
                <a:p>
                  <a:pPr>
                    <a:defRPr>
                      <a:solidFill>
                        <a:schemeClr val="bg1"/>
                      </a:solidFill>
                    </a:defRPr>
                  </a:pPr>
                  <a:endParaRPr lang="en-US"/>
                </a:p>
              </c:txPr>
              <c:showLegendKey val="0"/>
              <c:showVal val="1"/>
              <c:showCatName val="0"/>
              <c:showSerName val="0"/>
              <c:showPercent val="0"/>
              <c:showBubbleSize val="0"/>
            </c:dLbl>
            <c:dLbl>
              <c:idx val="3"/>
              <c:spPr/>
              <c:txPr>
                <a:bodyPr/>
                <a:lstStyle/>
                <a:p>
                  <a:pPr>
                    <a:defRPr>
                      <a:solidFill>
                        <a:schemeClr val="bg1"/>
                      </a:solidFill>
                    </a:defRPr>
                  </a:pPr>
                  <a:endParaRPr lang="en-US"/>
                </a:p>
              </c:txPr>
              <c:showLegendKey val="0"/>
              <c:showVal val="1"/>
              <c:showCatName val="0"/>
              <c:showSerName val="0"/>
              <c:showPercent val="0"/>
              <c:showBubbleSize val="0"/>
            </c:dLbl>
            <c:showLegendKey val="0"/>
            <c:showVal val="1"/>
            <c:showCatName val="0"/>
            <c:showSerName val="0"/>
            <c:showPercent val="0"/>
            <c:showBubbleSize val="0"/>
            <c:showLeaderLines val="0"/>
          </c:dLbls>
          <c:cat>
            <c:strRef>
              <c:f>Sheet1!$A$2:$A$5</c:f>
              <c:strCache>
                <c:ptCount val="4"/>
                <c:pt idx="0">
                  <c:v>Children</c:v>
                </c:pt>
                <c:pt idx="1">
                  <c:v>Adults</c:v>
                </c:pt>
                <c:pt idx="2">
                  <c:v>Individuals with Disabilities</c:v>
                </c:pt>
                <c:pt idx="3">
                  <c:v>Elderly</c:v>
                </c:pt>
              </c:strCache>
            </c:strRef>
          </c:cat>
          <c:val>
            <c:numRef>
              <c:f>Sheet1!$C$2:$C$5</c:f>
              <c:numCache>
                <c:formatCode>"$"#,##0</c:formatCode>
                <c:ptCount val="4"/>
                <c:pt idx="0">
                  <c:v>64</c:v>
                </c:pt>
                <c:pt idx="1">
                  <c:v>13</c:v>
                </c:pt>
                <c:pt idx="2">
                  <c:v>6137</c:v>
                </c:pt>
                <c:pt idx="3">
                  <c:v>9158</c:v>
                </c:pt>
              </c:numCache>
            </c:numRef>
          </c:val>
        </c:ser>
        <c:ser>
          <c:idx val="2"/>
          <c:order val="2"/>
          <c:tx>
            <c:strRef>
              <c:f>Sheet1!$D$1</c:f>
              <c:strCache>
                <c:ptCount val="1"/>
                <c:pt idx="0">
                  <c:v>Column1</c:v>
                </c:pt>
              </c:strCache>
            </c:strRef>
          </c:tx>
          <c:spPr>
            <a:noFill/>
            <a:ln>
              <a:noFill/>
            </a:ln>
          </c:spPr>
          <c:invertIfNegative val="0"/>
          <c:dLbls>
            <c:dLbl>
              <c:idx val="0"/>
              <c:layout>
                <c:manualLayout>
                  <c:x val="2.8348688873139618E-3"/>
                  <c:y val="2.5252525252525158E-2"/>
                </c:manualLayout>
              </c:layout>
              <c:showLegendKey val="0"/>
              <c:showVal val="1"/>
              <c:showCatName val="0"/>
              <c:showSerName val="0"/>
              <c:showPercent val="0"/>
              <c:showBubbleSize val="0"/>
            </c:dLbl>
            <c:dLbl>
              <c:idx val="1"/>
              <c:layout>
                <c:manualLayout>
                  <c:x val="0"/>
                  <c:y val="3.787878787878788E-2"/>
                </c:manualLayout>
              </c:layout>
              <c:showLegendKey val="0"/>
              <c:showVal val="1"/>
              <c:showCatName val="0"/>
              <c:showSerName val="0"/>
              <c:showPercent val="0"/>
              <c:showBubbleSize val="0"/>
            </c:dLbl>
            <c:dLbl>
              <c:idx val="2"/>
              <c:dLblPos val="ctr"/>
              <c:showLegendKey val="0"/>
              <c:showVal val="1"/>
              <c:showCatName val="0"/>
              <c:showSerName val="0"/>
              <c:showPercent val="0"/>
              <c:showBubbleSize val="0"/>
            </c:dLbl>
            <c:showLegendKey val="0"/>
            <c:showVal val="1"/>
            <c:showCatName val="0"/>
            <c:showSerName val="0"/>
            <c:showPercent val="0"/>
            <c:showBubbleSize val="0"/>
            <c:showLeaderLines val="0"/>
          </c:dLbls>
          <c:cat>
            <c:strRef>
              <c:f>Sheet1!$A$2:$A$5</c:f>
              <c:strCache>
                <c:ptCount val="4"/>
                <c:pt idx="0">
                  <c:v>Children</c:v>
                </c:pt>
                <c:pt idx="1">
                  <c:v>Adults</c:v>
                </c:pt>
                <c:pt idx="2">
                  <c:v>Individuals with Disabilities</c:v>
                </c:pt>
                <c:pt idx="3">
                  <c:v>Elderly</c:v>
                </c:pt>
              </c:strCache>
            </c:strRef>
          </c:cat>
          <c:val>
            <c:numRef>
              <c:f>Sheet1!$D$2:$D$5</c:f>
              <c:numCache>
                <c:formatCode>"$"#,##0</c:formatCode>
                <c:ptCount val="4"/>
                <c:pt idx="0">
                  <c:v>2463</c:v>
                </c:pt>
                <c:pt idx="1">
                  <c:v>3247</c:v>
                </c:pt>
                <c:pt idx="2">
                  <c:v>16643</c:v>
                </c:pt>
                <c:pt idx="3">
                  <c:v>13249</c:v>
                </c:pt>
              </c:numCache>
            </c:numRef>
          </c:val>
        </c:ser>
        <c:dLbls>
          <c:showLegendKey val="0"/>
          <c:showVal val="0"/>
          <c:showCatName val="0"/>
          <c:showSerName val="0"/>
          <c:showPercent val="0"/>
          <c:showBubbleSize val="0"/>
        </c:dLbls>
        <c:gapWidth val="55"/>
        <c:overlap val="100"/>
        <c:axId val="75298304"/>
        <c:axId val="75299840"/>
      </c:barChart>
      <c:catAx>
        <c:axId val="75298304"/>
        <c:scaling>
          <c:orientation val="minMax"/>
        </c:scaling>
        <c:delete val="0"/>
        <c:axPos val="b"/>
        <c:majorTickMark val="none"/>
        <c:minorTickMark val="none"/>
        <c:tickLblPos val="nextTo"/>
        <c:spPr>
          <a:ln w="12700">
            <a:solidFill>
              <a:schemeClr val="accent1"/>
            </a:solidFill>
          </a:ln>
        </c:spPr>
        <c:txPr>
          <a:bodyPr/>
          <a:lstStyle/>
          <a:p>
            <a:pPr>
              <a:defRPr sz="1600" b="1"/>
            </a:pPr>
            <a:endParaRPr lang="en-US"/>
          </a:p>
        </c:txPr>
        <c:crossAx val="75299840"/>
        <c:crosses val="autoZero"/>
        <c:auto val="1"/>
        <c:lblAlgn val="ctr"/>
        <c:lblOffset val="100"/>
        <c:noMultiLvlLbl val="0"/>
      </c:catAx>
      <c:valAx>
        <c:axId val="75299840"/>
        <c:scaling>
          <c:orientation val="minMax"/>
          <c:max val="17000"/>
          <c:min val="0"/>
        </c:scaling>
        <c:delete val="1"/>
        <c:axPos val="l"/>
        <c:numFmt formatCode="&quot;$&quot;#,##0" sourceLinked="1"/>
        <c:majorTickMark val="none"/>
        <c:minorTickMark val="none"/>
        <c:tickLblPos val="nextTo"/>
        <c:crossAx val="75298304"/>
        <c:crosses val="autoZero"/>
        <c:crossBetween val="between"/>
      </c:valAx>
      <c:spPr>
        <a:noFill/>
        <a:ln w="25400">
          <a:noFill/>
        </a:ln>
      </c:spPr>
    </c:plotArea>
    <c:legend>
      <c:legendPos val="t"/>
      <c:legendEntry>
        <c:idx val="2"/>
        <c:delete val="1"/>
      </c:legendEntry>
      <c:overlay val="0"/>
      <c:txPr>
        <a:bodyPr/>
        <a:lstStyle/>
        <a:p>
          <a:pPr>
            <a:defRPr sz="1800" b="1"/>
          </a:pPr>
          <a:endParaRPr lang="en-US"/>
        </a:p>
      </c:txPr>
    </c:legend>
    <c:plotVisOnly val="1"/>
    <c:dispBlanksAs val="gap"/>
    <c:showDLblsOverMax val="0"/>
  </c:chart>
  <c:txPr>
    <a:bodyPr/>
    <a:lstStyle/>
    <a:p>
      <a:pPr>
        <a:defRPr sz="1800"/>
      </a:pPr>
      <a:endParaRPr lang="en-US"/>
    </a:p>
  </c:txPr>
  <c:externalData r:id="rId1">
    <c:autoUpdate val="0"/>
  </c:externalData>
  <c:userShapes r:id="rId2"/>
</c:chartSpace>
</file>

<file path=ppt/charts/chart10.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title>
    <c:autoTitleDeleted val="0"/>
    <c:plotArea>
      <c:layout>
        <c:manualLayout>
          <c:layoutTarget val="inner"/>
          <c:xMode val="edge"/>
          <c:yMode val="edge"/>
          <c:x val="0.17439703153988881"/>
          <c:y val="8.1145584725536984E-2"/>
          <c:w val="0.65120593692022311"/>
          <c:h val="0.83770883054892675"/>
        </c:manualLayout>
      </c:layout>
      <c:pieChart>
        <c:varyColors val="1"/>
        <c:ser>
          <c:idx val="0"/>
          <c:order val="0"/>
          <c:tx>
            <c:strRef>
              <c:f>Sheet1!$A$2</c:f>
              <c:strCache>
                <c:ptCount val="1"/>
              </c:strCache>
            </c:strRef>
          </c:tx>
          <c:spPr>
            <a:solidFill>
              <a:schemeClr val="accent1"/>
            </a:solidFill>
            <a:ln w="12700">
              <a:solidFill>
                <a:schemeClr val="tx1"/>
              </a:solidFill>
              <a:prstDash val="solid"/>
            </a:ln>
          </c:spPr>
          <c:dPt>
            <c:idx val="0"/>
            <c:bubble3D val="0"/>
          </c:dPt>
          <c:dPt>
            <c:idx val="1"/>
            <c:bubble3D val="0"/>
          </c:dPt>
          <c:dPt>
            <c:idx val="2"/>
            <c:bubble3D val="0"/>
          </c:dPt>
          <c:dPt>
            <c:idx val="3"/>
            <c:bubble3D val="0"/>
          </c:dPt>
          <c:dPt>
            <c:idx val="4"/>
            <c:bubble3D val="0"/>
          </c:dPt>
          <c:dPt>
            <c:idx val="5"/>
            <c:bubble3D val="0"/>
          </c:dPt>
          <c:dPt>
            <c:idx val="6"/>
            <c:bubble3D val="0"/>
          </c:dPt>
          <c:dPt>
            <c:idx val="7"/>
            <c:bubble3D val="0"/>
          </c:dPt>
          <c:dPt>
            <c:idx val="8"/>
            <c:bubble3D val="0"/>
            <c:spPr>
              <a:solidFill>
                <a:schemeClr val="accent3"/>
              </a:solidFill>
              <a:ln w="12700">
                <a:solidFill>
                  <a:schemeClr val="tx1"/>
                </a:solidFill>
                <a:prstDash val="solid"/>
              </a:ln>
            </c:spPr>
          </c:dPt>
          <c:dPt>
            <c:idx val="9"/>
            <c:bubble3D val="0"/>
            <c:spPr>
              <a:solidFill>
                <a:schemeClr val="accent3"/>
              </a:solidFill>
              <a:ln w="12700">
                <a:solidFill>
                  <a:schemeClr val="tx1"/>
                </a:solidFill>
                <a:prstDash val="solid"/>
              </a:ln>
            </c:spPr>
          </c:dPt>
          <c:dPt>
            <c:idx val="10"/>
            <c:bubble3D val="0"/>
            <c:spPr>
              <a:solidFill>
                <a:schemeClr val="accent3"/>
              </a:solidFill>
              <a:ln w="12700">
                <a:solidFill>
                  <a:schemeClr val="tx1"/>
                </a:solidFill>
                <a:prstDash val="solid"/>
              </a:ln>
            </c:spPr>
          </c:dPt>
          <c:dPt>
            <c:idx val="11"/>
            <c:bubble3D val="0"/>
            <c:spPr>
              <a:solidFill>
                <a:schemeClr val="accent3"/>
              </a:solidFill>
              <a:ln w="12700">
                <a:solidFill>
                  <a:schemeClr val="tx1"/>
                </a:solidFill>
                <a:prstDash val="solid"/>
              </a:ln>
            </c:spPr>
          </c:dPt>
          <c:dPt>
            <c:idx val="12"/>
            <c:bubble3D val="0"/>
            <c:spPr>
              <a:solidFill>
                <a:schemeClr val="accent5"/>
              </a:solidFill>
              <a:ln w="12700">
                <a:solidFill>
                  <a:schemeClr val="tx1"/>
                </a:solidFill>
                <a:prstDash val="solid"/>
              </a:ln>
            </c:spPr>
          </c:dPt>
          <c:dLbls>
            <c:dLbl>
              <c:idx val="0"/>
              <c:layout>
                <c:manualLayout>
                  <c:x val="-6.6555020452351329E-2"/>
                  <c:y val="0.16263387402796009"/>
                </c:manualLayout>
              </c:layout>
              <c:numFmt formatCode="0.0%" sourceLinked="0"/>
              <c:spPr/>
              <c:txPr>
                <a:bodyPr/>
                <a:lstStyle/>
                <a:p>
                  <a:pPr>
                    <a:defRPr sz="1400">
                      <a:solidFill>
                        <a:schemeClr val="bg1"/>
                      </a:solidFill>
                      <a:latin typeface="+mn-lt"/>
                    </a:defRPr>
                  </a:pPr>
                  <a:endParaRPr lang="en-US"/>
                </a:p>
              </c:txPr>
              <c:showLegendKey val="0"/>
              <c:showVal val="0"/>
              <c:showCatName val="1"/>
              <c:showSerName val="0"/>
              <c:showPercent val="1"/>
              <c:showBubbleSize val="0"/>
            </c:dLbl>
            <c:dLbl>
              <c:idx val="1"/>
              <c:layout>
                <c:manualLayout>
                  <c:x val="-5.9847258081376885E-3"/>
                  <c:y val="-5.3943943526398579E-2"/>
                </c:manualLayout>
              </c:layout>
              <c:showLegendKey val="0"/>
              <c:showVal val="0"/>
              <c:showCatName val="1"/>
              <c:showSerName val="0"/>
              <c:showPercent val="1"/>
              <c:showBubbleSize val="0"/>
            </c:dLbl>
            <c:dLbl>
              <c:idx val="2"/>
              <c:layout>
                <c:manualLayout>
                  <c:x val="1.4035201910325924E-3"/>
                  <c:y val="7.3922672125041793E-3"/>
                </c:manualLayout>
              </c:layout>
              <c:showLegendKey val="0"/>
              <c:showVal val="0"/>
              <c:showCatName val="1"/>
              <c:showSerName val="0"/>
              <c:showPercent val="1"/>
              <c:showBubbleSize val="0"/>
            </c:dLbl>
            <c:dLbl>
              <c:idx val="3"/>
              <c:layout>
                <c:manualLayout>
                  <c:x val="1.0657154484854343E-2"/>
                  <c:y val="1.5833706172200104E-2"/>
                </c:manualLayout>
              </c:layout>
              <c:showLegendKey val="0"/>
              <c:showVal val="0"/>
              <c:showCatName val="1"/>
              <c:showSerName val="0"/>
              <c:showPercent val="1"/>
              <c:showBubbleSize val="0"/>
            </c:dLbl>
            <c:dLbl>
              <c:idx val="4"/>
              <c:layout>
                <c:manualLayout>
                  <c:x val="-0.13942538100526236"/>
                  <c:y val="-2.7489171980684662E-2"/>
                </c:manualLayout>
              </c:layout>
              <c:numFmt formatCode="0.0%" sourceLinked="0"/>
              <c:spPr/>
              <c:txPr>
                <a:bodyPr/>
                <a:lstStyle/>
                <a:p>
                  <a:pPr>
                    <a:defRPr sz="1400">
                      <a:solidFill>
                        <a:schemeClr val="bg1"/>
                      </a:solidFill>
                      <a:latin typeface="+mn-lt"/>
                    </a:defRPr>
                  </a:pPr>
                  <a:endParaRPr lang="en-US"/>
                </a:p>
              </c:txPr>
              <c:showLegendKey val="0"/>
              <c:showVal val="0"/>
              <c:showCatName val="1"/>
              <c:showSerName val="0"/>
              <c:showPercent val="1"/>
              <c:showBubbleSize val="0"/>
            </c:dLbl>
            <c:dLbl>
              <c:idx val="5"/>
              <c:layout>
                <c:manualLayout>
                  <c:x val="-1.6123819037149059E-2"/>
                  <c:y val="-0.22553218876266862"/>
                </c:manualLayout>
              </c:layout>
              <c:tx>
                <c:rich>
                  <a:bodyPr/>
                  <a:lstStyle/>
                  <a:p>
                    <a:pPr>
                      <a:defRPr sz="1400">
                        <a:solidFill>
                          <a:schemeClr val="bg1"/>
                        </a:solidFill>
                        <a:latin typeface="+mn-lt"/>
                      </a:defRPr>
                    </a:pPr>
                    <a:r>
                      <a:rPr lang="en-US" dirty="0">
                        <a:solidFill>
                          <a:schemeClr val="bg1"/>
                        </a:solidFill>
                      </a:rPr>
                      <a:t>Payments to MCOs
37.0%</a:t>
                    </a:r>
                  </a:p>
                </c:rich>
              </c:tx>
              <c:numFmt formatCode="0.0%" sourceLinked="0"/>
              <c:spPr/>
              <c:showLegendKey val="0"/>
              <c:showVal val="0"/>
              <c:showCatName val="1"/>
              <c:showSerName val="0"/>
              <c:showPercent val="1"/>
              <c:showBubbleSize val="0"/>
            </c:dLbl>
            <c:dLbl>
              <c:idx val="6"/>
              <c:layout>
                <c:manualLayout>
                  <c:x val="-1.5027372110024164E-2"/>
                  <c:y val="6.1435509425366748E-2"/>
                </c:manualLayout>
              </c:layout>
              <c:showLegendKey val="0"/>
              <c:showVal val="0"/>
              <c:showCatName val="1"/>
              <c:showSerName val="0"/>
              <c:showPercent val="1"/>
              <c:showBubbleSize val="0"/>
            </c:dLbl>
            <c:dLbl>
              <c:idx val="7"/>
              <c:delete val="1"/>
            </c:dLbl>
            <c:dLbl>
              <c:idx val="8"/>
              <c:layout>
                <c:manualLayout>
                  <c:x val="0.16145806012377439"/>
                  <c:y val="3.8666434749103126E-2"/>
                </c:manualLayout>
              </c:layout>
              <c:numFmt formatCode="0.0%" sourceLinked="0"/>
              <c:spPr/>
              <c:txPr>
                <a:bodyPr/>
                <a:lstStyle/>
                <a:p>
                  <a:pPr>
                    <a:defRPr sz="1400">
                      <a:solidFill>
                        <a:schemeClr val="bg1"/>
                      </a:solidFill>
                      <a:latin typeface="+mn-lt"/>
                    </a:defRPr>
                  </a:pPr>
                  <a:endParaRPr lang="en-US"/>
                </a:p>
              </c:txPr>
              <c:showLegendKey val="0"/>
              <c:showVal val="0"/>
              <c:showCatName val="1"/>
              <c:showSerName val="0"/>
              <c:showPercent val="1"/>
              <c:showBubbleSize val="0"/>
            </c:dLbl>
            <c:dLbl>
              <c:idx val="9"/>
              <c:layout>
                <c:manualLayout>
                  <c:x val="-3.734861081251311E-2"/>
                  <c:y val="2.1629241972883306E-2"/>
                </c:manualLayout>
              </c:layout>
              <c:showLegendKey val="0"/>
              <c:showVal val="0"/>
              <c:showCatName val="1"/>
              <c:showSerName val="0"/>
              <c:showPercent val="1"/>
              <c:showBubbleSize val="0"/>
            </c:dLbl>
            <c:dLbl>
              <c:idx val="11"/>
              <c:layout>
                <c:manualLayout>
                  <c:x val="0.12338331556889903"/>
                  <c:y val="0.2084345080715094"/>
                </c:manualLayout>
              </c:layout>
              <c:numFmt formatCode="0.0%" sourceLinked="0"/>
              <c:spPr/>
              <c:txPr>
                <a:bodyPr/>
                <a:lstStyle/>
                <a:p>
                  <a:pPr>
                    <a:defRPr sz="1400">
                      <a:solidFill>
                        <a:schemeClr val="bg1"/>
                      </a:solidFill>
                      <a:latin typeface="+mn-lt"/>
                    </a:defRPr>
                  </a:pPr>
                  <a:endParaRPr lang="en-US"/>
                </a:p>
              </c:txPr>
              <c:showLegendKey val="0"/>
              <c:showVal val="0"/>
              <c:showCatName val="1"/>
              <c:showSerName val="0"/>
              <c:showPercent val="1"/>
              <c:showBubbleSize val="0"/>
            </c:dLbl>
            <c:dLbl>
              <c:idx val="12"/>
              <c:layout>
                <c:manualLayout>
                  <c:x val="-8.5989650209698024E-2"/>
                  <c:y val="6.7227453023890838E-4"/>
                </c:manualLayout>
              </c:layout>
              <c:numFmt formatCode="0.0%" sourceLinked="0"/>
              <c:spPr/>
              <c:txPr>
                <a:bodyPr/>
                <a:lstStyle/>
                <a:p>
                  <a:pPr>
                    <a:defRPr sz="1350">
                      <a:latin typeface="+mn-lt"/>
                    </a:defRPr>
                  </a:pPr>
                  <a:endParaRPr lang="en-US"/>
                </a:p>
              </c:txPr>
              <c:showLegendKey val="0"/>
              <c:showVal val="0"/>
              <c:showCatName val="1"/>
              <c:showSerName val="0"/>
              <c:showPercent val="1"/>
              <c:showBubbleSize val="0"/>
            </c:dLbl>
            <c:numFmt formatCode="0.0%" sourceLinked="0"/>
            <c:txPr>
              <a:bodyPr/>
              <a:lstStyle/>
              <a:p>
                <a:pPr>
                  <a:defRPr sz="1400">
                    <a:latin typeface="+mn-lt"/>
                  </a:defRPr>
                </a:pPr>
                <a:endParaRPr lang="en-US"/>
              </a:p>
            </c:txPr>
            <c:showLegendKey val="0"/>
            <c:showVal val="0"/>
            <c:showCatName val="1"/>
            <c:showSerName val="0"/>
            <c:showPercent val="1"/>
            <c:showBubbleSize val="0"/>
            <c:showLeaderLines val="1"/>
          </c:dLbls>
          <c:cat>
            <c:strRef>
              <c:f>Sheet1!$B$1:$N$1</c:f>
              <c:strCache>
                <c:ptCount val="13"/>
                <c:pt idx="0">
                  <c:v>Inpatient</c:v>
                </c:pt>
                <c:pt idx="1">
                  <c:v>Physician, Lab &amp; X-ray</c:v>
                </c:pt>
                <c:pt idx="2">
                  <c:v>Outpatient/Clinic</c:v>
                </c:pt>
                <c:pt idx="3">
                  <c:v>Drugs</c:v>
                </c:pt>
                <c:pt idx="4">
                  <c:v>Other Acute</c:v>
                </c:pt>
                <c:pt idx="5">
                  <c:v>Payments to MCOs</c:v>
                </c:pt>
                <c:pt idx="6">
                  <c:v>Payments to Medicare</c:v>
                </c:pt>
                <c:pt idx="8">
                  <c:v>Nursing Facilities</c:v>
                </c:pt>
                <c:pt idx="9">
                  <c:v>ICF/MR</c:v>
                </c:pt>
                <c:pt idx="10">
                  <c:v>Mental Health </c:v>
                </c:pt>
                <c:pt idx="11">
                  <c:v>Home Health and Personal Care</c:v>
                </c:pt>
                <c:pt idx="12">
                  <c:v>DSH</c:v>
                </c:pt>
              </c:strCache>
            </c:strRef>
          </c:cat>
          <c:val>
            <c:numRef>
              <c:f>Sheet1!$B$2:$N$2</c:f>
              <c:numCache>
                <c:formatCode>"$"#,##0.00_);[Red]\("$"#,##0.00\)</c:formatCode>
                <c:ptCount val="13"/>
                <c:pt idx="0">
                  <c:v>54.292999999999999</c:v>
                </c:pt>
                <c:pt idx="1">
                  <c:v>15.715</c:v>
                </c:pt>
                <c:pt idx="2">
                  <c:v>26.173999999999999</c:v>
                </c:pt>
                <c:pt idx="3">
                  <c:v>8.0399999999999991</c:v>
                </c:pt>
                <c:pt idx="4">
                  <c:v>43.863</c:v>
                </c:pt>
                <c:pt idx="5">
                  <c:v>175.911</c:v>
                </c:pt>
                <c:pt idx="6">
                  <c:v>15.087</c:v>
                </c:pt>
                <c:pt idx="8">
                  <c:v>49.837000000000003</c:v>
                </c:pt>
                <c:pt idx="9">
                  <c:v>10.472</c:v>
                </c:pt>
                <c:pt idx="10">
                  <c:v>2.5760000000000001</c:v>
                </c:pt>
                <c:pt idx="11">
                  <c:v>55.845999999999997</c:v>
                </c:pt>
                <c:pt idx="12">
                  <c:v>18.096</c:v>
                </c:pt>
              </c:numCache>
            </c:numRef>
          </c:val>
        </c:ser>
        <c:ser>
          <c:idx val="1"/>
          <c:order val="1"/>
          <c:tx>
            <c:strRef>
              <c:f>Sheet1!$A$3</c:f>
              <c:strCache>
                <c:ptCount val="1"/>
              </c:strCache>
            </c:strRef>
          </c:tx>
          <c:spPr>
            <a:solidFill>
              <a:schemeClr val="accent2"/>
            </a:solidFill>
            <a:ln w="12689">
              <a:solidFill>
                <a:schemeClr val="tx1"/>
              </a:solidFill>
              <a:prstDash val="solid"/>
            </a:ln>
          </c:spPr>
          <c:dPt>
            <c:idx val="0"/>
            <c:bubble3D val="0"/>
            <c:spPr>
              <a:solidFill>
                <a:schemeClr val="accent1"/>
              </a:solidFill>
              <a:ln w="12689">
                <a:solidFill>
                  <a:schemeClr val="tx1"/>
                </a:solidFill>
                <a:prstDash val="solid"/>
              </a:ln>
            </c:spPr>
          </c:dPt>
          <c:dPt>
            <c:idx val="1"/>
            <c:bubble3D val="0"/>
          </c:dPt>
          <c:dPt>
            <c:idx val="2"/>
            <c:bubble3D val="0"/>
            <c:spPr>
              <a:solidFill>
                <a:schemeClr val="hlink"/>
              </a:solidFill>
              <a:ln w="12689">
                <a:solidFill>
                  <a:schemeClr val="tx1"/>
                </a:solidFill>
                <a:prstDash val="solid"/>
              </a:ln>
            </c:spPr>
          </c:dPt>
          <c:dPt>
            <c:idx val="3"/>
            <c:bubble3D val="0"/>
            <c:spPr>
              <a:solidFill>
                <a:schemeClr val="folHlink"/>
              </a:solidFill>
              <a:ln w="12689">
                <a:solidFill>
                  <a:schemeClr val="tx1"/>
                </a:solidFill>
                <a:prstDash val="solid"/>
              </a:ln>
            </c:spPr>
          </c:dPt>
          <c:dPt>
            <c:idx val="4"/>
            <c:bubble3D val="0"/>
            <c:spPr>
              <a:solidFill>
                <a:schemeClr val="bg2"/>
              </a:solidFill>
              <a:ln w="12689">
                <a:solidFill>
                  <a:schemeClr val="tx1"/>
                </a:solidFill>
                <a:prstDash val="solid"/>
              </a:ln>
            </c:spPr>
          </c:dPt>
          <c:dPt>
            <c:idx val="5"/>
            <c:bubble3D val="0"/>
            <c:spPr>
              <a:solidFill>
                <a:schemeClr val="tx2"/>
              </a:solidFill>
              <a:ln w="12689">
                <a:solidFill>
                  <a:schemeClr val="tx1"/>
                </a:solidFill>
                <a:prstDash val="solid"/>
              </a:ln>
            </c:spPr>
          </c:dPt>
          <c:dPt>
            <c:idx val="6"/>
            <c:bubble3D val="0"/>
            <c:spPr>
              <a:solidFill>
                <a:srgbClr val="0066CC"/>
              </a:solidFill>
              <a:ln w="12689">
                <a:solidFill>
                  <a:schemeClr val="tx1"/>
                </a:solidFill>
                <a:prstDash val="solid"/>
              </a:ln>
            </c:spPr>
          </c:dPt>
          <c:dPt>
            <c:idx val="7"/>
            <c:bubble3D val="0"/>
            <c:spPr>
              <a:solidFill>
                <a:srgbClr val="CCCCFF"/>
              </a:solidFill>
              <a:ln w="12689">
                <a:solidFill>
                  <a:schemeClr val="tx1"/>
                </a:solidFill>
                <a:prstDash val="solid"/>
              </a:ln>
            </c:spPr>
          </c:dPt>
          <c:dPt>
            <c:idx val="8"/>
            <c:bubble3D val="0"/>
            <c:spPr>
              <a:solidFill>
                <a:srgbClr val="FF0000"/>
              </a:solidFill>
              <a:ln w="12689">
                <a:solidFill>
                  <a:schemeClr val="tx1"/>
                </a:solidFill>
                <a:prstDash val="solid"/>
              </a:ln>
            </c:spPr>
          </c:dPt>
          <c:dPt>
            <c:idx val="9"/>
            <c:bubble3D val="0"/>
            <c:spPr>
              <a:solidFill>
                <a:srgbClr val="FFFF00"/>
              </a:solidFill>
              <a:ln w="12689">
                <a:solidFill>
                  <a:schemeClr val="tx1"/>
                </a:solidFill>
                <a:prstDash val="solid"/>
              </a:ln>
            </c:spPr>
          </c:dPt>
          <c:dPt>
            <c:idx val="10"/>
            <c:bubble3D val="0"/>
            <c:spPr>
              <a:solidFill>
                <a:srgbClr val="00FF00"/>
              </a:solidFill>
              <a:ln w="12689">
                <a:solidFill>
                  <a:schemeClr val="tx1"/>
                </a:solidFill>
                <a:prstDash val="solid"/>
              </a:ln>
            </c:spPr>
          </c:dPt>
          <c:dPt>
            <c:idx val="11"/>
            <c:bubble3D val="0"/>
            <c:spPr>
              <a:solidFill>
                <a:srgbClr val="00FFFF"/>
              </a:solidFill>
              <a:ln w="12689">
                <a:solidFill>
                  <a:schemeClr val="tx1"/>
                </a:solidFill>
                <a:prstDash val="solid"/>
              </a:ln>
            </c:spPr>
          </c:dPt>
          <c:dPt>
            <c:idx val="12"/>
            <c:bubble3D val="0"/>
            <c:spPr>
              <a:solidFill>
                <a:srgbClr val="0000FF"/>
              </a:solidFill>
              <a:ln w="12689">
                <a:solidFill>
                  <a:schemeClr val="tx1"/>
                </a:solidFill>
                <a:prstDash val="solid"/>
              </a:ln>
            </c:spPr>
          </c:dPt>
          <c:dLbls>
            <c:numFmt formatCode="0%" sourceLinked="0"/>
            <c:spPr>
              <a:noFill/>
              <a:ln w="25378">
                <a:noFill/>
              </a:ln>
            </c:spPr>
            <c:txPr>
              <a:bodyPr/>
              <a:lstStyle/>
              <a:p>
                <a:pPr>
                  <a:defRPr sz="1799" b="1" i="0" u="none" strike="noStrike" baseline="0">
                    <a:solidFill>
                      <a:schemeClr val="tx1"/>
                    </a:solidFill>
                    <a:latin typeface="Arial"/>
                    <a:ea typeface="Arial"/>
                    <a:cs typeface="Arial"/>
                  </a:defRPr>
                </a:pPr>
                <a:endParaRPr lang="en-US"/>
              </a:p>
            </c:txPr>
            <c:showLegendKey val="0"/>
            <c:showVal val="0"/>
            <c:showCatName val="1"/>
            <c:showSerName val="0"/>
            <c:showPercent val="1"/>
            <c:showBubbleSize val="0"/>
            <c:showLeaderLines val="1"/>
          </c:dLbls>
          <c:cat>
            <c:strRef>
              <c:f>Sheet1!$B$1:$N$1</c:f>
              <c:strCache>
                <c:ptCount val="13"/>
                <c:pt idx="0">
                  <c:v>Inpatient</c:v>
                </c:pt>
                <c:pt idx="1">
                  <c:v>Physician, Lab &amp; X-ray</c:v>
                </c:pt>
                <c:pt idx="2">
                  <c:v>Outpatient/Clinic</c:v>
                </c:pt>
                <c:pt idx="3">
                  <c:v>Drugs</c:v>
                </c:pt>
                <c:pt idx="4">
                  <c:v>Other Acute</c:v>
                </c:pt>
                <c:pt idx="5">
                  <c:v>Payments to MCOs</c:v>
                </c:pt>
                <c:pt idx="6">
                  <c:v>Payments to Medicare</c:v>
                </c:pt>
                <c:pt idx="8">
                  <c:v>Nursing Facilities</c:v>
                </c:pt>
                <c:pt idx="9">
                  <c:v>ICF/MR</c:v>
                </c:pt>
                <c:pt idx="10">
                  <c:v>Mental Health </c:v>
                </c:pt>
                <c:pt idx="11">
                  <c:v>Home Health and Personal Care</c:v>
                </c:pt>
                <c:pt idx="12">
                  <c:v>DSH</c:v>
                </c:pt>
              </c:strCache>
            </c:strRef>
          </c:cat>
          <c:val>
            <c:numRef>
              <c:f>Sheet1!$B$3:$N$3</c:f>
              <c:numCache>
                <c:formatCode>0.0%</c:formatCode>
                <c:ptCount val="13"/>
                <c:pt idx="0">
                  <c:v>0.1140824945893131</c:v>
                </c:pt>
                <c:pt idx="1">
                  <c:v>3.302094933916077E-2</c:v>
                </c:pt>
                <c:pt idx="2">
                  <c:v>5.4997793700489593E-2</c:v>
                </c:pt>
                <c:pt idx="3">
                  <c:v>1.6893950536866213E-2</c:v>
                </c:pt>
                <c:pt idx="4">
                  <c:v>9.2166586119224223E-2</c:v>
                </c:pt>
                <c:pt idx="5">
                  <c:v>0.36963081254859115</c:v>
                </c:pt>
                <c:pt idx="6">
                  <c:v>3.1701372108171713E-2</c:v>
                </c:pt>
                <c:pt idx="8">
                  <c:v>0.10471937971465195</c:v>
                </c:pt>
                <c:pt idx="9">
                  <c:v>2.2004160450505347E-2</c:v>
                </c:pt>
                <c:pt idx="10">
                  <c:v>5.4127881322098724E-3</c:v>
                </c:pt>
                <c:pt idx="11">
                  <c:v>0.11734571662709335</c:v>
                </c:pt>
                <c:pt idx="12">
                  <c:v>3.8023996133722766E-2</c:v>
                </c:pt>
              </c:numCache>
            </c:numRef>
          </c:val>
        </c:ser>
        <c:ser>
          <c:idx val="2"/>
          <c:order val="2"/>
          <c:tx>
            <c:strRef>
              <c:f>Sheet1!$A$4</c:f>
              <c:strCache>
                <c:ptCount val="1"/>
              </c:strCache>
            </c:strRef>
          </c:tx>
          <c:spPr>
            <a:solidFill>
              <a:schemeClr val="hlink"/>
            </a:solidFill>
            <a:ln w="12689">
              <a:solidFill>
                <a:schemeClr val="tx1"/>
              </a:solidFill>
              <a:prstDash val="solid"/>
            </a:ln>
          </c:spPr>
          <c:dPt>
            <c:idx val="0"/>
            <c:bubble3D val="0"/>
            <c:spPr>
              <a:solidFill>
                <a:schemeClr val="accent1"/>
              </a:solidFill>
              <a:ln w="12689">
                <a:solidFill>
                  <a:schemeClr val="tx1"/>
                </a:solidFill>
                <a:prstDash val="solid"/>
              </a:ln>
            </c:spPr>
          </c:dPt>
          <c:dPt>
            <c:idx val="1"/>
            <c:bubble3D val="0"/>
            <c:spPr>
              <a:solidFill>
                <a:schemeClr val="accent2"/>
              </a:solidFill>
              <a:ln w="12689">
                <a:solidFill>
                  <a:schemeClr val="tx1"/>
                </a:solidFill>
                <a:prstDash val="solid"/>
              </a:ln>
            </c:spPr>
          </c:dPt>
          <c:dPt>
            <c:idx val="2"/>
            <c:bubble3D val="0"/>
          </c:dPt>
          <c:dPt>
            <c:idx val="3"/>
            <c:bubble3D val="0"/>
            <c:spPr>
              <a:solidFill>
                <a:schemeClr val="folHlink"/>
              </a:solidFill>
              <a:ln w="12689">
                <a:solidFill>
                  <a:schemeClr val="tx1"/>
                </a:solidFill>
                <a:prstDash val="solid"/>
              </a:ln>
            </c:spPr>
          </c:dPt>
          <c:dPt>
            <c:idx val="4"/>
            <c:bubble3D val="0"/>
            <c:spPr>
              <a:solidFill>
                <a:schemeClr val="bg2"/>
              </a:solidFill>
              <a:ln w="12689">
                <a:solidFill>
                  <a:schemeClr val="tx1"/>
                </a:solidFill>
                <a:prstDash val="solid"/>
              </a:ln>
            </c:spPr>
          </c:dPt>
          <c:dPt>
            <c:idx val="5"/>
            <c:bubble3D val="0"/>
            <c:spPr>
              <a:solidFill>
                <a:schemeClr val="tx2"/>
              </a:solidFill>
              <a:ln w="12689">
                <a:solidFill>
                  <a:schemeClr val="tx1"/>
                </a:solidFill>
                <a:prstDash val="solid"/>
              </a:ln>
            </c:spPr>
          </c:dPt>
          <c:dPt>
            <c:idx val="6"/>
            <c:bubble3D val="0"/>
            <c:spPr>
              <a:solidFill>
                <a:srgbClr val="0066CC"/>
              </a:solidFill>
              <a:ln w="12689">
                <a:solidFill>
                  <a:schemeClr val="tx1"/>
                </a:solidFill>
                <a:prstDash val="solid"/>
              </a:ln>
            </c:spPr>
          </c:dPt>
          <c:dPt>
            <c:idx val="7"/>
            <c:bubble3D val="0"/>
            <c:spPr>
              <a:solidFill>
                <a:srgbClr val="CCCCFF"/>
              </a:solidFill>
              <a:ln w="12689">
                <a:solidFill>
                  <a:schemeClr val="tx1"/>
                </a:solidFill>
                <a:prstDash val="solid"/>
              </a:ln>
            </c:spPr>
          </c:dPt>
          <c:dPt>
            <c:idx val="8"/>
            <c:bubble3D val="0"/>
            <c:spPr>
              <a:solidFill>
                <a:srgbClr val="FF0000"/>
              </a:solidFill>
              <a:ln w="12689">
                <a:solidFill>
                  <a:schemeClr val="tx1"/>
                </a:solidFill>
                <a:prstDash val="solid"/>
              </a:ln>
            </c:spPr>
          </c:dPt>
          <c:dPt>
            <c:idx val="9"/>
            <c:bubble3D val="0"/>
            <c:spPr>
              <a:solidFill>
                <a:srgbClr val="FFFF00"/>
              </a:solidFill>
              <a:ln w="12689">
                <a:solidFill>
                  <a:schemeClr val="tx1"/>
                </a:solidFill>
                <a:prstDash val="solid"/>
              </a:ln>
            </c:spPr>
          </c:dPt>
          <c:dPt>
            <c:idx val="10"/>
            <c:bubble3D val="0"/>
            <c:spPr>
              <a:solidFill>
                <a:srgbClr val="00FF00"/>
              </a:solidFill>
              <a:ln w="12689">
                <a:solidFill>
                  <a:schemeClr val="tx1"/>
                </a:solidFill>
                <a:prstDash val="solid"/>
              </a:ln>
            </c:spPr>
          </c:dPt>
          <c:dPt>
            <c:idx val="11"/>
            <c:bubble3D val="0"/>
            <c:spPr>
              <a:solidFill>
                <a:srgbClr val="00FFFF"/>
              </a:solidFill>
              <a:ln w="12689">
                <a:solidFill>
                  <a:schemeClr val="tx1"/>
                </a:solidFill>
                <a:prstDash val="solid"/>
              </a:ln>
            </c:spPr>
          </c:dPt>
          <c:dPt>
            <c:idx val="12"/>
            <c:bubble3D val="0"/>
            <c:spPr>
              <a:solidFill>
                <a:srgbClr val="0000FF"/>
              </a:solidFill>
              <a:ln w="12689">
                <a:solidFill>
                  <a:schemeClr val="tx1"/>
                </a:solidFill>
                <a:prstDash val="solid"/>
              </a:ln>
            </c:spPr>
          </c:dPt>
          <c:dLbls>
            <c:numFmt formatCode="0%" sourceLinked="0"/>
            <c:spPr>
              <a:noFill/>
              <a:ln w="25378">
                <a:noFill/>
              </a:ln>
            </c:spPr>
            <c:txPr>
              <a:bodyPr/>
              <a:lstStyle/>
              <a:p>
                <a:pPr>
                  <a:defRPr sz="1799" b="1" i="0" u="none" strike="noStrike" baseline="0">
                    <a:solidFill>
                      <a:schemeClr val="tx1"/>
                    </a:solidFill>
                    <a:latin typeface="Arial"/>
                    <a:ea typeface="Arial"/>
                    <a:cs typeface="Arial"/>
                  </a:defRPr>
                </a:pPr>
                <a:endParaRPr lang="en-US"/>
              </a:p>
            </c:txPr>
            <c:showLegendKey val="0"/>
            <c:showVal val="0"/>
            <c:showCatName val="1"/>
            <c:showSerName val="0"/>
            <c:showPercent val="1"/>
            <c:showBubbleSize val="0"/>
            <c:showLeaderLines val="1"/>
          </c:dLbls>
          <c:cat>
            <c:strRef>
              <c:f>Sheet1!$B$1:$N$1</c:f>
              <c:strCache>
                <c:ptCount val="13"/>
                <c:pt idx="0">
                  <c:v>Inpatient</c:v>
                </c:pt>
                <c:pt idx="1">
                  <c:v>Physician, Lab &amp; X-ray</c:v>
                </c:pt>
                <c:pt idx="2">
                  <c:v>Outpatient/Clinic</c:v>
                </c:pt>
                <c:pt idx="3">
                  <c:v>Drugs</c:v>
                </c:pt>
                <c:pt idx="4">
                  <c:v>Other Acute</c:v>
                </c:pt>
                <c:pt idx="5">
                  <c:v>Payments to MCOs</c:v>
                </c:pt>
                <c:pt idx="6">
                  <c:v>Payments to Medicare</c:v>
                </c:pt>
                <c:pt idx="8">
                  <c:v>Nursing Facilities</c:v>
                </c:pt>
                <c:pt idx="9">
                  <c:v>ICF/MR</c:v>
                </c:pt>
                <c:pt idx="10">
                  <c:v>Mental Health </c:v>
                </c:pt>
                <c:pt idx="11">
                  <c:v>Home Health and Personal Care</c:v>
                </c:pt>
                <c:pt idx="12">
                  <c:v>DSH</c:v>
                </c:pt>
              </c:strCache>
            </c:strRef>
          </c:cat>
          <c:val>
            <c:numRef>
              <c:f>Sheet1!$B$4:$N$4</c:f>
              <c:numCache>
                <c:formatCode>General</c:formatCode>
                <c:ptCount val="13"/>
                <c:pt idx="6" formatCode="0.0%">
                  <c:v>0.71249395894181677</c:v>
                </c:pt>
                <c:pt idx="8" formatCode="0.0%">
                  <c:v>0.24948204492446052</c:v>
                </c:pt>
              </c:numCache>
            </c:numRef>
          </c:val>
        </c:ser>
        <c:ser>
          <c:idx val="3"/>
          <c:order val="3"/>
          <c:tx>
            <c:strRef>
              <c:f>Sheet1!$A$5</c:f>
              <c:strCache>
                <c:ptCount val="1"/>
              </c:strCache>
            </c:strRef>
          </c:tx>
          <c:spPr>
            <a:solidFill>
              <a:schemeClr val="folHlink"/>
            </a:solidFill>
            <a:ln w="12689">
              <a:solidFill>
                <a:schemeClr val="tx1"/>
              </a:solidFill>
              <a:prstDash val="solid"/>
            </a:ln>
          </c:spPr>
          <c:dPt>
            <c:idx val="0"/>
            <c:bubble3D val="0"/>
            <c:spPr>
              <a:solidFill>
                <a:schemeClr val="accent1"/>
              </a:solidFill>
              <a:ln w="12689">
                <a:solidFill>
                  <a:schemeClr val="tx1"/>
                </a:solidFill>
                <a:prstDash val="solid"/>
              </a:ln>
            </c:spPr>
          </c:dPt>
          <c:dPt>
            <c:idx val="1"/>
            <c:bubble3D val="0"/>
            <c:spPr>
              <a:solidFill>
                <a:schemeClr val="accent2"/>
              </a:solidFill>
              <a:ln w="12689">
                <a:solidFill>
                  <a:schemeClr val="tx1"/>
                </a:solidFill>
                <a:prstDash val="solid"/>
              </a:ln>
            </c:spPr>
          </c:dPt>
          <c:dPt>
            <c:idx val="2"/>
            <c:bubble3D val="0"/>
            <c:spPr>
              <a:solidFill>
                <a:schemeClr val="hlink"/>
              </a:solidFill>
              <a:ln w="12689">
                <a:solidFill>
                  <a:schemeClr val="tx1"/>
                </a:solidFill>
                <a:prstDash val="solid"/>
              </a:ln>
            </c:spPr>
          </c:dPt>
          <c:dPt>
            <c:idx val="3"/>
            <c:bubble3D val="0"/>
          </c:dPt>
          <c:dPt>
            <c:idx val="4"/>
            <c:bubble3D val="0"/>
            <c:spPr>
              <a:solidFill>
                <a:schemeClr val="bg2"/>
              </a:solidFill>
              <a:ln w="12689">
                <a:solidFill>
                  <a:schemeClr val="tx1"/>
                </a:solidFill>
                <a:prstDash val="solid"/>
              </a:ln>
            </c:spPr>
          </c:dPt>
          <c:dPt>
            <c:idx val="5"/>
            <c:bubble3D val="0"/>
            <c:spPr>
              <a:solidFill>
                <a:schemeClr val="tx2"/>
              </a:solidFill>
              <a:ln w="12689">
                <a:solidFill>
                  <a:schemeClr val="tx1"/>
                </a:solidFill>
                <a:prstDash val="solid"/>
              </a:ln>
            </c:spPr>
          </c:dPt>
          <c:dPt>
            <c:idx val="6"/>
            <c:bubble3D val="0"/>
            <c:spPr>
              <a:solidFill>
                <a:srgbClr val="0066CC"/>
              </a:solidFill>
              <a:ln w="12689">
                <a:solidFill>
                  <a:schemeClr val="tx1"/>
                </a:solidFill>
                <a:prstDash val="solid"/>
              </a:ln>
            </c:spPr>
          </c:dPt>
          <c:dPt>
            <c:idx val="7"/>
            <c:bubble3D val="0"/>
            <c:spPr>
              <a:solidFill>
                <a:srgbClr val="CCCCFF"/>
              </a:solidFill>
              <a:ln w="12689">
                <a:solidFill>
                  <a:schemeClr val="tx1"/>
                </a:solidFill>
                <a:prstDash val="solid"/>
              </a:ln>
            </c:spPr>
          </c:dPt>
          <c:dPt>
            <c:idx val="8"/>
            <c:bubble3D val="0"/>
            <c:spPr>
              <a:solidFill>
                <a:srgbClr val="FF0000"/>
              </a:solidFill>
              <a:ln w="12689">
                <a:solidFill>
                  <a:schemeClr val="tx1"/>
                </a:solidFill>
                <a:prstDash val="solid"/>
              </a:ln>
            </c:spPr>
          </c:dPt>
          <c:dPt>
            <c:idx val="9"/>
            <c:bubble3D val="0"/>
            <c:spPr>
              <a:solidFill>
                <a:srgbClr val="FFFF00"/>
              </a:solidFill>
              <a:ln w="12689">
                <a:solidFill>
                  <a:schemeClr val="tx1"/>
                </a:solidFill>
                <a:prstDash val="solid"/>
              </a:ln>
            </c:spPr>
          </c:dPt>
          <c:dPt>
            <c:idx val="10"/>
            <c:bubble3D val="0"/>
            <c:spPr>
              <a:solidFill>
                <a:srgbClr val="00FF00"/>
              </a:solidFill>
              <a:ln w="12689">
                <a:solidFill>
                  <a:schemeClr val="tx1"/>
                </a:solidFill>
                <a:prstDash val="solid"/>
              </a:ln>
            </c:spPr>
          </c:dPt>
          <c:dPt>
            <c:idx val="11"/>
            <c:bubble3D val="0"/>
            <c:spPr>
              <a:solidFill>
                <a:srgbClr val="00FFFF"/>
              </a:solidFill>
              <a:ln w="12689">
                <a:solidFill>
                  <a:schemeClr val="tx1"/>
                </a:solidFill>
                <a:prstDash val="solid"/>
              </a:ln>
            </c:spPr>
          </c:dPt>
          <c:dPt>
            <c:idx val="12"/>
            <c:bubble3D val="0"/>
            <c:spPr>
              <a:solidFill>
                <a:srgbClr val="0000FF"/>
              </a:solidFill>
              <a:ln w="12689">
                <a:solidFill>
                  <a:schemeClr val="tx1"/>
                </a:solidFill>
                <a:prstDash val="solid"/>
              </a:ln>
            </c:spPr>
          </c:dPt>
          <c:dLbls>
            <c:numFmt formatCode="0%" sourceLinked="0"/>
            <c:spPr>
              <a:noFill/>
              <a:ln w="25378">
                <a:noFill/>
              </a:ln>
            </c:spPr>
            <c:txPr>
              <a:bodyPr/>
              <a:lstStyle/>
              <a:p>
                <a:pPr>
                  <a:defRPr sz="1799" b="1" i="0" u="none" strike="noStrike" baseline="0">
                    <a:solidFill>
                      <a:schemeClr val="tx1"/>
                    </a:solidFill>
                    <a:latin typeface="Arial"/>
                    <a:ea typeface="Arial"/>
                    <a:cs typeface="Arial"/>
                  </a:defRPr>
                </a:pPr>
                <a:endParaRPr lang="en-US"/>
              </a:p>
            </c:txPr>
            <c:showLegendKey val="0"/>
            <c:showVal val="0"/>
            <c:showCatName val="1"/>
            <c:showSerName val="0"/>
            <c:showPercent val="1"/>
            <c:showBubbleSize val="0"/>
            <c:showLeaderLines val="1"/>
          </c:dLbls>
          <c:cat>
            <c:strRef>
              <c:f>Sheet1!$B$1:$N$1</c:f>
              <c:strCache>
                <c:ptCount val="13"/>
                <c:pt idx="0">
                  <c:v>Inpatient</c:v>
                </c:pt>
                <c:pt idx="1">
                  <c:v>Physician, Lab &amp; X-ray</c:v>
                </c:pt>
                <c:pt idx="2">
                  <c:v>Outpatient/Clinic</c:v>
                </c:pt>
                <c:pt idx="3">
                  <c:v>Drugs</c:v>
                </c:pt>
                <c:pt idx="4">
                  <c:v>Other Acute</c:v>
                </c:pt>
                <c:pt idx="5">
                  <c:v>Payments to MCOs</c:v>
                </c:pt>
                <c:pt idx="6">
                  <c:v>Payments to Medicare</c:v>
                </c:pt>
                <c:pt idx="8">
                  <c:v>Nursing Facilities</c:v>
                </c:pt>
                <c:pt idx="9">
                  <c:v>ICF/MR</c:v>
                </c:pt>
                <c:pt idx="10">
                  <c:v>Mental Health </c:v>
                </c:pt>
                <c:pt idx="11">
                  <c:v>Home Health and Personal Care</c:v>
                </c:pt>
                <c:pt idx="12">
                  <c:v>DSH</c:v>
                </c:pt>
              </c:strCache>
            </c:strRef>
          </c:cat>
          <c:val>
            <c:numRef>
              <c:f>Sheet1!$B$5:$N$5</c:f>
              <c:numCache>
                <c:formatCode>General</c:formatCode>
                <c:ptCount val="13"/>
                <c:pt idx="6" formatCode="0.0%">
                  <c:v>1</c:v>
                </c:pt>
              </c:numCache>
            </c:numRef>
          </c:val>
        </c:ser>
        <c:dLbls>
          <c:showLegendKey val="0"/>
          <c:showVal val="0"/>
          <c:showCatName val="1"/>
          <c:showSerName val="0"/>
          <c:showPercent val="1"/>
          <c:showBubbleSize val="0"/>
          <c:showLeaderLines val="1"/>
        </c:dLbls>
        <c:firstSliceAng val="0"/>
      </c:pieChart>
      <c:spPr>
        <a:noFill/>
        <a:ln w="25398">
          <a:noFill/>
        </a:ln>
      </c:spPr>
    </c:plotArea>
    <c:plotVisOnly val="1"/>
    <c:dispBlanksAs val="zero"/>
    <c:showDLblsOverMax val="0"/>
  </c:chart>
  <c:spPr>
    <a:noFill/>
    <a:ln>
      <a:noFill/>
    </a:ln>
  </c:spPr>
  <c:txPr>
    <a:bodyPr/>
    <a:lstStyle/>
    <a:p>
      <a:pPr>
        <a:defRPr sz="1799" b="1" i="0" u="none" strike="noStrike" baseline="0">
          <a:solidFill>
            <a:schemeClr val="tx1"/>
          </a:solidFill>
          <a:latin typeface="Arial"/>
          <a:ea typeface="Arial"/>
          <a:cs typeface="Arial"/>
        </a:defRPr>
      </a:pPr>
      <a:endParaRPr lang="en-US"/>
    </a:p>
  </c:txPr>
  <c:externalData r:id="rId1">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1.5591778880226797E-2"/>
          <c:y val="3.1400993109145882E-2"/>
          <c:w val="0.8048600143975625"/>
          <c:h val="0.6894095209170642"/>
        </c:manualLayout>
      </c:layout>
      <c:barChart>
        <c:barDir val="col"/>
        <c:grouping val="percentStacked"/>
        <c:varyColors val="0"/>
        <c:ser>
          <c:idx val="0"/>
          <c:order val="0"/>
          <c:tx>
            <c:strRef>
              <c:f>Sheet1!$A$2</c:f>
              <c:strCache>
                <c:ptCount val="1"/>
                <c:pt idx="0">
                  <c:v>Medicaid</c:v>
                </c:pt>
              </c:strCache>
            </c:strRef>
          </c:tx>
          <c:spPr>
            <a:solidFill>
              <a:srgbClr val="133559"/>
            </a:solidFill>
            <a:ln w="12700">
              <a:solidFill>
                <a:schemeClr val="tx1"/>
              </a:solidFill>
            </a:ln>
          </c:spPr>
          <c:invertIfNegative val="0"/>
          <c:dLbls>
            <c:txPr>
              <a:bodyPr/>
              <a:lstStyle/>
              <a:p>
                <a:pPr>
                  <a:defRPr b="1">
                    <a:solidFill>
                      <a:schemeClr val="bg1"/>
                    </a:solidFill>
                  </a:defRPr>
                </a:pPr>
                <a:endParaRPr lang="en-US"/>
              </a:p>
            </c:txPr>
            <c:showLegendKey val="0"/>
            <c:showVal val="1"/>
            <c:showCatName val="0"/>
            <c:showSerName val="0"/>
            <c:showPercent val="0"/>
            <c:showBubbleSize val="0"/>
            <c:showLeaderLines val="0"/>
          </c:dLbls>
          <c:cat>
            <c:strRef>
              <c:f>Sheet1!$B$1:$D$1</c:f>
              <c:strCache>
                <c:ptCount val="3"/>
                <c:pt idx="0">
                  <c:v>Total State Spending
(Including Federal Funds)
$1.69 Trillion</c:v>
                </c:pt>
                <c:pt idx="1">
                  <c:v>State General Fund Spending
 (Not Including Federal Funds)
 $680.8 Billion</c:v>
                </c:pt>
                <c:pt idx="2">
                  <c:v>Federal Funds 
Spent by States
$512.5 Billion</c:v>
                </c:pt>
              </c:strCache>
            </c:strRef>
          </c:cat>
          <c:val>
            <c:numRef>
              <c:f>Sheet1!$B$2:$D$2</c:f>
              <c:numCache>
                <c:formatCode>0.0%</c:formatCode>
                <c:ptCount val="3"/>
                <c:pt idx="0">
                  <c:v>0.245</c:v>
                </c:pt>
                <c:pt idx="1">
                  <c:v>0.17799999999999999</c:v>
                </c:pt>
                <c:pt idx="2">
                  <c:v>0.47599999999999998</c:v>
                </c:pt>
              </c:numCache>
            </c:numRef>
          </c:val>
        </c:ser>
        <c:ser>
          <c:idx val="1"/>
          <c:order val="1"/>
          <c:tx>
            <c:strRef>
              <c:f>Sheet1!$A$3</c:f>
              <c:strCache>
                <c:ptCount val="1"/>
                <c:pt idx="0">
                  <c:v>Elementary &amp; Secondary Education</c:v>
                </c:pt>
              </c:strCache>
            </c:strRef>
          </c:tx>
          <c:spPr>
            <a:solidFill>
              <a:schemeClr val="accent3"/>
            </a:solidFill>
            <a:ln w="12700">
              <a:solidFill>
                <a:schemeClr val="tx1"/>
              </a:solidFill>
            </a:ln>
          </c:spPr>
          <c:invertIfNegative val="0"/>
          <c:dLbls>
            <c:txPr>
              <a:bodyPr/>
              <a:lstStyle/>
              <a:p>
                <a:pPr>
                  <a:defRPr b="1">
                    <a:solidFill>
                      <a:schemeClr val="bg1"/>
                    </a:solidFill>
                  </a:defRPr>
                </a:pPr>
                <a:endParaRPr lang="en-US"/>
              </a:p>
            </c:txPr>
            <c:showLegendKey val="0"/>
            <c:showVal val="1"/>
            <c:showCatName val="0"/>
            <c:showSerName val="0"/>
            <c:showPercent val="0"/>
            <c:showBubbleSize val="0"/>
            <c:showLeaderLines val="0"/>
          </c:dLbls>
          <c:cat>
            <c:strRef>
              <c:f>Sheet1!$B$1:$D$1</c:f>
              <c:strCache>
                <c:ptCount val="3"/>
                <c:pt idx="0">
                  <c:v>Total State Spending
(Including Federal Funds)
$1.69 Trillion</c:v>
                </c:pt>
                <c:pt idx="1">
                  <c:v>State General Fund Spending
 (Not Including Federal Funds)
 $680.8 Billion</c:v>
                </c:pt>
                <c:pt idx="2">
                  <c:v>Federal Funds 
Spent by States
$512.5 Billion</c:v>
                </c:pt>
              </c:strCache>
            </c:strRef>
          </c:cat>
          <c:val>
            <c:numRef>
              <c:f>Sheet1!$B$3:$D$3</c:f>
              <c:numCache>
                <c:formatCode>0.0%</c:formatCode>
                <c:ptCount val="3"/>
                <c:pt idx="0">
                  <c:v>0.19800000000000001</c:v>
                </c:pt>
                <c:pt idx="1">
                  <c:v>0.35399999999999998</c:v>
                </c:pt>
                <c:pt idx="2">
                  <c:v>0.10100000000000001</c:v>
                </c:pt>
              </c:numCache>
            </c:numRef>
          </c:val>
        </c:ser>
        <c:ser>
          <c:idx val="2"/>
          <c:order val="2"/>
          <c:tx>
            <c:strRef>
              <c:f>Sheet1!$A$4</c:f>
              <c:strCache>
                <c:ptCount val="1"/>
                <c:pt idx="0">
                  <c:v>Other Programs</c:v>
                </c:pt>
              </c:strCache>
            </c:strRef>
          </c:tx>
          <c:spPr>
            <a:solidFill>
              <a:schemeClr val="accent5"/>
            </a:solidFill>
            <a:ln w="12700">
              <a:solidFill>
                <a:schemeClr val="tx1"/>
              </a:solidFill>
            </a:ln>
          </c:spPr>
          <c:invertIfNegative val="0"/>
          <c:dLbls>
            <c:txPr>
              <a:bodyPr/>
              <a:lstStyle/>
              <a:p>
                <a:pPr>
                  <a:defRPr b="1"/>
                </a:pPr>
                <a:endParaRPr lang="en-US"/>
              </a:p>
            </c:txPr>
            <c:showLegendKey val="0"/>
            <c:showVal val="1"/>
            <c:showCatName val="0"/>
            <c:showSerName val="0"/>
            <c:showPercent val="0"/>
            <c:showBubbleSize val="0"/>
            <c:showLeaderLines val="0"/>
          </c:dLbls>
          <c:cat>
            <c:strRef>
              <c:f>Sheet1!$B$1:$D$1</c:f>
              <c:strCache>
                <c:ptCount val="3"/>
                <c:pt idx="0">
                  <c:v>Total State Spending
(Including Federal Funds)
$1.69 Trillion</c:v>
                </c:pt>
                <c:pt idx="1">
                  <c:v>State General Fund Spending
 (Not Including Federal Funds)
 $680.8 Billion</c:v>
                </c:pt>
                <c:pt idx="2">
                  <c:v>Federal Funds 
Spent by States
$512.5 Billion</c:v>
                </c:pt>
              </c:strCache>
            </c:strRef>
          </c:cat>
          <c:val>
            <c:numRef>
              <c:f>Sheet1!$B$4:$D$4</c:f>
              <c:numCache>
                <c:formatCode>0.0%</c:formatCode>
                <c:ptCount val="3"/>
                <c:pt idx="0">
                  <c:v>0.55700000000000005</c:v>
                </c:pt>
                <c:pt idx="1">
                  <c:v>0.46800000000000003</c:v>
                </c:pt>
                <c:pt idx="2">
                  <c:v>0.42300000000000004</c:v>
                </c:pt>
              </c:numCache>
            </c:numRef>
          </c:val>
        </c:ser>
        <c:dLbls>
          <c:showLegendKey val="0"/>
          <c:showVal val="0"/>
          <c:showCatName val="0"/>
          <c:showSerName val="0"/>
          <c:showPercent val="0"/>
          <c:showBubbleSize val="0"/>
        </c:dLbls>
        <c:gapWidth val="150"/>
        <c:overlap val="100"/>
        <c:axId val="80338944"/>
        <c:axId val="80340480"/>
      </c:barChart>
      <c:catAx>
        <c:axId val="80338944"/>
        <c:scaling>
          <c:orientation val="minMax"/>
        </c:scaling>
        <c:delete val="0"/>
        <c:axPos val="b"/>
        <c:majorTickMark val="none"/>
        <c:minorTickMark val="none"/>
        <c:tickLblPos val="nextTo"/>
        <c:spPr>
          <a:ln w="12700">
            <a:solidFill>
              <a:schemeClr val="tx1"/>
            </a:solidFill>
          </a:ln>
        </c:spPr>
        <c:txPr>
          <a:bodyPr/>
          <a:lstStyle/>
          <a:p>
            <a:pPr>
              <a:defRPr sz="1500" b="1"/>
            </a:pPr>
            <a:endParaRPr lang="en-US"/>
          </a:p>
        </c:txPr>
        <c:crossAx val="80340480"/>
        <c:crosses val="autoZero"/>
        <c:auto val="1"/>
        <c:lblAlgn val="ctr"/>
        <c:lblOffset val="100"/>
        <c:noMultiLvlLbl val="0"/>
      </c:catAx>
      <c:valAx>
        <c:axId val="80340480"/>
        <c:scaling>
          <c:orientation val="minMax"/>
          <c:max val="1.1000000000000001"/>
          <c:min val="0"/>
        </c:scaling>
        <c:delete val="1"/>
        <c:axPos val="l"/>
        <c:majorGridlines>
          <c:spPr>
            <a:ln>
              <a:noFill/>
            </a:ln>
          </c:spPr>
        </c:majorGridlines>
        <c:numFmt formatCode="0%" sourceLinked="1"/>
        <c:majorTickMark val="out"/>
        <c:minorTickMark val="none"/>
        <c:tickLblPos val="none"/>
        <c:crossAx val="80338944"/>
        <c:crosses val="autoZero"/>
        <c:crossBetween val="between"/>
      </c:valAx>
    </c:plotArea>
    <c:legend>
      <c:legendPos val="r"/>
      <c:layout>
        <c:manualLayout>
          <c:xMode val="edge"/>
          <c:yMode val="edge"/>
          <c:x val="0.75549601834852143"/>
          <c:y val="0.12870394187646689"/>
          <c:w val="0.24450398165147855"/>
          <c:h val="0.35795087792505853"/>
        </c:manualLayout>
      </c:layout>
      <c:overlay val="0"/>
      <c:txPr>
        <a:bodyPr/>
        <a:lstStyle/>
        <a:p>
          <a:pPr>
            <a:defRPr sz="1500" b="1"/>
          </a:pPr>
          <a:endParaRPr lang="en-US"/>
        </a:p>
      </c:txPr>
    </c:legend>
    <c:plotVisOnly val="1"/>
    <c:dispBlanksAs val="gap"/>
    <c:showDLblsOverMax val="0"/>
  </c:chart>
  <c:txPr>
    <a:bodyPr/>
    <a:lstStyle/>
    <a:p>
      <a:pPr>
        <a:defRPr sz="1800"/>
      </a:pPr>
      <a:endParaRPr lang="en-US"/>
    </a:p>
  </c:txPr>
  <c:externalData r:id="rId1">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2.28632175761871E-2"/>
          <c:y val="1.9957670137087258E-3"/>
          <c:w val="0.9611605104996177"/>
          <c:h val="0.85594890634533605"/>
        </c:manualLayout>
      </c:layout>
      <c:lineChart>
        <c:grouping val="standard"/>
        <c:varyColors val="0"/>
        <c:ser>
          <c:idx val="2"/>
          <c:order val="0"/>
          <c:tx>
            <c:strRef>
              <c:f>Sheet1!$B$1</c:f>
              <c:strCache>
                <c:ptCount val="1"/>
                <c:pt idx="0">
                  <c:v>Spending Growth</c:v>
                </c:pt>
              </c:strCache>
            </c:strRef>
          </c:tx>
          <c:spPr>
            <a:ln w="38100">
              <a:solidFill>
                <a:schemeClr val="accent1"/>
              </a:solidFill>
            </a:ln>
          </c:spPr>
          <c:marker>
            <c:symbol val="square"/>
            <c:size val="9"/>
            <c:spPr>
              <a:solidFill>
                <a:schemeClr val="accent1"/>
              </a:solidFill>
              <a:ln w="12700">
                <a:solidFill>
                  <a:schemeClr val="accent1"/>
                </a:solidFill>
              </a:ln>
            </c:spPr>
          </c:marker>
          <c:dPt>
            <c:idx val="17"/>
            <c:bubble3D val="0"/>
            <c:spPr>
              <a:ln w="38100">
                <a:solidFill>
                  <a:schemeClr val="accent1"/>
                </a:solidFill>
                <a:prstDash val="dash"/>
              </a:ln>
            </c:spPr>
          </c:dPt>
          <c:dLbls>
            <c:dLbl>
              <c:idx val="8"/>
              <c:layout>
                <c:manualLayout>
                  <c:x val="-2.8844790928419562E-2"/>
                  <c:y val="-6.8821256548709103E-2"/>
                </c:manualLayout>
              </c:layout>
              <c:dLblPos val="r"/>
              <c:showLegendKey val="0"/>
              <c:showVal val="1"/>
              <c:showCatName val="0"/>
              <c:showSerName val="0"/>
              <c:showPercent val="0"/>
              <c:showBubbleSize val="0"/>
              <c:extLst>
                <c:ext xmlns:c15="http://schemas.microsoft.com/office/drawing/2012/chart" uri="{CE6537A1-D6FC-4f65-9D91-7224C49458BB}">
                  <c15:layout/>
                </c:ext>
              </c:extLst>
            </c:dLbl>
            <c:dLbl>
              <c:idx val="11"/>
              <c:dLblPos val="b"/>
              <c:showLegendKey val="0"/>
              <c:showVal val="1"/>
              <c:showCatName val="0"/>
              <c:showSerName val="0"/>
              <c:showPercent val="0"/>
              <c:showBubbleSize val="0"/>
              <c:extLst>
                <c:ext xmlns:c15="http://schemas.microsoft.com/office/drawing/2012/chart" uri="{CE6537A1-D6FC-4f65-9D91-7224C49458BB}">
                  <c15:layout/>
                </c:ext>
              </c:extLst>
            </c:dLbl>
            <c:dLbl>
              <c:idx val="12"/>
              <c:dLblPos val="b"/>
              <c:showLegendKey val="0"/>
              <c:showVal val="1"/>
              <c:showCatName val="0"/>
              <c:showSerName val="0"/>
              <c:showPercent val="0"/>
              <c:showBubbleSize val="0"/>
              <c:extLst>
                <c:ext xmlns:c15="http://schemas.microsoft.com/office/drawing/2012/chart" uri="{CE6537A1-D6FC-4f65-9D91-7224C49458BB}">
                  <c15:layout/>
                </c:ext>
              </c:extLst>
            </c:dLbl>
            <c:dLbl>
              <c:idx val="14"/>
              <c:layout>
                <c:manualLayout>
                  <c:x val="-1.1339475549255846E-3"/>
                  <c:y val="1.2727983623310912E-2"/>
                </c:manualLayout>
              </c:layout>
              <c:dLblPos val="r"/>
              <c:showLegendKey val="0"/>
              <c:showVal val="1"/>
              <c:showCatName val="0"/>
              <c:showSerName val="0"/>
              <c:showPercent val="0"/>
              <c:showBubbleSize val="0"/>
              <c:extLst>
                <c:ext xmlns:c15="http://schemas.microsoft.com/office/drawing/2012/chart" uri="{CE6537A1-D6FC-4f65-9D91-7224C49458BB}">
                  <c15:layout/>
                </c:ext>
              </c:extLst>
            </c:dLbl>
            <c:dLbl>
              <c:idx val="15"/>
              <c:layout>
                <c:manualLayout>
                  <c:x val="-4.7271438695960309E-2"/>
                  <c:y val="-4.4781192298850601E-2"/>
                </c:manualLayout>
              </c:layout>
              <c:dLblPos val="r"/>
              <c:showLegendKey val="0"/>
              <c:showVal val="1"/>
              <c:showCatName val="0"/>
              <c:showSerName val="0"/>
              <c:showPercent val="0"/>
              <c:showBubbleSize val="0"/>
              <c:extLst>
                <c:ext xmlns:c15="http://schemas.microsoft.com/office/drawing/2012/chart" uri="{CE6537A1-D6FC-4f65-9D91-7224C49458BB}">
                  <c15:layout/>
                </c:ext>
              </c:extLst>
            </c:dLbl>
            <c:dLbl>
              <c:idx val="16"/>
              <c:layout>
                <c:manualLayout>
                  <c:x val="-4.8688873139617395E-2"/>
                  <c:y val="-4.7452310548834878E-2"/>
                </c:manualLayout>
              </c:layout>
              <c:dLblPos val="r"/>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txPr>
              <a:bodyPr/>
              <a:lstStyle/>
              <a:p>
                <a:pPr>
                  <a:defRPr sz="1600"/>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Sheet1!$A$2:$A$19</c:f>
              <c:strCache>
                <c:ptCount val="18"/>
                <c:pt idx="0">
                  <c:v>1998</c:v>
                </c:pt>
                <c:pt idx="1">
                  <c:v>1999</c:v>
                </c:pt>
                <c:pt idx="2">
                  <c:v>2000</c:v>
                </c:pt>
                <c:pt idx="3">
                  <c:v>2001</c:v>
                </c:pt>
                <c:pt idx="4">
                  <c:v>2002</c:v>
                </c:pt>
                <c:pt idx="5">
                  <c:v>2003</c:v>
                </c:pt>
                <c:pt idx="6">
                  <c:v>2004</c:v>
                </c:pt>
                <c:pt idx="7">
                  <c:v>2005</c:v>
                </c:pt>
                <c:pt idx="8">
                  <c:v>2006</c:v>
                </c:pt>
                <c:pt idx="9">
                  <c:v>2007</c:v>
                </c:pt>
                <c:pt idx="10">
                  <c:v>2008</c:v>
                </c:pt>
                <c:pt idx="11">
                  <c:v>2009</c:v>
                </c:pt>
                <c:pt idx="12">
                  <c:v>2010</c:v>
                </c:pt>
                <c:pt idx="13">
                  <c:v>2011</c:v>
                </c:pt>
                <c:pt idx="14">
                  <c:v>2012</c:v>
                </c:pt>
                <c:pt idx="15">
                  <c:v>2013</c:v>
                </c:pt>
                <c:pt idx="16">
                  <c:v>2014</c:v>
                </c:pt>
                <c:pt idx="17">
                  <c:v>2015*</c:v>
                </c:pt>
              </c:strCache>
            </c:strRef>
          </c:cat>
          <c:val>
            <c:numRef>
              <c:f>Sheet1!$B$2:$B$19</c:f>
              <c:numCache>
                <c:formatCode>0.0%</c:formatCode>
                <c:ptCount val="18"/>
                <c:pt idx="0">
                  <c:v>4.6998495000000001E-2</c:v>
                </c:pt>
                <c:pt idx="1">
                  <c:v>6.7981176000000004E-2</c:v>
                </c:pt>
                <c:pt idx="2">
                  <c:v>8.6660619999999994E-2</c:v>
                </c:pt>
                <c:pt idx="3">
                  <c:v>0.10360931299999999</c:v>
                </c:pt>
                <c:pt idx="4">
                  <c:v>0.12692768199999999</c:v>
                </c:pt>
                <c:pt idx="5">
                  <c:v>8.5020894999999999E-2</c:v>
                </c:pt>
                <c:pt idx="6">
                  <c:v>7.7093222000000003E-2</c:v>
                </c:pt>
                <c:pt idx="7">
                  <c:v>6.3599876999999999E-2</c:v>
                </c:pt>
                <c:pt idx="8">
                  <c:v>1.3212588000000001E-2</c:v>
                </c:pt>
                <c:pt idx="9">
                  <c:v>3.7999999999999999E-2</c:v>
                </c:pt>
                <c:pt idx="10">
                  <c:v>5.8000000000000003E-2</c:v>
                </c:pt>
                <c:pt idx="11">
                  <c:v>7.5999999999999998E-2</c:v>
                </c:pt>
                <c:pt idx="12">
                  <c:v>6.5799999999999997E-2</c:v>
                </c:pt>
                <c:pt idx="13">
                  <c:v>9.7000000000000003E-2</c:v>
                </c:pt>
                <c:pt idx="14">
                  <c:v>-0.04</c:v>
                </c:pt>
                <c:pt idx="15">
                  <c:v>6.9000000000000006E-2</c:v>
                </c:pt>
                <c:pt idx="16">
                  <c:v>0.10199999999999999</c:v>
                </c:pt>
                <c:pt idx="17">
                  <c:v>0.14299999999999999</c:v>
                </c:pt>
              </c:numCache>
            </c:numRef>
          </c:val>
          <c:smooth val="0"/>
        </c:ser>
        <c:ser>
          <c:idx val="0"/>
          <c:order val="1"/>
          <c:tx>
            <c:strRef>
              <c:f>Sheet1!$C$1</c:f>
              <c:strCache>
                <c:ptCount val="1"/>
                <c:pt idx="0">
                  <c:v>Enrollment Growth</c:v>
                </c:pt>
              </c:strCache>
            </c:strRef>
          </c:tx>
          <c:spPr>
            <a:ln w="38100">
              <a:solidFill>
                <a:schemeClr val="tx2"/>
              </a:solidFill>
            </a:ln>
          </c:spPr>
          <c:marker>
            <c:symbol val="triangle"/>
            <c:size val="9"/>
            <c:spPr>
              <a:solidFill>
                <a:schemeClr val="tx2"/>
              </a:solidFill>
              <a:ln w="12700">
                <a:solidFill>
                  <a:schemeClr val="tx2"/>
                </a:solidFill>
              </a:ln>
            </c:spPr>
          </c:marker>
          <c:dPt>
            <c:idx val="17"/>
            <c:bubble3D val="0"/>
            <c:spPr>
              <a:ln w="38100">
                <a:solidFill>
                  <a:schemeClr val="tx2"/>
                </a:solidFill>
                <a:prstDash val="dash"/>
              </a:ln>
            </c:spPr>
          </c:dPt>
          <c:dLbls>
            <c:dLbl>
              <c:idx val="8"/>
              <c:dLblPos val="b"/>
              <c:showLegendKey val="0"/>
              <c:showVal val="1"/>
              <c:showCatName val="0"/>
              <c:showSerName val="0"/>
              <c:showPercent val="0"/>
              <c:showBubbleSize val="0"/>
              <c:extLst>
                <c:ext xmlns:c15="http://schemas.microsoft.com/office/drawing/2012/chart" uri="{CE6537A1-D6FC-4f65-9D91-7224C49458BB}">
                  <c15:layout/>
                </c:ext>
              </c:extLst>
            </c:dLbl>
            <c:dLbl>
              <c:idx val="9"/>
              <c:dLblPos val="b"/>
              <c:showLegendKey val="0"/>
              <c:showVal val="1"/>
              <c:showCatName val="0"/>
              <c:showSerName val="0"/>
              <c:showPercent val="0"/>
              <c:showBubbleSize val="0"/>
              <c:extLst>
                <c:ext xmlns:c15="http://schemas.microsoft.com/office/drawing/2012/chart" uri="{CE6537A1-D6FC-4f65-9D91-7224C49458BB}">
                  <c15:layout/>
                </c:ext>
              </c:extLst>
            </c:dLbl>
            <c:dLbl>
              <c:idx val="10"/>
              <c:layout>
                <c:manualLayout>
                  <c:x val="-1.3253012048192771E-2"/>
                  <c:y val="3.9439166123153693E-2"/>
                </c:manualLayout>
              </c:layout>
              <c:dLblPos val="r"/>
              <c:showLegendKey val="0"/>
              <c:showVal val="1"/>
              <c:showCatName val="0"/>
              <c:showSerName val="0"/>
              <c:showPercent val="0"/>
              <c:showBubbleSize val="0"/>
              <c:extLst>
                <c:ext xmlns:c15="http://schemas.microsoft.com/office/drawing/2012/chart" uri="{CE6537A1-D6FC-4f65-9D91-7224C49458BB}">
                  <c15:layout/>
                </c:ext>
              </c:extLst>
            </c:dLbl>
            <c:dLbl>
              <c:idx val="14"/>
              <c:layout>
                <c:manualLayout>
                  <c:x val="-2.0340184266477674E-2"/>
                  <c:y val="-5.5465665298787714E-2"/>
                </c:manualLayout>
              </c:layout>
              <c:dLblPos val="r"/>
              <c:showLegendKey val="0"/>
              <c:showVal val="1"/>
              <c:showCatName val="0"/>
              <c:showSerName val="0"/>
              <c:showPercent val="0"/>
              <c:showBubbleSize val="0"/>
              <c:extLst>
                <c:ext xmlns:c15="http://schemas.microsoft.com/office/drawing/2012/chart" uri="{CE6537A1-D6FC-4f65-9D91-7224C49458BB}">
                  <c15:layout/>
                </c:ext>
              </c:extLst>
            </c:dLbl>
            <c:dLbl>
              <c:idx val="15"/>
              <c:layout>
                <c:manualLayout>
                  <c:x val="-2.3175053153791637E-2"/>
                  <c:y val="3.9439166123153596E-2"/>
                </c:manualLayout>
              </c:layout>
              <c:dLblPos val="r"/>
              <c:showLegendKey val="0"/>
              <c:showVal val="1"/>
              <c:showCatName val="0"/>
              <c:showSerName val="0"/>
              <c:showPercent val="0"/>
              <c:showBubbleSize val="0"/>
              <c:extLst>
                <c:ext xmlns:c15="http://schemas.microsoft.com/office/drawing/2012/chart" uri="{CE6537A1-D6FC-4f65-9D91-7224C49458BB}">
                  <c15:layout/>
                </c:ext>
              </c:extLst>
            </c:dLbl>
            <c:dLbl>
              <c:idx val="16"/>
              <c:layout>
                <c:manualLayout>
                  <c:x val="-7.5832742735649512E-3"/>
                  <c:y val="4.6036828200614811E-2"/>
                </c:manualLayout>
              </c:layout>
              <c:dLblPos val="r"/>
              <c:showLegendKey val="0"/>
              <c:showVal val="1"/>
              <c:showCatName val="0"/>
              <c:showSerName val="0"/>
              <c:showPercent val="0"/>
              <c:showBubbleSize val="0"/>
              <c:extLst>
                <c:ext xmlns:c15="http://schemas.microsoft.com/office/drawing/2012/chart" uri="{CE6537A1-D6FC-4f65-9D91-7224C49458BB}">
                  <c15:layout/>
                </c:ext>
              </c:extLst>
            </c:dLbl>
            <c:dLbl>
              <c:idx val="17"/>
              <c:layout>
                <c:manualLayout>
                  <c:x val="-3.3060821330714242E-3"/>
                  <c:y val="5.6721301200551973E-2"/>
                </c:manualLayout>
              </c:layout>
              <c:dLblPos val="r"/>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txPr>
              <a:bodyPr/>
              <a:lstStyle/>
              <a:p>
                <a:pPr>
                  <a:defRPr sz="1600"/>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Sheet1!$A$2:$A$19</c:f>
              <c:strCache>
                <c:ptCount val="18"/>
                <c:pt idx="0">
                  <c:v>1998</c:v>
                </c:pt>
                <c:pt idx="1">
                  <c:v>1999</c:v>
                </c:pt>
                <c:pt idx="2">
                  <c:v>2000</c:v>
                </c:pt>
                <c:pt idx="3">
                  <c:v>2001</c:v>
                </c:pt>
                <c:pt idx="4">
                  <c:v>2002</c:v>
                </c:pt>
                <c:pt idx="5">
                  <c:v>2003</c:v>
                </c:pt>
                <c:pt idx="6">
                  <c:v>2004</c:v>
                </c:pt>
                <c:pt idx="7">
                  <c:v>2005</c:v>
                </c:pt>
                <c:pt idx="8">
                  <c:v>2006</c:v>
                </c:pt>
                <c:pt idx="9">
                  <c:v>2007</c:v>
                </c:pt>
                <c:pt idx="10">
                  <c:v>2008</c:v>
                </c:pt>
                <c:pt idx="11">
                  <c:v>2009</c:v>
                </c:pt>
                <c:pt idx="12">
                  <c:v>2010</c:v>
                </c:pt>
                <c:pt idx="13">
                  <c:v>2011</c:v>
                </c:pt>
                <c:pt idx="14">
                  <c:v>2012</c:v>
                </c:pt>
                <c:pt idx="15">
                  <c:v>2013</c:v>
                </c:pt>
                <c:pt idx="16">
                  <c:v>2014</c:v>
                </c:pt>
                <c:pt idx="17">
                  <c:v>2015*</c:v>
                </c:pt>
              </c:strCache>
            </c:strRef>
          </c:cat>
          <c:val>
            <c:numRef>
              <c:f>Sheet1!$C$2:$C$19</c:f>
              <c:numCache>
                <c:formatCode>0.0%</c:formatCode>
                <c:ptCount val="18"/>
                <c:pt idx="0">
                  <c:v>-1.8864690999999999E-2</c:v>
                </c:pt>
                <c:pt idx="1">
                  <c:v>4.0000000000000001E-3</c:v>
                </c:pt>
                <c:pt idx="2">
                  <c:v>3.2084869000000002E-2</c:v>
                </c:pt>
                <c:pt idx="3">
                  <c:v>7.4999999999999997E-2</c:v>
                </c:pt>
                <c:pt idx="4">
                  <c:v>9.2999999999999999E-2</c:v>
                </c:pt>
                <c:pt idx="5">
                  <c:v>5.6212289999999998E-2</c:v>
                </c:pt>
                <c:pt idx="6">
                  <c:v>4.2999999999999997E-2</c:v>
                </c:pt>
                <c:pt idx="7">
                  <c:v>3.2096636999999997E-2</c:v>
                </c:pt>
                <c:pt idx="8">
                  <c:v>2.2970849999999999E-3</c:v>
                </c:pt>
                <c:pt idx="9">
                  <c:v>-5.0000000000000001E-3</c:v>
                </c:pt>
                <c:pt idx="10">
                  <c:v>3.1E-2</c:v>
                </c:pt>
                <c:pt idx="11">
                  <c:v>7.8E-2</c:v>
                </c:pt>
                <c:pt idx="12">
                  <c:v>7.1999999999999995E-2</c:v>
                </c:pt>
                <c:pt idx="13">
                  <c:v>4.8000000000000001E-2</c:v>
                </c:pt>
                <c:pt idx="14">
                  <c:v>2.3E-2</c:v>
                </c:pt>
                <c:pt idx="15">
                  <c:v>1.4999999999999999E-2</c:v>
                </c:pt>
                <c:pt idx="16">
                  <c:v>8.3000000000000004E-2</c:v>
                </c:pt>
                <c:pt idx="17">
                  <c:v>0.13200000000000001</c:v>
                </c:pt>
              </c:numCache>
            </c:numRef>
          </c:val>
          <c:smooth val="0"/>
        </c:ser>
        <c:dLbls>
          <c:showLegendKey val="0"/>
          <c:showVal val="0"/>
          <c:showCatName val="0"/>
          <c:showSerName val="0"/>
          <c:showPercent val="0"/>
          <c:showBubbleSize val="0"/>
        </c:dLbls>
        <c:marker val="1"/>
        <c:smooth val="0"/>
        <c:axId val="94592000"/>
        <c:axId val="94606080"/>
      </c:lineChart>
      <c:catAx>
        <c:axId val="94592000"/>
        <c:scaling>
          <c:orientation val="minMax"/>
        </c:scaling>
        <c:delete val="0"/>
        <c:axPos val="b"/>
        <c:numFmt formatCode="General" sourceLinked="1"/>
        <c:majorTickMark val="out"/>
        <c:minorTickMark val="none"/>
        <c:tickLblPos val="low"/>
        <c:spPr>
          <a:ln w="12700">
            <a:solidFill>
              <a:schemeClr val="tx1"/>
            </a:solidFill>
          </a:ln>
        </c:spPr>
        <c:txPr>
          <a:bodyPr/>
          <a:lstStyle/>
          <a:p>
            <a:pPr>
              <a:defRPr sz="1500" b="1"/>
            </a:pPr>
            <a:endParaRPr lang="en-US"/>
          </a:p>
        </c:txPr>
        <c:crossAx val="94606080"/>
        <c:crosses val="autoZero"/>
        <c:auto val="1"/>
        <c:lblAlgn val="ctr"/>
        <c:lblOffset val="0"/>
        <c:noMultiLvlLbl val="0"/>
      </c:catAx>
      <c:valAx>
        <c:axId val="94606080"/>
        <c:scaling>
          <c:orientation val="minMax"/>
          <c:max val="0.16000000000000003"/>
          <c:min val="-5.000000000000001E-2"/>
        </c:scaling>
        <c:delete val="1"/>
        <c:axPos val="l"/>
        <c:majorGridlines>
          <c:spPr>
            <a:ln>
              <a:noFill/>
            </a:ln>
          </c:spPr>
        </c:majorGridlines>
        <c:numFmt formatCode="0.0%" sourceLinked="1"/>
        <c:majorTickMark val="out"/>
        <c:minorTickMark val="none"/>
        <c:tickLblPos val="none"/>
        <c:crossAx val="94592000"/>
        <c:crosses val="autoZero"/>
        <c:crossBetween val="between"/>
      </c:valAx>
    </c:plotArea>
    <c:legend>
      <c:legendPos val="t"/>
      <c:layout>
        <c:manualLayout>
          <c:xMode val="edge"/>
          <c:yMode val="edge"/>
          <c:x val="0.27011322734197557"/>
          <c:y val="1.6026709499905669E-2"/>
          <c:w val="0.54765448082278168"/>
          <c:h val="7.4137412838992778E-2"/>
        </c:manualLayout>
      </c:layout>
      <c:overlay val="0"/>
      <c:txPr>
        <a:bodyPr/>
        <a:lstStyle/>
        <a:p>
          <a:pPr>
            <a:defRPr b="1"/>
          </a:pPr>
          <a:endParaRPr lang="en-US"/>
        </a:p>
      </c:txPr>
    </c:legend>
    <c:plotVisOnly val="1"/>
    <c:dispBlanksAs val="gap"/>
    <c:showDLblsOverMax val="0"/>
  </c:chart>
  <c:txPr>
    <a:bodyPr/>
    <a:lstStyle/>
    <a:p>
      <a:pPr>
        <a:defRPr sz="1800"/>
      </a:pPr>
      <a:endParaRPr lang="en-US"/>
    </a:p>
  </c:txPr>
  <c:externalData r:id="rId1">
    <c:autoUpdate val="0"/>
  </c:externalData>
  <c:userShapes r:id="rId2"/>
</c:chartSpace>
</file>

<file path=ppt/charts/chart1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title>
    <c:autoTitleDeleted val="0"/>
    <c:plotArea>
      <c:layout>
        <c:manualLayout>
          <c:layoutTarget val="inner"/>
          <c:xMode val="edge"/>
          <c:yMode val="edge"/>
          <c:x val="0.36297984899300767"/>
          <c:y val="0.12054302871232005"/>
          <c:w val="0.63702015100699227"/>
          <c:h val="0.85167919350990218"/>
        </c:manualLayout>
      </c:layout>
      <c:barChart>
        <c:barDir val="bar"/>
        <c:grouping val="clustered"/>
        <c:varyColors val="0"/>
        <c:ser>
          <c:idx val="0"/>
          <c:order val="0"/>
          <c:tx>
            <c:strRef>
              <c:f>Sheet1!$A$2</c:f>
              <c:strCache>
                <c:ptCount val="1"/>
                <c:pt idx="0">
                  <c:v>Percent with Medicaid Coverage</c:v>
                </c:pt>
              </c:strCache>
            </c:strRef>
          </c:tx>
          <c:spPr>
            <a:solidFill>
              <a:schemeClr val="accent1"/>
            </a:solidFill>
            <a:ln w="12700">
              <a:solidFill>
                <a:schemeClr val="tx1"/>
              </a:solidFill>
            </a:ln>
          </c:spPr>
          <c:invertIfNegative val="0"/>
          <c:dPt>
            <c:idx val="2"/>
            <c:invertIfNegative val="0"/>
            <c:bubble3D val="0"/>
          </c:dPt>
          <c:dPt>
            <c:idx val="6"/>
            <c:invertIfNegative val="0"/>
            <c:bubble3D val="0"/>
          </c:dPt>
          <c:dPt>
            <c:idx val="7"/>
            <c:invertIfNegative val="0"/>
            <c:bubble3D val="0"/>
          </c:dPt>
          <c:dPt>
            <c:idx val="8"/>
            <c:invertIfNegative val="0"/>
            <c:bubble3D val="0"/>
          </c:dPt>
          <c:dPt>
            <c:idx val="10"/>
            <c:invertIfNegative val="0"/>
            <c:bubble3D val="0"/>
          </c:dPt>
          <c:dPt>
            <c:idx val="11"/>
            <c:invertIfNegative val="0"/>
            <c:bubble3D val="0"/>
          </c:dPt>
          <c:dLbls>
            <c:numFmt formatCode="0%" sourceLinked="0"/>
            <c:txPr>
              <a:bodyPr/>
              <a:lstStyle/>
              <a:p>
                <a:pPr>
                  <a:defRPr b="1">
                    <a:solidFill>
                      <a:schemeClr val="bg1"/>
                    </a:solidFill>
                  </a:defRPr>
                </a:pPr>
                <a:endParaRPr lang="en-US"/>
              </a:p>
            </c:txPr>
            <c:dLblPos val="ctr"/>
            <c:showLegendKey val="0"/>
            <c:showVal val="1"/>
            <c:showCatName val="0"/>
            <c:showSerName val="0"/>
            <c:showPercent val="0"/>
            <c:showBubbleSize val="0"/>
            <c:showLeaderLines val="0"/>
          </c:dLbls>
          <c:cat>
            <c:strRef>
              <c:f>Sheet1!$B$3:$M$3</c:f>
              <c:strCache>
                <c:ptCount val="12"/>
                <c:pt idx="0">
                  <c:v>Nursing Home Residents</c:v>
                </c:pt>
                <c:pt idx="1">
                  <c:v>Nonelderly Adults with HIV in Regular Care</c:v>
                </c:pt>
                <c:pt idx="2">
                  <c:v>Nonelderly Adults with Functional Limits</c:v>
                </c:pt>
                <c:pt idx="3">
                  <c:v>Medicare Beneficiaries</c:v>
                </c:pt>
                <c:pt idx="5">
                  <c:v>Births (Pregnant Women)</c:v>
                </c:pt>
                <c:pt idx="6">
                  <c:v>Parents Below 100% FPL</c:v>
                </c:pt>
                <c:pt idx="7">
                  <c:v>Children Below 100% FPL</c:v>
                </c:pt>
                <c:pt idx="8">
                  <c:v>All Children</c:v>
                </c:pt>
                <c:pt idx="10">
                  <c:v>Nonelderly Between 100% and 199% FPL</c:v>
                </c:pt>
                <c:pt idx="11">
                  <c:v>Nonelderly Below 100% FPL</c:v>
                </c:pt>
              </c:strCache>
            </c:strRef>
          </c:cat>
          <c:val>
            <c:numRef>
              <c:f>Sheet1!$B$2:$M$2</c:f>
              <c:numCache>
                <c:formatCode>General</c:formatCode>
                <c:ptCount val="12"/>
                <c:pt idx="0">
                  <c:v>0.64</c:v>
                </c:pt>
                <c:pt idx="1">
                  <c:v>0.41</c:v>
                </c:pt>
                <c:pt idx="2">
                  <c:v>0.16</c:v>
                </c:pt>
                <c:pt idx="3">
                  <c:v>0.2</c:v>
                </c:pt>
                <c:pt idx="4">
                  <c:v>0</c:v>
                </c:pt>
                <c:pt idx="5">
                  <c:v>0.46</c:v>
                </c:pt>
                <c:pt idx="6">
                  <c:v>0.45100000000000001</c:v>
                </c:pt>
                <c:pt idx="7">
                  <c:v>0.77</c:v>
                </c:pt>
                <c:pt idx="8">
                  <c:v>0.37</c:v>
                </c:pt>
                <c:pt idx="10">
                  <c:v>0.32</c:v>
                </c:pt>
                <c:pt idx="11">
                  <c:v>0.51</c:v>
                </c:pt>
              </c:numCache>
            </c:numRef>
          </c:val>
        </c:ser>
        <c:dLbls>
          <c:showLegendKey val="0"/>
          <c:showVal val="0"/>
          <c:showCatName val="0"/>
          <c:showSerName val="0"/>
          <c:showPercent val="0"/>
          <c:showBubbleSize val="0"/>
        </c:dLbls>
        <c:gapWidth val="27"/>
        <c:overlap val="27"/>
        <c:axId val="93394816"/>
        <c:axId val="93396352"/>
      </c:barChart>
      <c:catAx>
        <c:axId val="93394816"/>
        <c:scaling>
          <c:orientation val="minMax"/>
        </c:scaling>
        <c:delete val="0"/>
        <c:axPos val="l"/>
        <c:numFmt formatCode="General" sourceLinked="1"/>
        <c:majorTickMark val="none"/>
        <c:minorTickMark val="none"/>
        <c:tickLblPos val="nextTo"/>
        <c:spPr>
          <a:ln w="12700">
            <a:solidFill>
              <a:schemeClr val="tx1"/>
            </a:solidFill>
          </a:ln>
        </c:spPr>
        <c:txPr>
          <a:bodyPr/>
          <a:lstStyle/>
          <a:p>
            <a:pPr>
              <a:defRPr sz="1350"/>
            </a:pPr>
            <a:endParaRPr lang="en-US"/>
          </a:p>
        </c:txPr>
        <c:crossAx val="93396352"/>
        <c:crosses val="autoZero"/>
        <c:auto val="0"/>
        <c:lblAlgn val="ctr"/>
        <c:lblOffset val="100"/>
        <c:noMultiLvlLbl val="0"/>
      </c:catAx>
      <c:valAx>
        <c:axId val="93396352"/>
        <c:scaling>
          <c:orientation val="minMax"/>
        </c:scaling>
        <c:delete val="1"/>
        <c:axPos val="b"/>
        <c:majorGridlines>
          <c:spPr>
            <a:ln>
              <a:noFill/>
            </a:ln>
          </c:spPr>
        </c:majorGridlines>
        <c:numFmt formatCode="General" sourceLinked="1"/>
        <c:majorTickMark val="out"/>
        <c:minorTickMark val="none"/>
        <c:tickLblPos val="nextTo"/>
        <c:crossAx val="93394816"/>
        <c:crosses val="autoZero"/>
        <c:crossBetween val="between"/>
      </c:valAx>
    </c:plotArea>
    <c:plotVisOnly val="1"/>
    <c:dispBlanksAs val="gap"/>
    <c:showDLblsOverMax val="0"/>
  </c:chart>
  <c:txPr>
    <a:bodyPr/>
    <a:lstStyle/>
    <a:p>
      <a:pPr>
        <a:defRPr sz="1800"/>
      </a:pPr>
      <a:endParaRPr lang="en-US"/>
    </a:p>
  </c:txPr>
  <c:externalData r:id="rId1">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4.1458841386853573E-2"/>
          <c:y val="0.10490332478614403"/>
          <c:w val="0.93556789455180622"/>
          <c:h val="0.68594564177348016"/>
        </c:manualLayout>
      </c:layout>
      <c:barChart>
        <c:barDir val="col"/>
        <c:grouping val="clustered"/>
        <c:varyColors val="0"/>
        <c:ser>
          <c:idx val="0"/>
          <c:order val="0"/>
          <c:tx>
            <c:strRef>
              <c:f>Sheet1!$B$1</c:f>
              <c:strCache>
                <c:ptCount val="1"/>
                <c:pt idx="0">
                  <c:v>Medicaid</c:v>
                </c:pt>
              </c:strCache>
            </c:strRef>
          </c:tx>
          <c:spPr>
            <a:solidFill>
              <a:schemeClr val="accent3"/>
            </a:solidFill>
            <a:ln w="12700">
              <a:solidFill>
                <a:schemeClr val="tx1"/>
              </a:solidFill>
            </a:ln>
          </c:spPr>
          <c:invertIfNegative val="0"/>
          <c:dLbls>
            <c:dLbl>
              <c:idx val="0"/>
              <c:layout>
                <c:manualLayout>
                  <c:x val="-2.8348688873139553E-3"/>
                  <c:y val="1.2550987149963345E-2"/>
                </c:manualLayout>
              </c:layout>
              <c:tx>
                <c:rich>
                  <a:bodyPr/>
                  <a:lstStyle/>
                  <a:p>
                    <a:r>
                      <a:rPr lang="en-US" dirty="0"/>
                      <a:t>97</a:t>
                    </a:r>
                    <a:r>
                      <a:rPr lang="en-US" dirty="0" smtClean="0"/>
                      <a:t>%*</a:t>
                    </a:r>
                    <a:endParaRPr lang="en-US" dirty="0"/>
                  </a:p>
                </c:rich>
              </c:tx>
              <c:showLegendKey val="0"/>
              <c:showVal val="1"/>
              <c:showCatName val="0"/>
              <c:showSerName val="0"/>
              <c:showPercent val="0"/>
              <c:showBubbleSize val="0"/>
            </c:dLbl>
            <c:dLbl>
              <c:idx val="1"/>
              <c:layout>
                <c:manualLayout>
                  <c:x val="1.4174344436569809E-3"/>
                  <c:y val="1.2550987149963345E-2"/>
                </c:manualLayout>
              </c:layout>
              <c:showLegendKey val="0"/>
              <c:showVal val="1"/>
              <c:showCatName val="0"/>
              <c:showSerName val="0"/>
              <c:showPercent val="0"/>
              <c:showBubbleSize val="0"/>
            </c:dLbl>
            <c:dLbl>
              <c:idx val="2"/>
              <c:layout>
                <c:manualLayout>
                  <c:x val="-2.8348688873139618E-3"/>
                  <c:y val="1.0040789719970676E-2"/>
                </c:manualLayout>
              </c:layout>
              <c:tx>
                <c:rich>
                  <a:bodyPr/>
                  <a:lstStyle/>
                  <a:p>
                    <a:r>
                      <a:rPr lang="en-US" dirty="0" smtClean="0"/>
                      <a:t>14%</a:t>
                    </a:r>
                    <a:endParaRPr lang="en-US" sz="1600" b="1" dirty="0">
                      <a:solidFill>
                        <a:schemeClr val="tx1"/>
                      </a:solidFill>
                    </a:endParaRPr>
                  </a:p>
                </c:rich>
              </c:tx>
              <c:showLegendKey val="0"/>
              <c:showVal val="1"/>
              <c:showCatName val="0"/>
              <c:showSerName val="0"/>
              <c:showPercent val="0"/>
              <c:showBubbleSize val="0"/>
            </c:dLbl>
            <c:dLbl>
              <c:idx val="4"/>
              <c:layout>
                <c:manualLayout>
                  <c:x val="-4.0809834986076775E-3"/>
                  <c:y val="1.258103045778688E-2"/>
                </c:manualLayout>
              </c:layout>
              <c:tx>
                <c:rich>
                  <a:bodyPr/>
                  <a:lstStyle/>
                  <a:p>
                    <a:r>
                      <a:rPr lang="en-US" dirty="0"/>
                      <a:t>87</a:t>
                    </a:r>
                    <a:r>
                      <a:rPr lang="en-US" dirty="0" smtClean="0"/>
                      <a:t>%*</a:t>
                    </a:r>
                    <a:endParaRPr lang="en-US" dirty="0"/>
                  </a:p>
                </c:rich>
              </c:tx>
              <c:showLegendKey val="0"/>
              <c:showVal val="1"/>
              <c:showCatName val="0"/>
              <c:showSerName val="0"/>
              <c:showPercent val="0"/>
              <c:showBubbleSize val="0"/>
            </c:dLbl>
            <c:dLbl>
              <c:idx val="5"/>
              <c:layout>
                <c:manualLayout>
                  <c:x val="2.8348688873139618E-3"/>
                  <c:y val="1.0040789719970676E-2"/>
                </c:manualLayout>
              </c:layout>
              <c:showLegendKey val="0"/>
              <c:showVal val="1"/>
              <c:showCatName val="0"/>
              <c:showSerName val="0"/>
              <c:showPercent val="0"/>
              <c:showBubbleSize val="0"/>
            </c:dLbl>
            <c:dLbl>
              <c:idx val="6"/>
              <c:layout>
                <c:manualLayout>
                  <c:x val="-1.4174344436570848E-3"/>
                  <c:y val="1.0040789719970676E-2"/>
                </c:manualLayout>
              </c:layout>
              <c:showLegendKey val="0"/>
              <c:showVal val="1"/>
              <c:showCatName val="0"/>
              <c:showSerName val="0"/>
              <c:showPercent val="0"/>
              <c:showBubbleSize val="0"/>
            </c:dLbl>
            <c:txPr>
              <a:bodyPr/>
              <a:lstStyle/>
              <a:p>
                <a:pPr>
                  <a:defRPr sz="1400" b="1"/>
                </a:pPr>
                <a:endParaRPr lang="en-US"/>
              </a:p>
            </c:txPr>
            <c:showLegendKey val="0"/>
            <c:showVal val="1"/>
            <c:showCatName val="0"/>
            <c:showSerName val="0"/>
            <c:showPercent val="0"/>
            <c:showBubbleSize val="0"/>
            <c:showLeaderLines val="0"/>
          </c:dLbls>
          <c:cat>
            <c:strRef>
              <c:f>Sheet1!$A$2:$A$8</c:f>
              <c:strCache>
                <c:ptCount val="7"/>
                <c:pt idx="0">
                  <c:v>Usual Source of Care</c:v>
                </c:pt>
                <c:pt idx="1">
                  <c:v>Well-Child Checkup </c:v>
                </c:pt>
                <c:pt idx="2">
                  <c:v>Specialist Visit </c:v>
                </c:pt>
                <c:pt idx="4">
                  <c:v>Usual Source of Care</c:v>
                </c:pt>
                <c:pt idx="5">
                  <c:v>General Doctor Visit</c:v>
                </c:pt>
                <c:pt idx="6">
                  <c:v>Specialist Visit </c:v>
                </c:pt>
              </c:strCache>
            </c:strRef>
          </c:cat>
          <c:val>
            <c:numRef>
              <c:f>Sheet1!$B$2:$B$8</c:f>
              <c:numCache>
                <c:formatCode>0%</c:formatCode>
                <c:ptCount val="7"/>
                <c:pt idx="0">
                  <c:v>0.96840000000000004</c:v>
                </c:pt>
                <c:pt idx="1">
                  <c:v>0.84379999999999999</c:v>
                </c:pt>
                <c:pt idx="2">
                  <c:v>0.13600000000000001</c:v>
                </c:pt>
                <c:pt idx="4">
                  <c:v>0.87380000000000002</c:v>
                </c:pt>
                <c:pt idx="5">
                  <c:v>0.70899999999999996</c:v>
                </c:pt>
                <c:pt idx="6">
                  <c:v>0.26550000000000001</c:v>
                </c:pt>
              </c:numCache>
            </c:numRef>
          </c:val>
        </c:ser>
        <c:ser>
          <c:idx val="1"/>
          <c:order val="1"/>
          <c:tx>
            <c:strRef>
              <c:f>Sheet1!$C$1</c:f>
              <c:strCache>
                <c:ptCount val="1"/>
                <c:pt idx="0">
                  <c:v>ESI</c:v>
                </c:pt>
              </c:strCache>
            </c:strRef>
          </c:tx>
          <c:spPr>
            <a:solidFill>
              <a:schemeClr val="accent1"/>
            </a:solidFill>
            <a:ln w="12700">
              <a:solidFill>
                <a:schemeClr val="tx1"/>
              </a:solidFill>
            </a:ln>
          </c:spPr>
          <c:invertIfNegative val="0"/>
          <c:dLbls>
            <c:dLbl>
              <c:idx val="0"/>
              <c:layout>
                <c:manualLayout>
                  <c:x val="4.2523033309709553E-3"/>
                  <c:y val="1.0040592066629732E-2"/>
                </c:manualLayout>
              </c:layout>
              <c:showLegendKey val="0"/>
              <c:showVal val="1"/>
              <c:showCatName val="0"/>
              <c:showSerName val="0"/>
              <c:showPercent val="0"/>
              <c:showBubbleSize val="0"/>
            </c:dLbl>
            <c:dLbl>
              <c:idx val="1"/>
              <c:layout>
                <c:manualLayout>
                  <c:x val="2.8348688873139618E-3"/>
                  <c:y val="1.2550987149963345E-2"/>
                </c:manualLayout>
              </c:layout>
              <c:showLegendKey val="0"/>
              <c:showVal val="1"/>
              <c:showCatName val="0"/>
              <c:showSerName val="0"/>
              <c:showPercent val="0"/>
              <c:showBubbleSize val="0"/>
            </c:dLbl>
            <c:dLbl>
              <c:idx val="2"/>
              <c:layout>
                <c:manualLayout>
                  <c:x val="0"/>
                  <c:y val="1.5061184579956014E-2"/>
                </c:manualLayout>
              </c:layout>
              <c:showLegendKey val="0"/>
              <c:showVal val="1"/>
              <c:showCatName val="0"/>
              <c:showSerName val="0"/>
              <c:showPercent val="0"/>
              <c:showBubbleSize val="0"/>
            </c:dLbl>
            <c:dLbl>
              <c:idx val="4"/>
              <c:layout>
                <c:manualLayout>
                  <c:x val="-1.4745782574485063E-3"/>
                  <c:y val="5.0354165138971054E-3"/>
                </c:manualLayout>
              </c:layout>
              <c:showLegendKey val="0"/>
              <c:showVal val="1"/>
              <c:showCatName val="0"/>
              <c:showSerName val="0"/>
              <c:showPercent val="0"/>
              <c:showBubbleSize val="0"/>
            </c:dLbl>
            <c:dLbl>
              <c:idx val="5"/>
              <c:layout>
                <c:manualLayout>
                  <c:x val="1.5030385553329575E-3"/>
                  <c:y val="9.9557249080553852E-3"/>
                </c:manualLayout>
              </c:layout>
              <c:showLegendKey val="0"/>
              <c:showVal val="1"/>
              <c:showCatName val="0"/>
              <c:showSerName val="0"/>
              <c:showPercent val="0"/>
              <c:showBubbleSize val="0"/>
            </c:dLbl>
            <c:dLbl>
              <c:idx val="6"/>
              <c:layout>
                <c:manualLayout>
                  <c:x val="1.4743550394259871E-3"/>
                  <c:y val="1.758640366386045E-2"/>
                </c:manualLayout>
              </c:layout>
              <c:showLegendKey val="0"/>
              <c:showVal val="1"/>
              <c:showCatName val="0"/>
              <c:showSerName val="0"/>
              <c:showPercent val="0"/>
              <c:showBubbleSize val="0"/>
            </c:dLbl>
            <c:txPr>
              <a:bodyPr/>
              <a:lstStyle/>
              <a:p>
                <a:pPr>
                  <a:defRPr sz="1400" b="1"/>
                </a:pPr>
                <a:endParaRPr lang="en-US"/>
              </a:p>
            </c:txPr>
            <c:showLegendKey val="0"/>
            <c:showVal val="1"/>
            <c:showCatName val="0"/>
            <c:showSerName val="0"/>
            <c:showPercent val="0"/>
            <c:showBubbleSize val="0"/>
            <c:showLeaderLines val="0"/>
          </c:dLbls>
          <c:cat>
            <c:strRef>
              <c:f>Sheet1!$A$2:$A$8</c:f>
              <c:strCache>
                <c:ptCount val="7"/>
                <c:pt idx="0">
                  <c:v>Usual Source of Care</c:v>
                </c:pt>
                <c:pt idx="1">
                  <c:v>Well-Child Checkup </c:v>
                </c:pt>
                <c:pt idx="2">
                  <c:v>Specialist Visit </c:v>
                </c:pt>
                <c:pt idx="4">
                  <c:v>Usual Source of Care</c:v>
                </c:pt>
                <c:pt idx="5">
                  <c:v>General Doctor Visit</c:v>
                </c:pt>
                <c:pt idx="6">
                  <c:v>Specialist Visit </c:v>
                </c:pt>
              </c:strCache>
            </c:strRef>
          </c:cat>
          <c:val>
            <c:numRef>
              <c:f>Sheet1!$C$2:$C$8</c:f>
              <c:numCache>
                <c:formatCode>0%</c:formatCode>
                <c:ptCount val="7"/>
                <c:pt idx="0">
                  <c:v>0.97829999999999995</c:v>
                </c:pt>
                <c:pt idx="1">
                  <c:v>0.85140000000000005</c:v>
                </c:pt>
                <c:pt idx="2">
                  <c:v>0.152</c:v>
                </c:pt>
                <c:pt idx="4">
                  <c:v>0.90080000000000005</c:v>
                </c:pt>
                <c:pt idx="5">
                  <c:v>0.70540000000000003</c:v>
                </c:pt>
                <c:pt idx="6">
                  <c:v>0.25740000000000002</c:v>
                </c:pt>
              </c:numCache>
            </c:numRef>
          </c:val>
        </c:ser>
        <c:ser>
          <c:idx val="2"/>
          <c:order val="2"/>
          <c:tx>
            <c:strRef>
              <c:f>Sheet1!$D$1</c:f>
              <c:strCache>
                <c:ptCount val="1"/>
                <c:pt idx="0">
                  <c:v>Uninsured</c:v>
                </c:pt>
              </c:strCache>
            </c:strRef>
          </c:tx>
          <c:spPr>
            <a:solidFill>
              <a:schemeClr val="tx2">
                <a:lumMod val="75000"/>
              </a:schemeClr>
            </a:solidFill>
            <a:ln w="12700">
              <a:solidFill>
                <a:schemeClr val="tx1"/>
              </a:solidFill>
            </a:ln>
          </c:spPr>
          <c:invertIfNegative val="0"/>
          <c:dLbls>
            <c:dLbl>
              <c:idx val="0"/>
              <c:layout>
                <c:manualLayout>
                  <c:x val="5.6697377746279237E-3"/>
                  <c:y val="1.0040880728681058E-2"/>
                </c:manualLayout>
              </c:layout>
              <c:tx>
                <c:rich>
                  <a:bodyPr/>
                  <a:lstStyle/>
                  <a:p>
                    <a:r>
                      <a:rPr lang="en-US" dirty="0"/>
                      <a:t>75</a:t>
                    </a:r>
                    <a:r>
                      <a:rPr lang="en-US" dirty="0" smtClean="0"/>
                      <a:t>%*</a:t>
                    </a:r>
                    <a:endParaRPr lang="en-US" dirty="0"/>
                  </a:p>
                </c:rich>
              </c:tx>
              <c:showLegendKey val="0"/>
              <c:showVal val="1"/>
              <c:showCatName val="0"/>
              <c:showSerName val="0"/>
              <c:showPercent val="0"/>
              <c:showBubbleSize val="0"/>
            </c:dLbl>
            <c:dLbl>
              <c:idx val="1"/>
              <c:layout>
                <c:manualLayout>
                  <c:x val="8.5046066619418846E-3"/>
                  <c:y val="7.6915586143248569E-3"/>
                </c:manualLayout>
              </c:layout>
              <c:tx>
                <c:rich>
                  <a:bodyPr/>
                  <a:lstStyle/>
                  <a:p>
                    <a:r>
                      <a:rPr lang="en-US" dirty="0"/>
                      <a:t>56</a:t>
                    </a:r>
                    <a:r>
                      <a:rPr lang="en-US" dirty="0" smtClean="0"/>
                      <a:t>%*</a:t>
                    </a:r>
                    <a:endParaRPr lang="en-US" dirty="0"/>
                  </a:p>
                </c:rich>
              </c:tx>
              <c:showLegendKey val="0"/>
              <c:showVal val="1"/>
              <c:showCatName val="0"/>
              <c:showSerName val="0"/>
              <c:showPercent val="0"/>
              <c:showBubbleSize val="0"/>
            </c:dLbl>
            <c:dLbl>
              <c:idx val="2"/>
              <c:layout>
                <c:manualLayout>
                  <c:x val="5.6697377746279237E-3"/>
                  <c:y val="1.2068196383137631E-2"/>
                </c:manualLayout>
              </c:layout>
              <c:tx>
                <c:rich>
                  <a:bodyPr/>
                  <a:lstStyle/>
                  <a:p>
                    <a:r>
                      <a:rPr lang="en-US" dirty="0"/>
                      <a:t>7</a:t>
                    </a:r>
                    <a:r>
                      <a:rPr lang="en-US" dirty="0" smtClean="0"/>
                      <a:t>%*</a:t>
                    </a:r>
                    <a:endParaRPr lang="en-US" dirty="0"/>
                  </a:p>
                </c:rich>
              </c:tx>
              <c:showLegendKey val="0"/>
              <c:showVal val="1"/>
              <c:showCatName val="0"/>
              <c:showSerName val="0"/>
              <c:showPercent val="0"/>
              <c:showBubbleSize val="0"/>
            </c:dLbl>
            <c:dLbl>
              <c:idx val="4"/>
              <c:layout>
                <c:manualLayout>
                  <c:x val="7.0871722182849041E-3"/>
                  <c:y val="9.8795620123237407E-3"/>
                </c:manualLayout>
              </c:layout>
              <c:tx>
                <c:rich>
                  <a:bodyPr/>
                  <a:lstStyle/>
                  <a:p>
                    <a:r>
                      <a:rPr lang="en-US" dirty="0"/>
                      <a:t>47</a:t>
                    </a:r>
                    <a:r>
                      <a:rPr lang="en-US" dirty="0" smtClean="0"/>
                      <a:t>%*</a:t>
                    </a:r>
                    <a:endParaRPr lang="en-US" dirty="0"/>
                  </a:p>
                </c:rich>
              </c:tx>
              <c:showLegendKey val="0"/>
              <c:showVal val="1"/>
              <c:showCatName val="0"/>
              <c:showSerName val="0"/>
              <c:showPercent val="0"/>
              <c:showBubbleSize val="0"/>
            </c:dLbl>
            <c:dLbl>
              <c:idx val="5"/>
              <c:layout>
                <c:manualLayout>
                  <c:x val="9.922041105598866E-3"/>
                  <c:y val="9.9183992175250948E-3"/>
                </c:manualLayout>
              </c:layout>
              <c:tx>
                <c:rich>
                  <a:bodyPr/>
                  <a:lstStyle/>
                  <a:p>
                    <a:r>
                      <a:rPr lang="en-US" dirty="0"/>
                      <a:t>37</a:t>
                    </a:r>
                    <a:r>
                      <a:rPr lang="en-US" dirty="0" smtClean="0"/>
                      <a:t>%*</a:t>
                    </a:r>
                    <a:endParaRPr lang="en-US" dirty="0"/>
                  </a:p>
                </c:rich>
              </c:tx>
              <c:showLegendKey val="0"/>
              <c:showVal val="1"/>
              <c:showCatName val="0"/>
              <c:showSerName val="0"/>
              <c:showPercent val="0"/>
              <c:showBubbleSize val="0"/>
            </c:dLbl>
            <c:dLbl>
              <c:idx val="6"/>
              <c:layout>
                <c:manualLayout>
                  <c:x val="7.0870606092736967E-3"/>
                  <c:y val="1.5222008836563949E-2"/>
                </c:manualLayout>
              </c:layout>
              <c:tx>
                <c:rich>
                  <a:bodyPr/>
                  <a:lstStyle/>
                  <a:p>
                    <a:r>
                      <a:rPr lang="en-US" dirty="0"/>
                      <a:t>8</a:t>
                    </a:r>
                    <a:r>
                      <a:rPr lang="en-US" dirty="0" smtClean="0"/>
                      <a:t>%*</a:t>
                    </a:r>
                    <a:endParaRPr lang="en-US" dirty="0"/>
                  </a:p>
                </c:rich>
              </c:tx>
              <c:showLegendKey val="0"/>
              <c:showVal val="1"/>
              <c:showCatName val="0"/>
              <c:showSerName val="0"/>
              <c:showPercent val="0"/>
              <c:showBubbleSize val="0"/>
            </c:dLbl>
            <c:txPr>
              <a:bodyPr/>
              <a:lstStyle/>
              <a:p>
                <a:pPr>
                  <a:defRPr sz="1400" b="1"/>
                </a:pPr>
                <a:endParaRPr lang="en-US"/>
              </a:p>
            </c:txPr>
            <c:showLegendKey val="0"/>
            <c:showVal val="1"/>
            <c:showCatName val="0"/>
            <c:showSerName val="0"/>
            <c:showPercent val="0"/>
            <c:showBubbleSize val="0"/>
            <c:showLeaderLines val="0"/>
          </c:dLbls>
          <c:cat>
            <c:strRef>
              <c:f>Sheet1!$A$2:$A$8</c:f>
              <c:strCache>
                <c:ptCount val="7"/>
                <c:pt idx="0">
                  <c:v>Usual Source of Care</c:v>
                </c:pt>
                <c:pt idx="1">
                  <c:v>Well-Child Checkup </c:v>
                </c:pt>
                <c:pt idx="2">
                  <c:v>Specialist Visit </c:v>
                </c:pt>
                <c:pt idx="4">
                  <c:v>Usual Source of Care</c:v>
                </c:pt>
                <c:pt idx="5">
                  <c:v>General Doctor Visit</c:v>
                </c:pt>
                <c:pt idx="6">
                  <c:v>Specialist Visit </c:v>
                </c:pt>
              </c:strCache>
            </c:strRef>
          </c:cat>
          <c:val>
            <c:numRef>
              <c:f>Sheet1!$D$2:$D$8</c:f>
              <c:numCache>
                <c:formatCode>0%</c:formatCode>
                <c:ptCount val="7"/>
                <c:pt idx="0">
                  <c:v>0.75270000000000004</c:v>
                </c:pt>
                <c:pt idx="1">
                  <c:v>0.56200000000000006</c:v>
                </c:pt>
                <c:pt idx="2">
                  <c:v>7.4399999999999994E-2</c:v>
                </c:pt>
                <c:pt idx="4">
                  <c:v>0.46789999999999998</c:v>
                </c:pt>
                <c:pt idx="5">
                  <c:v>0.36909999999999998</c:v>
                </c:pt>
                <c:pt idx="6">
                  <c:v>8.1000000000000003E-2</c:v>
                </c:pt>
              </c:numCache>
            </c:numRef>
          </c:val>
        </c:ser>
        <c:dLbls>
          <c:showLegendKey val="0"/>
          <c:showVal val="0"/>
          <c:showCatName val="0"/>
          <c:showSerName val="0"/>
          <c:showPercent val="0"/>
          <c:showBubbleSize val="0"/>
        </c:dLbls>
        <c:gapWidth val="53"/>
        <c:axId val="93979392"/>
        <c:axId val="93980928"/>
      </c:barChart>
      <c:catAx>
        <c:axId val="93979392"/>
        <c:scaling>
          <c:orientation val="minMax"/>
        </c:scaling>
        <c:delete val="0"/>
        <c:axPos val="b"/>
        <c:majorTickMark val="none"/>
        <c:minorTickMark val="none"/>
        <c:tickLblPos val="nextTo"/>
        <c:spPr>
          <a:ln w="12700">
            <a:solidFill>
              <a:schemeClr val="accent1"/>
            </a:solidFill>
          </a:ln>
        </c:spPr>
        <c:txPr>
          <a:bodyPr/>
          <a:lstStyle/>
          <a:p>
            <a:pPr>
              <a:defRPr sz="1400" b="1" baseline="0"/>
            </a:pPr>
            <a:endParaRPr lang="en-US"/>
          </a:p>
        </c:txPr>
        <c:crossAx val="93980928"/>
        <c:crosses val="autoZero"/>
        <c:auto val="1"/>
        <c:lblAlgn val="ctr"/>
        <c:lblOffset val="100"/>
        <c:noMultiLvlLbl val="0"/>
      </c:catAx>
      <c:valAx>
        <c:axId val="93980928"/>
        <c:scaling>
          <c:orientation val="minMax"/>
          <c:max val="1"/>
          <c:min val="0"/>
        </c:scaling>
        <c:delete val="1"/>
        <c:axPos val="l"/>
        <c:majorGridlines>
          <c:spPr>
            <a:ln>
              <a:noFill/>
            </a:ln>
          </c:spPr>
        </c:majorGridlines>
        <c:numFmt formatCode="0%" sourceLinked="1"/>
        <c:majorTickMark val="out"/>
        <c:minorTickMark val="none"/>
        <c:tickLblPos val="nextTo"/>
        <c:crossAx val="93979392"/>
        <c:crosses val="autoZero"/>
        <c:crossBetween val="between"/>
      </c:valAx>
    </c:plotArea>
    <c:legend>
      <c:legendPos val="t"/>
      <c:layout>
        <c:manualLayout>
          <c:xMode val="edge"/>
          <c:yMode val="edge"/>
          <c:x val="0.26107803144025848"/>
          <c:y val="1.1264967989697498E-3"/>
          <c:w val="0.31862888329603734"/>
          <c:h val="6.1219296074108177E-2"/>
        </c:manualLayout>
      </c:layout>
      <c:overlay val="0"/>
      <c:txPr>
        <a:bodyPr/>
        <a:lstStyle/>
        <a:p>
          <a:pPr>
            <a:defRPr sz="1400" b="1"/>
          </a:pPr>
          <a:endParaRPr lang="en-US"/>
        </a:p>
      </c:txPr>
    </c:legend>
    <c:plotVisOnly val="1"/>
    <c:dispBlanksAs val="gap"/>
    <c:showDLblsOverMax val="0"/>
  </c:chart>
  <c:txPr>
    <a:bodyPr/>
    <a:lstStyle/>
    <a:p>
      <a:pPr>
        <a:defRPr sz="1800"/>
      </a:pPr>
      <a:endParaRPr lang="en-US"/>
    </a:p>
  </c:txPr>
  <c:externalData r:id="rId1">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1622962437987243"/>
          <c:y val="0.10700463788826071"/>
          <c:w val="0.73919206236711554"/>
          <c:h val="0.75613255514620414"/>
        </c:manualLayout>
      </c:layout>
      <c:barChart>
        <c:barDir val="col"/>
        <c:grouping val="percentStacked"/>
        <c:varyColors val="0"/>
        <c:ser>
          <c:idx val="0"/>
          <c:order val="0"/>
          <c:tx>
            <c:strRef>
              <c:f>Sheet1!$A$2</c:f>
              <c:strCache>
                <c:ptCount val="1"/>
                <c:pt idx="0">
                  <c:v>Bottom 95% of Spenders</c:v>
                </c:pt>
              </c:strCache>
            </c:strRef>
          </c:tx>
          <c:spPr>
            <a:solidFill>
              <a:schemeClr val="accent1"/>
            </a:solidFill>
            <a:ln w="12700">
              <a:solidFill>
                <a:schemeClr val="tx1"/>
              </a:solidFill>
            </a:ln>
          </c:spPr>
          <c:invertIfNegative val="0"/>
          <c:dLbls>
            <c:txPr>
              <a:bodyPr/>
              <a:lstStyle/>
              <a:p>
                <a:pPr>
                  <a:defRPr sz="2000" b="1">
                    <a:solidFill>
                      <a:schemeClr val="bg1"/>
                    </a:solidFill>
                  </a:defRPr>
                </a:pPr>
                <a:endParaRPr lang="en-US"/>
              </a:p>
            </c:txPr>
            <c:showLegendKey val="0"/>
            <c:showVal val="1"/>
            <c:showCatName val="0"/>
            <c:showSerName val="0"/>
            <c:showPercent val="0"/>
            <c:showBubbleSize val="0"/>
            <c:showLeaderLines val="0"/>
          </c:dLbls>
          <c:cat>
            <c:strRef>
              <c:f>Sheet1!$B$1:$C$1</c:f>
              <c:strCache>
                <c:ptCount val="2"/>
                <c:pt idx="0">
                  <c:v>Total Enrollees</c:v>
                </c:pt>
                <c:pt idx="1">
                  <c:v>Total Expenditures</c:v>
                </c:pt>
              </c:strCache>
            </c:strRef>
          </c:cat>
          <c:val>
            <c:numRef>
              <c:f>Sheet1!$B$2:$C$2</c:f>
              <c:numCache>
                <c:formatCode>0%</c:formatCode>
                <c:ptCount val="2"/>
                <c:pt idx="0">
                  <c:v>0.95</c:v>
                </c:pt>
                <c:pt idx="1">
                  <c:v>0.47</c:v>
                </c:pt>
              </c:numCache>
            </c:numRef>
          </c:val>
        </c:ser>
        <c:ser>
          <c:idx val="1"/>
          <c:order val="1"/>
          <c:tx>
            <c:strRef>
              <c:f>Sheet1!$A$3</c:f>
              <c:strCache>
                <c:ptCount val="1"/>
                <c:pt idx="0">
                  <c:v>Top 5% of Spenders</c:v>
                </c:pt>
              </c:strCache>
            </c:strRef>
          </c:tx>
          <c:spPr>
            <a:solidFill>
              <a:schemeClr val="accent5"/>
            </a:solidFill>
            <a:ln w="12700">
              <a:solidFill>
                <a:schemeClr val="tx1"/>
              </a:solidFill>
            </a:ln>
          </c:spPr>
          <c:invertIfNegative val="0"/>
          <c:dLbls>
            <c:txPr>
              <a:bodyPr/>
              <a:lstStyle/>
              <a:p>
                <a:pPr>
                  <a:defRPr sz="2000" b="1"/>
                </a:pPr>
                <a:endParaRPr lang="en-US"/>
              </a:p>
            </c:txPr>
            <c:showLegendKey val="0"/>
            <c:showVal val="1"/>
            <c:showCatName val="0"/>
            <c:showSerName val="0"/>
            <c:showPercent val="0"/>
            <c:showBubbleSize val="0"/>
            <c:showLeaderLines val="0"/>
          </c:dLbls>
          <c:cat>
            <c:strRef>
              <c:f>Sheet1!$B$1:$C$1</c:f>
              <c:strCache>
                <c:ptCount val="2"/>
                <c:pt idx="0">
                  <c:v>Total Enrollees</c:v>
                </c:pt>
                <c:pt idx="1">
                  <c:v>Total Expenditures</c:v>
                </c:pt>
              </c:strCache>
            </c:strRef>
          </c:cat>
          <c:val>
            <c:numRef>
              <c:f>Sheet1!$B$3:$C$3</c:f>
              <c:numCache>
                <c:formatCode>0%</c:formatCode>
                <c:ptCount val="2"/>
                <c:pt idx="0">
                  <c:v>0.05</c:v>
                </c:pt>
                <c:pt idx="1">
                  <c:v>0.53</c:v>
                </c:pt>
              </c:numCache>
            </c:numRef>
          </c:val>
        </c:ser>
        <c:dLbls>
          <c:showLegendKey val="0"/>
          <c:showVal val="0"/>
          <c:showCatName val="0"/>
          <c:showSerName val="0"/>
          <c:showPercent val="0"/>
          <c:showBubbleSize val="0"/>
        </c:dLbls>
        <c:gapWidth val="150"/>
        <c:overlap val="100"/>
        <c:axId val="94043520"/>
        <c:axId val="94119040"/>
      </c:barChart>
      <c:catAx>
        <c:axId val="94043520"/>
        <c:scaling>
          <c:orientation val="minMax"/>
        </c:scaling>
        <c:delete val="0"/>
        <c:axPos val="b"/>
        <c:majorTickMark val="out"/>
        <c:minorTickMark val="none"/>
        <c:tickLblPos val="nextTo"/>
        <c:spPr>
          <a:ln w="12700">
            <a:solidFill>
              <a:schemeClr val="tx1"/>
            </a:solidFill>
          </a:ln>
        </c:spPr>
        <c:txPr>
          <a:bodyPr/>
          <a:lstStyle/>
          <a:p>
            <a:pPr>
              <a:defRPr sz="2000" b="1"/>
            </a:pPr>
            <a:endParaRPr lang="en-US"/>
          </a:p>
        </c:txPr>
        <c:crossAx val="94119040"/>
        <c:crosses val="autoZero"/>
        <c:auto val="1"/>
        <c:lblAlgn val="ctr"/>
        <c:lblOffset val="100"/>
        <c:noMultiLvlLbl val="0"/>
      </c:catAx>
      <c:valAx>
        <c:axId val="94119040"/>
        <c:scaling>
          <c:orientation val="minMax"/>
        </c:scaling>
        <c:delete val="1"/>
        <c:axPos val="l"/>
        <c:majorGridlines>
          <c:spPr>
            <a:ln>
              <a:noFill/>
            </a:ln>
          </c:spPr>
        </c:majorGridlines>
        <c:numFmt formatCode="0%" sourceLinked="1"/>
        <c:majorTickMark val="out"/>
        <c:minorTickMark val="none"/>
        <c:tickLblPos val="nextTo"/>
        <c:crossAx val="94043520"/>
        <c:crosses val="autoZero"/>
        <c:crossBetween val="between"/>
      </c:valAx>
    </c:plotArea>
    <c:legend>
      <c:legendPos val="t"/>
      <c:layout/>
      <c:overlay val="0"/>
      <c:txPr>
        <a:bodyPr/>
        <a:lstStyle/>
        <a:p>
          <a:pPr>
            <a:defRPr sz="1800" b="1"/>
          </a:pPr>
          <a:endParaRPr lang="en-US"/>
        </a:p>
      </c:txPr>
    </c:legend>
    <c:plotVisOnly val="1"/>
    <c:dispBlanksAs val="gap"/>
    <c:showDLblsOverMax val="0"/>
  </c:chart>
  <c:txPr>
    <a:bodyPr/>
    <a:lstStyle/>
    <a:p>
      <a:pPr>
        <a:defRPr sz="1800"/>
      </a:pPr>
      <a:endParaRPr lang="en-US"/>
    </a:p>
  </c:txPr>
  <c:externalData r:id="rId1">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28455290206987788"/>
          <c:y val="3.1770050591553967E-2"/>
          <c:w val="0.62093840701089076"/>
          <c:h val="0.96369137670196703"/>
        </c:manualLayout>
      </c:layout>
      <c:barChart>
        <c:barDir val="bar"/>
        <c:grouping val="clustered"/>
        <c:varyColors val="0"/>
        <c:ser>
          <c:idx val="1"/>
          <c:order val="0"/>
          <c:tx>
            <c:strRef>
              <c:f>Sheet1!$A$2</c:f>
              <c:strCache>
                <c:ptCount val="1"/>
                <c:pt idx="0">
                  <c:v>Dual Eligible Beneficiaries</c:v>
                </c:pt>
              </c:strCache>
            </c:strRef>
          </c:tx>
          <c:spPr>
            <a:solidFill>
              <a:schemeClr val="accent1"/>
            </a:solidFill>
            <a:ln w="3236">
              <a:solidFill>
                <a:srgbClr val="000000"/>
              </a:solidFill>
              <a:prstDash val="solid"/>
            </a:ln>
          </c:spPr>
          <c:invertIfNegative val="0"/>
          <c:dLbls>
            <c:numFmt formatCode="0%" sourceLinked="0"/>
            <c:spPr>
              <a:noFill/>
              <a:ln w="25888">
                <a:noFill/>
              </a:ln>
            </c:spPr>
            <c:txPr>
              <a:bodyPr/>
              <a:lstStyle/>
              <a:p>
                <a:pPr>
                  <a:defRPr sz="1427">
                    <a:latin typeface="Arial" pitchFamily="34" charset="0"/>
                    <a:cs typeface="Arial" pitchFamily="34" charset="0"/>
                  </a:defRPr>
                </a:pPr>
                <a:endParaRPr lang="en-US"/>
              </a:p>
            </c:txPr>
            <c:dLblPos val="outEnd"/>
            <c:showLegendKey val="0"/>
            <c:showVal val="1"/>
            <c:showCatName val="0"/>
            <c:showSerName val="0"/>
            <c:showPercent val="0"/>
            <c:showBubbleSize val="0"/>
            <c:showLeaderLines val="0"/>
          </c:dLbls>
          <c:cat>
            <c:strRef>
              <c:f>Sheet1!$B$1:$J$1</c:f>
              <c:strCache>
                <c:ptCount val="5"/>
                <c:pt idx="0">
                  <c:v>Cognitive/Mental Impairment</c:v>
                </c:pt>
                <c:pt idx="1">
                  <c:v>3 or more Chronic Conditions</c:v>
                </c:pt>
                <c:pt idx="2">
                  <c:v>Fair/Poor Health</c:v>
                </c:pt>
                <c:pt idx="3">
                  <c:v>Under Age 65 (Disabled)</c:v>
                </c:pt>
                <c:pt idx="4">
                  <c:v>Long-Term Care Facility Resident</c:v>
                </c:pt>
              </c:strCache>
            </c:strRef>
          </c:cat>
          <c:val>
            <c:numRef>
              <c:f>Sheet1!$B$2:$J$2</c:f>
              <c:numCache>
                <c:formatCode>0%</c:formatCode>
                <c:ptCount val="5"/>
                <c:pt idx="0">
                  <c:v>0.57999999999999996</c:v>
                </c:pt>
                <c:pt idx="1">
                  <c:v>0.55000000000000004</c:v>
                </c:pt>
                <c:pt idx="2">
                  <c:v>0.5</c:v>
                </c:pt>
                <c:pt idx="3">
                  <c:v>0.44</c:v>
                </c:pt>
                <c:pt idx="4">
                  <c:v>0.13</c:v>
                </c:pt>
              </c:numCache>
            </c:numRef>
          </c:val>
        </c:ser>
        <c:ser>
          <c:idx val="2"/>
          <c:order val="1"/>
          <c:tx>
            <c:strRef>
              <c:f>Sheet1!$A$3</c:f>
              <c:strCache>
                <c:ptCount val="1"/>
                <c:pt idx="0">
                  <c:v>Other Medicare Beneficiaries</c:v>
                </c:pt>
              </c:strCache>
            </c:strRef>
          </c:tx>
          <c:spPr>
            <a:solidFill>
              <a:schemeClr val="tx2"/>
            </a:solidFill>
            <a:ln w="3236">
              <a:solidFill>
                <a:srgbClr val="000000"/>
              </a:solidFill>
              <a:prstDash val="solid"/>
            </a:ln>
          </c:spPr>
          <c:invertIfNegative val="0"/>
          <c:dLbls>
            <c:numFmt formatCode="0%" sourceLinked="0"/>
            <c:spPr>
              <a:noFill/>
              <a:ln w="25888">
                <a:noFill/>
              </a:ln>
            </c:spPr>
            <c:txPr>
              <a:bodyPr/>
              <a:lstStyle/>
              <a:p>
                <a:pPr>
                  <a:defRPr sz="1427">
                    <a:latin typeface="Arial" pitchFamily="34" charset="0"/>
                    <a:cs typeface="Arial" pitchFamily="34" charset="0"/>
                  </a:defRPr>
                </a:pPr>
                <a:endParaRPr lang="en-US"/>
              </a:p>
            </c:txPr>
            <c:showLegendKey val="0"/>
            <c:showVal val="1"/>
            <c:showCatName val="0"/>
            <c:showSerName val="0"/>
            <c:showPercent val="0"/>
            <c:showBubbleSize val="0"/>
            <c:showLeaderLines val="0"/>
          </c:dLbls>
          <c:cat>
            <c:strRef>
              <c:f>Sheet1!$B$1:$J$1</c:f>
              <c:strCache>
                <c:ptCount val="5"/>
                <c:pt idx="0">
                  <c:v>Cognitive/Mental Impairment</c:v>
                </c:pt>
                <c:pt idx="1">
                  <c:v>3 or more Chronic Conditions</c:v>
                </c:pt>
                <c:pt idx="2">
                  <c:v>Fair/Poor Health</c:v>
                </c:pt>
                <c:pt idx="3">
                  <c:v>Under Age 65 (Disabled)</c:v>
                </c:pt>
                <c:pt idx="4">
                  <c:v>Long-Term Care Facility Resident</c:v>
                </c:pt>
              </c:strCache>
            </c:strRef>
          </c:cat>
          <c:val>
            <c:numRef>
              <c:f>Sheet1!$B$3:$J$3</c:f>
              <c:numCache>
                <c:formatCode>0%</c:formatCode>
                <c:ptCount val="5"/>
                <c:pt idx="0">
                  <c:v>0.25</c:v>
                </c:pt>
                <c:pt idx="1">
                  <c:v>0.44</c:v>
                </c:pt>
                <c:pt idx="2">
                  <c:v>0.22</c:v>
                </c:pt>
                <c:pt idx="3">
                  <c:v>0.26</c:v>
                </c:pt>
                <c:pt idx="4">
                  <c:v>0.01</c:v>
                </c:pt>
              </c:numCache>
            </c:numRef>
          </c:val>
        </c:ser>
        <c:dLbls>
          <c:showLegendKey val="0"/>
          <c:showVal val="1"/>
          <c:showCatName val="0"/>
          <c:showSerName val="0"/>
          <c:showPercent val="0"/>
          <c:showBubbleSize val="0"/>
        </c:dLbls>
        <c:gapWidth val="125"/>
        <c:axId val="101095680"/>
        <c:axId val="101097472"/>
      </c:barChart>
      <c:catAx>
        <c:axId val="101095680"/>
        <c:scaling>
          <c:orientation val="maxMin"/>
        </c:scaling>
        <c:delete val="0"/>
        <c:axPos val="l"/>
        <c:numFmt formatCode="General" sourceLinked="1"/>
        <c:majorTickMark val="none"/>
        <c:minorTickMark val="none"/>
        <c:tickLblPos val="nextTo"/>
        <c:spPr>
          <a:ln w="3236">
            <a:solidFill>
              <a:schemeClr val="tx1"/>
            </a:solidFill>
            <a:prstDash val="solid"/>
          </a:ln>
        </c:spPr>
        <c:txPr>
          <a:bodyPr/>
          <a:lstStyle/>
          <a:p>
            <a:pPr>
              <a:defRPr sz="1427">
                <a:latin typeface="Arial" pitchFamily="34" charset="0"/>
                <a:cs typeface="Arial" pitchFamily="34" charset="0"/>
              </a:defRPr>
            </a:pPr>
            <a:endParaRPr lang="en-US"/>
          </a:p>
        </c:txPr>
        <c:crossAx val="101097472"/>
        <c:crosses val="autoZero"/>
        <c:auto val="1"/>
        <c:lblAlgn val="ctr"/>
        <c:lblOffset val="0"/>
        <c:tickMarkSkip val="1"/>
        <c:noMultiLvlLbl val="0"/>
      </c:catAx>
      <c:valAx>
        <c:axId val="101097472"/>
        <c:scaling>
          <c:orientation val="minMax"/>
          <c:max val="0.9"/>
          <c:min val="0"/>
        </c:scaling>
        <c:delete val="0"/>
        <c:axPos val="t"/>
        <c:title>
          <c:tx>
            <c:rich>
              <a:bodyPr/>
              <a:lstStyle/>
              <a:p>
                <a:pPr algn="l">
                  <a:defRPr/>
                </a:pPr>
                <a:r>
                  <a:rPr lang="en-US"/>
                  <a:t> </a:t>
                </a:r>
              </a:p>
            </c:rich>
          </c:tx>
          <c:layout>
            <c:manualLayout>
              <c:xMode val="edge"/>
              <c:yMode val="edge"/>
              <c:x val="0.58581239407644237"/>
              <c:y val="0"/>
            </c:manualLayout>
          </c:layout>
          <c:overlay val="0"/>
          <c:spPr>
            <a:noFill/>
            <a:ln w="25888">
              <a:noFill/>
            </a:ln>
          </c:spPr>
        </c:title>
        <c:numFmt formatCode="0%" sourceLinked="1"/>
        <c:majorTickMark val="none"/>
        <c:minorTickMark val="none"/>
        <c:tickLblPos val="none"/>
        <c:spPr>
          <a:ln w="9708">
            <a:noFill/>
          </a:ln>
        </c:spPr>
        <c:crossAx val="101095680"/>
        <c:crosses val="autoZero"/>
        <c:crossBetween val="between"/>
        <c:majorUnit val="0.25"/>
      </c:valAx>
      <c:spPr>
        <a:noFill/>
        <a:ln w="25888">
          <a:noFill/>
        </a:ln>
      </c:spPr>
    </c:plotArea>
    <c:legend>
      <c:legendPos val="r"/>
      <c:layout>
        <c:manualLayout>
          <c:xMode val="edge"/>
          <c:yMode val="edge"/>
          <c:x val="0.64900662327261471"/>
          <c:y val="0.67328929711742214"/>
          <c:w val="0.33002198243802455"/>
          <c:h val="0.27373057650661925"/>
        </c:manualLayout>
      </c:layout>
      <c:overlay val="0"/>
      <c:spPr>
        <a:noFill/>
        <a:ln w="25888">
          <a:noFill/>
        </a:ln>
      </c:spPr>
      <c:txPr>
        <a:bodyPr/>
        <a:lstStyle/>
        <a:p>
          <a:pPr>
            <a:defRPr sz="1427">
              <a:latin typeface="Arial" pitchFamily="34" charset="0"/>
              <a:cs typeface="Arial" pitchFamily="34" charset="0"/>
            </a:defRPr>
          </a:pPr>
          <a:endParaRPr lang="en-US"/>
        </a:p>
      </c:txPr>
    </c:legend>
    <c:plotVisOnly val="1"/>
    <c:dispBlanksAs val="gap"/>
    <c:showDLblsOverMax val="0"/>
  </c:chart>
  <c:spPr>
    <a:noFill/>
    <a:ln>
      <a:noFill/>
    </a:ln>
  </c:spPr>
  <c:txPr>
    <a:bodyPr/>
    <a:lstStyle/>
    <a:p>
      <a:pPr>
        <a:defRPr sz="1709" b="1" i="0" u="none" strike="noStrike" baseline="0">
          <a:solidFill>
            <a:sysClr val="windowText" lastClr="000000"/>
          </a:solidFill>
          <a:latin typeface="Calibri" pitchFamily="34" charset="0"/>
          <a:ea typeface="Tahoma" pitchFamily="34" charset="0"/>
          <a:cs typeface="Calibri" pitchFamily="34" charset="0"/>
        </a:defRPr>
      </a:pPr>
      <a:endParaRPr lang="en-US"/>
    </a:p>
  </c:txPr>
  <c:externalData r:id="rId1">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layout/>
      <c:overlay val="0"/>
      <c:txPr>
        <a:bodyPr/>
        <a:lstStyle/>
        <a:p>
          <a:pPr>
            <a:defRPr sz="2400"/>
          </a:pPr>
          <a:endParaRPr lang="en-US"/>
        </a:p>
      </c:txPr>
    </c:title>
    <c:autoTitleDeleted val="0"/>
    <c:plotArea>
      <c:layout>
        <c:manualLayout>
          <c:layoutTarget val="inner"/>
          <c:xMode val="edge"/>
          <c:yMode val="edge"/>
          <c:x val="9.4007336225001625E-2"/>
          <c:y val="0.1721408971605822"/>
          <c:w val="0.83489975389545246"/>
          <c:h val="0.73607174103237094"/>
        </c:manualLayout>
      </c:layout>
      <c:pieChart>
        <c:varyColors val="1"/>
        <c:ser>
          <c:idx val="0"/>
          <c:order val="0"/>
          <c:tx>
            <c:strRef>
              <c:f>Sheet1!$A$2</c:f>
              <c:strCache>
                <c:ptCount val="1"/>
                <c:pt idx="0">
                  <c:v>Medicaid Enrollment</c:v>
                </c:pt>
              </c:strCache>
            </c:strRef>
          </c:tx>
          <c:spPr>
            <a:solidFill>
              <a:schemeClr val="accent1"/>
            </a:solidFill>
            <a:ln w="12700">
              <a:solidFill>
                <a:schemeClr val="tx1"/>
              </a:solidFill>
            </a:ln>
          </c:spPr>
          <c:dPt>
            <c:idx val="3"/>
            <c:bubble3D val="0"/>
            <c:spPr>
              <a:solidFill>
                <a:schemeClr val="tx2"/>
              </a:solidFill>
              <a:ln w="12700">
                <a:solidFill>
                  <a:schemeClr val="tx1"/>
                </a:solidFill>
              </a:ln>
            </c:spPr>
          </c:dPt>
          <c:dLbls>
            <c:dLbl>
              <c:idx val="0"/>
              <c:layout>
                <c:manualLayout>
                  <c:x val="0.18252941887571358"/>
                  <c:y val="-0.24222222222222223"/>
                </c:manualLayout>
              </c:layout>
              <c:showLegendKey val="0"/>
              <c:showVal val="0"/>
              <c:showCatName val="1"/>
              <c:showSerName val="0"/>
              <c:showPercent val="1"/>
              <c:showBubbleSize val="0"/>
              <c:separator>
</c:separator>
            </c:dLbl>
            <c:dLbl>
              <c:idx val="1"/>
              <c:layout>
                <c:manualLayout>
                  <c:x val="0.15231406386449095"/>
                  <c:y val="0.18088662212677961"/>
                </c:manualLayout>
              </c:layout>
              <c:showLegendKey val="0"/>
              <c:showVal val="0"/>
              <c:showCatName val="1"/>
              <c:showSerName val="0"/>
              <c:showPercent val="1"/>
              <c:showBubbleSize val="0"/>
              <c:separator>
</c:separator>
            </c:dLbl>
            <c:dLbl>
              <c:idx val="2"/>
              <c:layout>
                <c:manualLayout>
                  <c:x val="-0.17460905643083452"/>
                  <c:y val="0.1700835122882367"/>
                </c:manualLayout>
              </c:layout>
              <c:showLegendKey val="0"/>
              <c:showVal val="0"/>
              <c:showCatName val="1"/>
              <c:showSerName val="0"/>
              <c:showPercent val="1"/>
              <c:showBubbleSize val="0"/>
              <c:separator>
</c:separator>
            </c:dLbl>
            <c:dLbl>
              <c:idx val="3"/>
              <c:layout>
                <c:manualLayout>
                  <c:x val="-0.10778373292243737"/>
                  <c:y val="3.3828044221745006E-2"/>
                </c:manualLayout>
              </c:layout>
              <c:spPr/>
              <c:txPr>
                <a:bodyPr/>
                <a:lstStyle/>
                <a:p>
                  <a:pPr>
                    <a:defRPr sz="1400" b="1">
                      <a:solidFill>
                        <a:schemeClr val="tx1"/>
                      </a:solidFill>
                    </a:defRPr>
                  </a:pPr>
                  <a:endParaRPr lang="en-US"/>
                </a:p>
              </c:txPr>
              <c:showLegendKey val="0"/>
              <c:showVal val="0"/>
              <c:showCatName val="1"/>
              <c:showSerName val="0"/>
              <c:showPercent val="1"/>
              <c:showBubbleSize val="0"/>
            </c:dLbl>
            <c:txPr>
              <a:bodyPr/>
              <a:lstStyle/>
              <a:p>
                <a:pPr>
                  <a:defRPr sz="1400" b="1">
                    <a:solidFill>
                      <a:schemeClr val="bg1"/>
                    </a:solidFill>
                  </a:defRPr>
                </a:pPr>
                <a:endParaRPr lang="en-US"/>
              </a:p>
            </c:txPr>
            <c:showLegendKey val="0"/>
            <c:showVal val="0"/>
            <c:showCatName val="1"/>
            <c:showSerName val="0"/>
            <c:showPercent val="1"/>
            <c:showBubbleSize val="0"/>
            <c:separator>
</c:separator>
            <c:showLeaderLines val="1"/>
          </c:dLbls>
          <c:cat>
            <c:strRef>
              <c:f>Sheet1!$B$1:$E$1</c:f>
              <c:strCache>
                <c:ptCount val="4"/>
                <c:pt idx="0">
                  <c:v>Children</c:v>
                </c:pt>
                <c:pt idx="1">
                  <c:v>Adults</c:v>
                </c:pt>
                <c:pt idx="2">
                  <c:v>Other Aged &amp; Disabled</c:v>
                </c:pt>
                <c:pt idx="3">
                  <c:v>Dual Eligibles</c:v>
                </c:pt>
              </c:strCache>
            </c:strRef>
          </c:cat>
          <c:val>
            <c:numRef>
              <c:f>Sheet1!$B$2:$E$2</c:f>
              <c:numCache>
                <c:formatCode>0.0%</c:formatCode>
                <c:ptCount val="4"/>
                <c:pt idx="0">
                  <c:v>0.48</c:v>
                </c:pt>
                <c:pt idx="1">
                  <c:v>0.27</c:v>
                </c:pt>
                <c:pt idx="2">
                  <c:v>0.1</c:v>
                </c:pt>
                <c:pt idx="3">
                  <c:v>0.15</c:v>
                </c:pt>
              </c:numCache>
            </c:numRef>
          </c:val>
        </c:ser>
        <c:dLbls>
          <c:showLegendKey val="0"/>
          <c:showVal val="0"/>
          <c:showCatName val="0"/>
          <c:showSerName val="0"/>
          <c:showPercent val="0"/>
          <c:showBubbleSize val="0"/>
          <c:showLeaderLines val="1"/>
        </c:dLbls>
        <c:firstSliceAng val="111"/>
      </c:pieChart>
    </c:plotArea>
    <c:plotVisOnly val="1"/>
    <c:dispBlanksAs val="gap"/>
    <c:showDLblsOverMax val="0"/>
  </c:chart>
  <c:txPr>
    <a:bodyPr/>
    <a:lstStyle/>
    <a:p>
      <a:pPr>
        <a:defRPr sz="1800"/>
      </a:pPr>
      <a:endParaRPr lang="en-US"/>
    </a:p>
  </c:txPr>
  <c:externalData r:id="rId1">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layout>
        <c:manualLayout>
          <c:xMode val="edge"/>
          <c:yMode val="edge"/>
          <c:x val="9.0397206784927089E-2"/>
          <c:y val="0"/>
        </c:manualLayout>
      </c:layout>
      <c:overlay val="0"/>
      <c:txPr>
        <a:bodyPr/>
        <a:lstStyle/>
        <a:p>
          <a:pPr>
            <a:defRPr sz="2400"/>
          </a:pPr>
          <a:endParaRPr lang="en-US"/>
        </a:p>
      </c:txPr>
    </c:title>
    <c:autoTitleDeleted val="0"/>
    <c:plotArea>
      <c:layout>
        <c:manualLayout>
          <c:layoutTarget val="inner"/>
          <c:xMode val="edge"/>
          <c:yMode val="edge"/>
          <c:x val="0"/>
          <c:y val="0.16641066697402054"/>
          <c:w val="0.77929139826973493"/>
          <c:h val="0.72673135259749422"/>
        </c:manualLayout>
      </c:layout>
      <c:pieChart>
        <c:varyColors val="1"/>
        <c:ser>
          <c:idx val="0"/>
          <c:order val="0"/>
          <c:tx>
            <c:strRef>
              <c:f>Sheet1!$A$2</c:f>
              <c:strCache>
                <c:ptCount val="1"/>
                <c:pt idx="0">
                  <c:v>Medicaid Spending</c:v>
                </c:pt>
              </c:strCache>
            </c:strRef>
          </c:tx>
          <c:spPr>
            <a:solidFill>
              <a:schemeClr val="tx2"/>
            </a:solidFill>
            <a:ln w="12700">
              <a:solidFill>
                <a:schemeClr val="tx1"/>
              </a:solidFill>
            </a:ln>
          </c:spPr>
          <c:dPt>
            <c:idx val="2"/>
            <c:bubble3D val="0"/>
            <c:spPr>
              <a:solidFill>
                <a:schemeClr val="accent1"/>
              </a:solidFill>
              <a:ln w="12700">
                <a:solidFill>
                  <a:schemeClr val="tx1"/>
                </a:solidFill>
              </a:ln>
            </c:spPr>
          </c:dPt>
          <c:dLbls>
            <c:dLbl>
              <c:idx val="0"/>
              <c:layout>
                <c:manualLayout>
                  <c:x val="-0.28839932095698423"/>
                  <c:y val="-4.9076855223077281E-2"/>
                </c:manualLayout>
              </c:layout>
              <c:showLegendKey val="0"/>
              <c:showVal val="1"/>
              <c:showCatName val="1"/>
              <c:showSerName val="0"/>
              <c:showPercent val="0"/>
              <c:showBubbleSize val="0"/>
              <c:separator>
</c:separator>
            </c:dLbl>
            <c:dLbl>
              <c:idx val="1"/>
              <c:layout>
                <c:manualLayout>
                  <c:x val="-3.8429035291156497E-3"/>
                  <c:y val="-2.1984985791543732E-2"/>
                </c:manualLayout>
              </c:layout>
              <c:numFmt formatCode="0.0%" sourceLinked="0"/>
              <c:spPr/>
              <c:txPr>
                <a:bodyPr/>
                <a:lstStyle/>
                <a:p>
                  <a:pPr>
                    <a:defRPr sz="1350" b="1"/>
                  </a:pPr>
                  <a:endParaRPr lang="en-US"/>
                </a:p>
              </c:txPr>
              <c:showLegendKey val="0"/>
              <c:showVal val="1"/>
              <c:showCatName val="1"/>
              <c:showSerName val="0"/>
              <c:showPercent val="0"/>
              <c:showBubbleSize val="0"/>
              <c:separator>
</c:separator>
            </c:dLbl>
            <c:dLbl>
              <c:idx val="2"/>
              <c:layout>
                <c:manualLayout>
                  <c:x val="0.12875046206635396"/>
                  <c:y val="-0.11176715925312168"/>
                </c:manualLayout>
              </c:layout>
              <c:spPr/>
              <c:txPr>
                <a:bodyPr/>
                <a:lstStyle/>
                <a:p>
                  <a:pPr>
                    <a:defRPr sz="1500" b="1">
                      <a:solidFill>
                        <a:schemeClr val="bg1"/>
                      </a:solidFill>
                    </a:defRPr>
                  </a:pPr>
                  <a:endParaRPr lang="en-US"/>
                </a:p>
              </c:txPr>
              <c:showLegendKey val="0"/>
              <c:showVal val="1"/>
              <c:showCatName val="1"/>
              <c:showSerName val="0"/>
              <c:showPercent val="0"/>
              <c:showBubbleSize val="0"/>
              <c:separator>
</c:separator>
            </c:dLbl>
            <c:dLbl>
              <c:idx val="3"/>
              <c:layout>
                <c:manualLayout>
                  <c:x val="8.9723305984117319E-2"/>
                  <c:y val="1.0310516444939313E-2"/>
                </c:manualLayout>
              </c:layout>
              <c:showLegendKey val="0"/>
              <c:showVal val="1"/>
              <c:showCatName val="1"/>
              <c:showSerName val="0"/>
              <c:showPercent val="0"/>
              <c:showBubbleSize val="0"/>
              <c:separator>
</c:separator>
            </c:dLbl>
            <c:dLbl>
              <c:idx val="4"/>
              <c:layout>
                <c:manualLayout>
                  <c:x val="-0.13448628708850721"/>
                  <c:y val="0.15816111806700217"/>
                </c:manualLayout>
              </c:layout>
              <c:spPr/>
              <c:txPr>
                <a:bodyPr/>
                <a:lstStyle/>
                <a:p>
                  <a:pPr>
                    <a:defRPr sz="1300" b="1"/>
                  </a:pPr>
                  <a:endParaRPr lang="en-US"/>
                </a:p>
              </c:txPr>
              <c:showLegendKey val="0"/>
              <c:showVal val="1"/>
              <c:showCatName val="1"/>
              <c:showSerName val="0"/>
              <c:showPercent val="0"/>
              <c:showBubbleSize val="0"/>
              <c:separator>
</c:separator>
            </c:dLbl>
            <c:dLbl>
              <c:idx val="5"/>
              <c:layout>
                <c:manualLayout>
                  <c:x val="1.2607448047277705E-2"/>
                  <c:y val="1.7995975655386205E-2"/>
                </c:manualLayout>
              </c:layout>
              <c:showLegendKey val="0"/>
              <c:showVal val="1"/>
              <c:showCatName val="1"/>
              <c:showSerName val="0"/>
              <c:showPercent val="0"/>
              <c:showBubbleSize val="0"/>
              <c:separator>
</c:separator>
            </c:dLbl>
            <c:txPr>
              <a:bodyPr/>
              <a:lstStyle/>
              <a:p>
                <a:pPr>
                  <a:defRPr sz="1400" b="1"/>
                </a:pPr>
                <a:endParaRPr lang="en-US"/>
              </a:p>
            </c:txPr>
            <c:showLegendKey val="0"/>
            <c:showVal val="1"/>
            <c:showCatName val="1"/>
            <c:showSerName val="0"/>
            <c:showPercent val="0"/>
            <c:showBubbleSize val="0"/>
            <c:separator>
</c:separator>
            <c:showLeaderLines val="1"/>
          </c:dLbls>
          <c:cat>
            <c:strRef>
              <c:f>Sheet1!$B$1:$F$1</c:f>
              <c:strCache>
                <c:ptCount val="5"/>
                <c:pt idx="0">
                  <c:v>Long-Term Care</c:v>
                </c:pt>
                <c:pt idx="1">
                  <c:v>Prescribed Drugs</c:v>
                </c:pt>
                <c:pt idx="2">
                  <c:v>Non-Dual Spending</c:v>
                </c:pt>
                <c:pt idx="3">
                  <c:v>Premiums</c:v>
                </c:pt>
                <c:pt idx="4">
                  <c:v>Acute Care</c:v>
                </c:pt>
              </c:strCache>
            </c:strRef>
          </c:cat>
          <c:val>
            <c:numRef>
              <c:f>Sheet1!$B$2:$F$2</c:f>
              <c:numCache>
                <c:formatCode>0.0%</c:formatCode>
                <c:ptCount val="5"/>
                <c:pt idx="0" formatCode="0%">
                  <c:v>0.22</c:v>
                </c:pt>
                <c:pt idx="1">
                  <c:v>4.0000000000000001E-3</c:v>
                </c:pt>
                <c:pt idx="2" formatCode="0%">
                  <c:v>0.63712317822697295</c:v>
                </c:pt>
                <c:pt idx="3" formatCode="0%">
                  <c:v>3.3503391591776628E-2</c:v>
                </c:pt>
                <c:pt idx="4" formatCode="0%">
                  <c:v>0.1</c:v>
                </c:pt>
              </c:numCache>
            </c:numRef>
          </c:val>
        </c:ser>
        <c:dLbls>
          <c:showLegendKey val="0"/>
          <c:showVal val="0"/>
          <c:showCatName val="0"/>
          <c:showSerName val="0"/>
          <c:showPercent val="0"/>
          <c:showBubbleSize val="0"/>
          <c:showLeaderLines val="1"/>
        </c:dLbls>
        <c:firstSliceAng val="54"/>
      </c:pieChart>
    </c:plotArea>
    <c:plotVisOnly val="1"/>
    <c:dispBlanksAs val="gap"/>
    <c:showDLblsOverMax val="0"/>
  </c:chart>
  <c:txPr>
    <a:bodyPr/>
    <a:lstStyle/>
    <a:p>
      <a:pPr>
        <a:defRPr sz="1800"/>
      </a:pPr>
      <a:endParaRPr lang="en-US"/>
    </a:p>
  </c:txPr>
  <c:externalData r:id="rId1">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1"/>
    <c:plotArea>
      <c:layout>
        <c:manualLayout>
          <c:layoutTarget val="inner"/>
          <c:xMode val="edge"/>
          <c:yMode val="edge"/>
          <c:x val="1.63731857351961E-2"/>
          <c:y val="1.78765973925392E-2"/>
          <c:w val="0.95893778613580405"/>
          <c:h val="0.82210645097365898"/>
        </c:manualLayout>
      </c:layout>
      <c:barChart>
        <c:barDir val="col"/>
        <c:grouping val="clustered"/>
        <c:varyColors val="0"/>
        <c:ser>
          <c:idx val="0"/>
          <c:order val="0"/>
          <c:tx>
            <c:strRef>
              <c:f>Sheet1!$B$1</c:f>
              <c:strCache>
                <c:ptCount val="1"/>
                <c:pt idx="0">
                  <c:v>Series 1</c:v>
                </c:pt>
              </c:strCache>
            </c:strRef>
          </c:tx>
          <c:spPr>
            <a:solidFill>
              <a:srgbClr val="001B36"/>
            </a:solidFill>
          </c:spPr>
          <c:invertIfNegative val="0"/>
          <c:dLbls>
            <c:dLbl>
              <c:idx val="1"/>
              <c:layout>
                <c:manualLayout>
                  <c:x val="0"/>
                  <c:y val="5.4644808743169399E-3"/>
                </c:manualLayout>
              </c:layout>
              <c:showLegendKey val="0"/>
              <c:showVal val="1"/>
              <c:showCatName val="0"/>
              <c:showSerName val="0"/>
              <c:showPercent val="0"/>
              <c:showBubbleSize val="0"/>
            </c:dLbl>
            <c:txPr>
              <a:bodyPr/>
              <a:lstStyle/>
              <a:p>
                <a:pPr>
                  <a:defRPr b="1">
                    <a:solidFill>
                      <a:srgbClr val="000000"/>
                    </a:solidFill>
                  </a:defRPr>
                </a:pPr>
                <a:endParaRPr lang="en-US"/>
              </a:p>
            </c:txPr>
            <c:showLegendKey val="0"/>
            <c:showVal val="1"/>
            <c:showCatName val="0"/>
            <c:showSerName val="0"/>
            <c:showPercent val="0"/>
            <c:showBubbleSize val="0"/>
            <c:showLeaderLines val="0"/>
          </c:dLbls>
          <c:cat>
            <c:strRef>
              <c:f>Sheet1!$A$2:$A$6</c:f>
              <c:strCache>
                <c:ptCount val="5"/>
                <c:pt idx="0">
                  <c:v>Children</c:v>
                </c:pt>
                <c:pt idx="1">
                  <c:v>Pregnant Women</c:v>
                </c:pt>
                <c:pt idx="2">
                  <c:v>Working Parents</c:v>
                </c:pt>
                <c:pt idx="3">
                  <c:v>Jobless Parents</c:v>
                </c:pt>
                <c:pt idx="4">
                  <c:v>Childless Adults</c:v>
                </c:pt>
              </c:strCache>
            </c:strRef>
          </c:cat>
          <c:val>
            <c:numRef>
              <c:f>Sheet1!$B$2:$B$6</c:f>
              <c:numCache>
                <c:formatCode>0%</c:formatCode>
                <c:ptCount val="5"/>
                <c:pt idx="0">
                  <c:v>2.35</c:v>
                </c:pt>
                <c:pt idx="1">
                  <c:v>1.85</c:v>
                </c:pt>
                <c:pt idx="2">
                  <c:v>0.61</c:v>
                </c:pt>
                <c:pt idx="3">
                  <c:v>0.37</c:v>
                </c:pt>
                <c:pt idx="4">
                  <c:v>0</c:v>
                </c:pt>
              </c:numCache>
            </c:numRef>
          </c:val>
        </c:ser>
        <c:dLbls>
          <c:showLegendKey val="0"/>
          <c:showVal val="0"/>
          <c:showCatName val="0"/>
          <c:showSerName val="0"/>
          <c:showPercent val="0"/>
          <c:showBubbleSize val="0"/>
        </c:dLbls>
        <c:gapWidth val="150"/>
        <c:axId val="102111872"/>
        <c:axId val="102130048"/>
      </c:barChart>
      <c:catAx>
        <c:axId val="102111872"/>
        <c:scaling>
          <c:orientation val="minMax"/>
        </c:scaling>
        <c:delete val="0"/>
        <c:axPos val="b"/>
        <c:majorTickMark val="out"/>
        <c:minorTickMark val="none"/>
        <c:tickLblPos val="nextTo"/>
        <c:txPr>
          <a:bodyPr rot="0"/>
          <a:lstStyle/>
          <a:p>
            <a:pPr>
              <a:defRPr sz="1600" b="1">
                <a:solidFill>
                  <a:srgbClr val="000000"/>
                </a:solidFill>
              </a:defRPr>
            </a:pPr>
            <a:endParaRPr lang="en-US"/>
          </a:p>
        </c:txPr>
        <c:crossAx val="102130048"/>
        <c:crosses val="autoZero"/>
        <c:auto val="0"/>
        <c:lblAlgn val="ctr"/>
        <c:lblOffset val="100"/>
        <c:noMultiLvlLbl val="0"/>
      </c:catAx>
      <c:valAx>
        <c:axId val="102130048"/>
        <c:scaling>
          <c:orientation val="minMax"/>
        </c:scaling>
        <c:delete val="1"/>
        <c:axPos val="l"/>
        <c:numFmt formatCode="0%" sourceLinked="1"/>
        <c:majorTickMark val="out"/>
        <c:minorTickMark val="none"/>
        <c:tickLblPos val="none"/>
        <c:crossAx val="102111872"/>
        <c:crosses val="autoZero"/>
        <c:crossBetween val="between"/>
      </c:valAx>
    </c:plotArea>
    <c:plotVisOnly val="1"/>
    <c:dispBlanksAs val="gap"/>
    <c:showDLblsOverMax val="0"/>
  </c:chart>
  <c:txPr>
    <a:bodyPr/>
    <a:lstStyle/>
    <a:p>
      <a:pPr>
        <a:defRPr sz="1800"/>
      </a:pPr>
      <a:endParaRPr lang="en-US"/>
    </a:p>
  </c:txPr>
  <c:externalData r:id="rId1">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599097676801941"/>
          <c:y val="6.5178019515147886E-2"/>
          <c:w val="0.77350645753794411"/>
          <c:h val="0.72133674535388426"/>
        </c:manualLayout>
      </c:layout>
      <c:pieChart>
        <c:varyColors val="1"/>
        <c:ser>
          <c:idx val="0"/>
          <c:order val="0"/>
          <c:spPr>
            <a:solidFill>
              <a:schemeClr val="tx2"/>
            </a:solidFill>
            <a:ln w="12700">
              <a:solidFill>
                <a:schemeClr val="tx1"/>
              </a:solidFill>
            </a:ln>
          </c:spPr>
          <c:dPt>
            <c:idx val="0"/>
            <c:bubble3D val="0"/>
            <c:spPr>
              <a:solidFill>
                <a:schemeClr val="accent1"/>
              </a:solidFill>
              <a:ln w="12700">
                <a:solidFill>
                  <a:schemeClr val="tx1"/>
                </a:solidFill>
              </a:ln>
            </c:spPr>
          </c:dPt>
          <c:dPt>
            <c:idx val="1"/>
            <c:bubble3D val="0"/>
            <c:spPr>
              <a:solidFill>
                <a:schemeClr val="accent2"/>
              </a:solidFill>
              <a:ln w="12700">
                <a:solidFill>
                  <a:schemeClr val="tx1"/>
                </a:solidFill>
              </a:ln>
            </c:spPr>
          </c:dPt>
          <c:dPt>
            <c:idx val="2"/>
            <c:bubble3D val="0"/>
            <c:spPr>
              <a:solidFill>
                <a:schemeClr val="accent4"/>
              </a:solidFill>
              <a:ln w="12700">
                <a:solidFill>
                  <a:schemeClr val="tx1"/>
                </a:solidFill>
              </a:ln>
            </c:spPr>
          </c:dPt>
          <c:dPt>
            <c:idx val="3"/>
            <c:bubble3D val="0"/>
            <c:spPr>
              <a:solidFill>
                <a:schemeClr val="accent6"/>
              </a:solidFill>
              <a:ln w="12700">
                <a:solidFill>
                  <a:schemeClr val="tx1"/>
                </a:solidFill>
              </a:ln>
            </c:spPr>
          </c:dPt>
          <c:dPt>
            <c:idx val="4"/>
            <c:bubble3D val="0"/>
          </c:dPt>
          <c:dPt>
            <c:idx val="5"/>
            <c:bubble3D val="0"/>
          </c:dPt>
          <c:dPt>
            <c:idx val="6"/>
            <c:bubble3D val="0"/>
          </c:dPt>
          <c:dLbls>
            <c:dLbl>
              <c:idx val="0"/>
              <c:layout/>
              <c:numFmt formatCode="0%" sourceLinked="0"/>
              <c:spPr/>
              <c:txPr>
                <a:bodyPr/>
                <a:lstStyle/>
                <a:p>
                  <a:pPr>
                    <a:defRPr sz="1400" b="1">
                      <a:solidFill>
                        <a:schemeClr val="bg1"/>
                      </a:solidFill>
                    </a:defRPr>
                  </a:pPr>
                  <a:endParaRPr lang="en-US"/>
                </a:p>
              </c:txPr>
              <c:dLblPos val="ctr"/>
              <c:showLegendKey val="0"/>
              <c:showVal val="1"/>
              <c:showCatName val="1"/>
              <c:showSerName val="0"/>
              <c:showPercent val="0"/>
              <c:showBubbleSize val="0"/>
            </c:dLbl>
            <c:dLbl>
              <c:idx val="1"/>
              <c:layout/>
              <c:numFmt formatCode="0%" sourceLinked="0"/>
              <c:spPr/>
              <c:txPr>
                <a:bodyPr/>
                <a:lstStyle/>
                <a:p>
                  <a:pPr>
                    <a:defRPr sz="1400" b="1">
                      <a:solidFill>
                        <a:schemeClr val="bg1"/>
                      </a:solidFill>
                    </a:defRPr>
                  </a:pPr>
                  <a:endParaRPr lang="en-US"/>
                </a:p>
              </c:txPr>
              <c:dLblPos val="ctr"/>
              <c:showLegendKey val="0"/>
              <c:showVal val="1"/>
              <c:showCatName val="1"/>
              <c:showSerName val="0"/>
              <c:showPercent val="0"/>
              <c:showBubbleSize val="0"/>
            </c:dLbl>
            <c:dLbl>
              <c:idx val="2"/>
              <c:layout>
                <c:manualLayout>
                  <c:x val="-3.4330592022171064E-2"/>
                  <c:y val="-0.16065619490161345"/>
                </c:manualLayout>
              </c:layout>
              <c:numFmt formatCode="0%" sourceLinked="0"/>
              <c:spPr/>
              <c:txPr>
                <a:bodyPr/>
                <a:lstStyle/>
                <a:p>
                  <a:pPr>
                    <a:defRPr sz="1400" b="1">
                      <a:solidFill>
                        <a:schemeClr val="tx1"/>
                      </a:solidFill>
                    </a:defRPr>
                  </a:pPr>
                  <a:endParaRPr lang="en-US"/>
                </a:p>
              </c:txPr>
              <c:dLblPos val="bestFit"/>
              <c:showLegendKey val="0"/>
              <c:showVal val="1"/>
              <c:showCatName val="1"/>
              <c:showSerName val="0"/>
              <c:showPercent val="0"/>
              <c:showBubbleSize val="0"/>
            </c:dLbl>
            <c:dLbl>
              <c:idx val="3"/>
              <c:layout>
                <c:manualLayout>
                  <c:x val="7.9530876738429124E-2"/>
                  <c:y val="-0.15622907930760407"/>
                </c:manualLayout>
              </c:layout>
              <c:dLblPos val="bestFit"/>
              <c:showLegendKey val="0"/>
              <c:showVal val="1"/>
              <c:showCatName val="1"/>
              <c:showSerName val="0"/>
              <c:showPercent val="0"/>
              <c:showBubbleSize val="0"/>
              <c:separator>
</c:separator>
            </c:dLbl>
            <c:numFmt formatCode="0%" sourceLinked="0"/>
            <c:txPr>
              <a:bodyPr/>
              <a:lstStyle/>
              <a:p>
                <a:pPr>
                  <a:defRPr sz="1400" b="1"/>
                </a:pPr>
                <a:endParaRPr lang="en-US"/>
              </a:p>
            </c:txPr>
            <c:dLblPos val="ctr"/>
            <c:showLegendKey val="0"/>
            <c:showVal val="1"/>
            <c:showCatName val="1"/>
            <c:showSerName val="0"/>
            <c:showPercent val="0"/>
            <c:showBubbleSize val="0"/>
            <c:separator>
</c:separator>
            <c:showLeaderLines val="1"/>
          </c:dLbls>
          <c:cat>
            <c:strRef>
              <c:f>Sheet1!$B$1:$F$1</c:f>
              <c:strCache>
                <c:ptCount val="5"/>
                <c:pt idx="0">
                  <c:v>TX</c:v>
                </c:pt>
                <c:pt idx="1">
                  <c:v>FL</c:v>
                </c:pt>
                <c:pt idx="2">
                  <c:v>NC</c:v>
                </c:pt>
                <c:pt idx="3">
                  <c:v>GA</c:v>
                </c:pt>
                <c:pt idx="4">
                  <c:v>Other States Not Moving Forward</c:v>
                </c:pt>
              </c:strCache>
            </c:strRef>
          </c:cat>
          <c:val>
            <c:numRef>
              <c:f>Sheet1!$B$2:$F$2</c:f>
              <c:numCache>
                <c:formatCode>0.0%</c:formatCode>
                <c:ptCount val="5"/>
                <c:pt idx="0">
                  <c:v>0.25566343042071199</c:v>
                </c:pt>
                <c:pt idx="1">
                  <c:v>0.18042071197411003</c:v>
                </c:pt>
                <c:pt idx="2">
                  <c:v>9.6278317152103554E-2</c:v>
                </c:pt>
                <c:pt idx="3">
                  <c:v>7.605177993527508E-2</c:v>
                </c:pt>
                <c:pt idx="4" formatCode="0%">
                  <c:v>0.39158576051779925</c:v>
                </c:pt>
              </c:numCache>
            </c:numRef>
          </c:val>
        </c:ser>
        <c:dLbls>
          <c:showLegendKey val="0"/>
          <c:showVal val="0"/>
          <c:showCatName val="0"/>
          <c:showSerName val="0"/>
          <c:showPercent val="0"/>
          <c:showBubbleSize val="0"/>
          <c:showLeaderLines val="1"/>
        </c:dLbls>
        <c:firstSliceAng val="0"/>
      </c:pieChart>
    </c:plotArea>
    <c:plotVisOnly val="1"/>
    <c:dispBlanksAs val="gap"/>
    <c:showDLblsOverMax val="0"/>
  </c:chart>
  <c:txPr>
    <a:bodyPr/>
    <a:lstStyle/>
    <a:p>
      <a:pPr>
        <a:defRPr sz="1800"/>
      </a:pPr>
      <a:endParaRPr lang="en-US"/>
    </a:p>
  </c:txPr>
  <c:externalData r:id="rId1">
    <c:autoUpdate val="0"/>
  </c:externalData>
  <c:userShapes r:id="rId2"/>
</c:chartSpace>
</file>

<file path=ppt/charts/chart2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4337257580087177E-2"/>
          <c:y val="6.5398439351839491E-2"/>
          <c:w val="0.77511222094744403"/>
          <c:h val="0.72283404384377703"/>
        </c:manualLayout>
      </c:layout>
      <c:pieChart>
        <c:varyColors val="1"/>
        <c:ser>
          <c:idx val="0"/>
          <c:order val="0"/>
          <c:tx>
            <c:strRef>
              <c:f>Sheet1!$B$1</c:f>
              <c:strCache>
                <c:ptCount val="1"/>
                <c:pt idx="0">
                  <c:v>All POC</c:v>
                </c:pt>
              </c:strCache>
            </c:strRef>
          </c:tx>
          <c:spPr>
            <a:ln w="12700">
              <a:solidFill>
                <a:schemeClr val="tx1"/>
              </a:solidFill>
            </a:ln>
          </c:spPr>
          <c:dPt>
            <c:idx val="1"/>
            <c:bubble3D val="0"/>
            <c:spPr>
              <a:solidFill>
                <a:schemeClr val="tx2"/>
              </a:solidFill>
              <a:ln w="12700">
                <a:solidFill>
                  <a:schemeClr val="tx1"/>
                </a:solidFill>
              </a:ln>
            </c:spPr>
          </c:dPt>
          <c:dLbls>
            <c:dLbl>
              <c:idx val="0"/>
              <c:layout>
                <c:manualLayout>
                  <c:x val="0.24489234840671401"/>
                  <c:y val="8.4476323060605152E-2"/>
                </c:manualLayout>
              </c:layout>
              <c:numFmt formatCode="0%" sourceLinked="0"/>
              <c:spPr/>
              <c:txPr>
                <a:bodyPr/>
                <a:lstStyle/>
                <a:p>
                  <a:pPr>
                    <a:defRPr sz="1400" b="1">
                      <a:solidFill>
                        <a:schemeClr val="bg1"/>
                      </a:solidFill>
                    </a:defRPr>
                  </a:pPr>
                  <a:endParaRPr lang="en-US"/>
                </a:p>
              </c:txPr>
              <c:showLegendKey val="0"/>
              <c:showVal val="1"/>
              <c:showCatName val="1"/>
              <c:showSerName val="0"/>
              <c:showPercent val="0"/>
              <c:showBubbleSize val="0"/>
              <c:separator>
</c:separator>
            </c:dLbl>
            <c:dLbl>
              <c:idx val="1"/>
              <c:layout>
                <c:manualLayout>
                  <c:x val="-0.17601846867094267"/>
                  <c:y val="-2.9483466724491821E-2"/>
                </c:manualLayout>
              </c:layout>
              <c:showLegendKey val="0"/>
              <c:showVal val="1"/>
              <c:showCatName val="1"/>
              <c:showSerName val="0"/>
              <c:showPercent val="0"/>
              <c:showBubbleSize val="0"/>
              <c:separator>
</c:separator>
            </c:dLbl>
            <c:dLbl>
              <c:idx val="2"/>
              <c:layout>
                <c:manualLayout>
                  <c:x val="0"/>
                  <c:y val="1.5909558880595337E-2"/>
                </c:manualLayout>
              </c:layout>
              <c:tx>
                <c:rich>
                  <a:bodyPr/>
                  <a:lstStyle/>
                  <a:p>
                    <a:r>
                      <a:rPr lang="en-US" dirty="0"/>
                      <a:t>Northeast
</a:t>
                    </a:r>
                    <a:r>
                      <a:rPr lang="en-US" dirty="0" smtClean="0"/>
                      <a:t>&lt; 1</a:t>
                    </a:r>
                    <a:r>
                      <a:rPr lang="en-US" dirty="0"/>
                      <a:t>%</a:t>
                    </a:r>
                  </a:p>
                </c:rich>
              </c:tx>
              <c:showLegendKey val="0"/>
              <c:showVal val="1"/>
              <c:showCatName val="1"/>
              <c:showSerName val="0"/>
              <c:showPercent val="0"/>
              <c:showBubbleSize val="0"/>
              <c:separator>
</c:separator>
            </c:dLbl>
            <c:dLbl>
              <c:idx val="3"/>
              <c:layout>
                <c:manualLayout>
                  <c:x val="3.2057199473058288E-2"/>
                  <c:y val="5.3487986172441083E-2"/>
                </c:manualLayout>
              </c:layout>
              <c:showLegendKey val="0"/>
              <c:showVal val="1"/>
              <c:showCatName val="1"/>
              <c:showSerName val="0"/>
              <c:showPercent val="0"/>
              <c:showBubbleSize val="0"/>
              <c:separator>
</c:separator>
            </c:dLbl>
            <c:numFmt formatCode="0%" sourceLinked="0"/>
            <c:txPr>
              <a:bodyPr/>
              <a:lstStyle/>
              <a:p>
                <a:pPr>
                  <a:defRPr sz="1400" b="1"/>
                </a:pPr>
                <a:endParaRPr lang="en-US"/>
              </a:p>
            </c:txPr>
            <c:showLegendKey val="0"/>
            <c:showVal val="1"/>
            <c:showCatName val="1"/>
            <c:showSerName val="0"/>
            <c:showPercent val="0"/>
            <c:showBubbleSize val="0"/>
            <c:separator>
</c:separator>
            <c:showLeaderLines val="1"/>
          </c:dLbls>
          <c:cat>
            <c:strRef>
              <c:f>Sheet1!$A$2:$A$5</c:f>
              <c:strCache>
                <c:ptCount val="4"/>
                <c:pt idx="0">
                  <c:v>South</c:v>
                </c:pt>
                <c:pt idx="1">
                  <c:v>Midwest</c:v>
                </c:pt>
                <c:pt idx="2">
                  <c:v>Northeast</c:v>
                </c:pt>
                <c:pt idx="3">
                  <c:v>West</c:v>
                </c:pt>
              </c:strCache>
            </c:strRef>
          </c:cat>
          <c:val>
            <c:numRef>
              <c:f>Sheet1!$B$2:$B$5</c:f>
              <c:numCache>
                <c:formatCode>0.0%</c:formatCode>
                <c:ptCount val="4"/>
                <c:pt idx="0">
                  <c:v>0.88996763754045305</c:v>
                </c:pt>
                <c:pt idx="1">
                  <c:v>6.4185544768069036E-2</c:v>
                </c:pt>
                <c:pt idx="2">
                  <c:v>5.9331175836030208E-3</c:v>
                </c:pt>
                <c:pt idx="3">
                  <c:v>3.7756202804746494E-2</c:v>
                </c:pt>
              </c:numCache>
            </c:numRef>
          </c:val>
        </c:ser>
        <c:dLbls>
          <c:showLegendKey val="0"/>
          <c:showVal val="0"/>
          <c:showCatName val="0"/>
          <c:showSerName val="0"/>
          <c:showPercent val="0"/>
          <c:showBubbleSize val="0"/>
          <c:showLeaderLines val="1"/>
        </c:dLbls>
        <c:firstSliceAng val="129"/>
      </c:pieChart>
    </c:plotArea>
    <c:plotVisOnly val="1"/>
    <c:dispBlanksAs val="gap"/>
    <c:showDLblsOverMax val="0"/>
  </c:chart>
  <c:txPr>
    <a:bodyPr/>
    <a:lstStyle/>
    <a:p>
      <a:pPr>
        <a:defRPr sz="1800"/>
      </a:pPr>
      <a:endParaRPr lang="en-US"/>
    </a:p>
  </c:txPr>
  <c:externalData r:id="rId1">
    <c:autoUpdate val="0"/>
  </c:externalData>
</c:chartSpac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6C921D7-BCA9-468F-B7CF-9B382B0B4C9D}" type="doc">
      <dgm:prSet loTypeId="urn:microsoft.com/office/officeart/2005/8/layout/matrix1" loCatId="matrix" qsTypeId="urn:microsoft.com/office/officeart/2005/8/quickstyle/simple1" qsCatId="simple" csTypeId="urn:microsoft.com/office/officeart/2005/8/colors/accent1_2" csCatId="accent1" phldr="0"/>
      <dgm:spPr/>
      <dgm:t>
        <a:bodyPr/>
        <a:lstStyle/>
        <a:p>
          <a:endParaRPr lang="en-US"/>
        </a:p>
      </dgm:t>
    </dgm:pt>
    <dgm:pt modelId="{EFD84D52-A5AA-4C39-BC4D-ACC48B00F3F9}" type="pres">
      <dgm:prSet presAssocID="{C6C921D7-BCA9-468F-B7CF-9B382B0B4C9D}" presName="diagram" presStyleCnt="0">
        <dgm:presLayoutVars>
          <dgm:chMax val="1"/>
          <dgm:dir/>
          <dgm:animLvl val="ctr"/>
          <dgm:resizeHandles val="exact"/>
        </dgm:presLayoutVars>
      </dgm:prSet>
      <dgm:spPr/>
      <dgm:t>
        <a:bodyPr/>
        <a:lstStyle/>
        <a:p>
          <a:endParaRPr lang="en-US"/>
        </a:p>
      </dgm:t>
    </dgm:pt>
  </dgm:ptLst>
  <dgm:cxnLst>
    <dgm:cxn modelId="{AC733126-4DF1-41BE-BA0B-CCDA41781ECE}" type="presOf" srcId="{C6C921D7-BCA9-468F-B7CF-9B382B0B4C9D}" destId="{EFD84D52-A5AA-4C39-BC4D-ACC48B00F3F9}" srcOrd="0" destOrd="0" presId="urn:microsoft.com/office/officeart/2005/8/layout/matrix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8932926-0F69-407E-A20B-7CA2B9D22F1B}"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en-US"/>
        </a:p>
      </dgm:t>
    </dgm:pt>
    <dgm:pt modelId="{2558BF8C-7BA5-4C17-8928-E64EC2B68D4F}">
      <dgm:prSet phldrT="[Text]" custT="1"/>
      <dgm:spPr/>
      <dgm:t>
        <a:bodyPr/>
        <a:lstStyle/>
        <a:p>
          <a:pPr algn="l"/>
          <a:r>
            <a:rPr lang="en-US" sz="3200" dirty="0" smtClean="0"/>
            <a:t>    Federal 		         State</a:t>
          </a:r>
        </a:p>
        <a:p>
          <a:pPr algn="l"/>
          <a:r>
            <a:rPr lang="en-US" sz="3600" dirty="0" smtClean="0"/>
            <a:t> </a:t>
          </a:r>
          <a:endParaRPr lang="en-US" sz="3600" dirty="0"/>
        </a:p>
      </dgm:t>
    </dgm:pt>
    <dgm:pt modelId="{651772D4-45AD-4D54-B3F3-D43356ACD4FC}" type="parTrans" cxnId="{BDE3623E-0F9A-4818-9738-79150E65944C}">
      <dgm:prSet/>
      <dgm:spPr/>
      <dgm:t>
        <a:bodyPr/>
        <a:lstStyle/>
        <a:p>
          <a:endParaRPr lang="en-US"/>
        </a:p>
      </dgm:t>
    </dgm:pt>
    <dgm:pt modelId="{5B0738B7-940F-4618-AEE3-D8A79C0CCD91}" type="sibTrans" cxnId="{BDE3623E-0F9A-4818-9738-79150E65944C}">
      <dgm:prSet/>
      <dgm:spPr/>
      <dgm:t>
        <a:bodyPr/>
        <a:lstStyle/>
        <a:p>
          <a:endParaRPr lang="en-US"/>
        </a:p>
      </dgm:t>
    </dgm:pt>
    <dgm:pt modelId="{4F540F45-8A83-4BC6-992E-EDA85D837500}">
      <dgm:prSet phldrT="[Text]" custT="1"/>
      <dgm:spPr/>
      <dgm:t>
        <a:bodyPr/>
        <a:lstStyle/>
        <a:p>
          <a:pPr algn="l"/>
          <a:r>
            <a:rPr lang="en-US" sz="3200" b="1" dirty="0" smtClean="0">
              <a:solidFill>
                <a:schemeClr val="bg1"/>
              </a:solidFill>
            </a:rPr>
            <a:t>Entitlement</a:t>
          </a:r>
          <a:r>
            <a:rPr lang="en-US" sz="6500" b="1" dirty="0" smtClean="0">
              <a:solidFill>
                <a:schemeClr val="bg1"/>
              </a:solidFill>
            </a:rPr>
            <a:t> </a:t>
          </a:r>
          <a:endParaRPr lang="en-US" sz="6500" dirty="0">
            <a:solidFill>
              <a:schemeClr val="bg1"/>
            </a:solidFill>
          </a:endParaRPr>
        </a:p>
      </dgm:t>
    </dgm:pt>
    <dgm:pt modelId="{0B966EDD-0756-4B37-81A7-5EC66194EB17}" type="parTrans" cxnId="{42A65798-6834-4330-AA43-E8E95932D0DB}">
      <dgm:prSet/>
      <dgm:spPr/>
      <dgm:t>
        <a:bodyPr/>
        <a:lstStyle/>
        <a:p>
          <a:endParaRPr lang="en-US"/>
        </a:p>
      </dgm:t>
    </dgm:pt>
    <dgm:pt modelId="{0027259E-DB62-4BC3-A8F6-4ABAD9A8F050}" type="sibTrans" cxnId="{42A65798-6834-4330-AA43-E8E95932D0DB}">
      <dgm:prSet/>
      <dgm:spPr/>
      <dgm:t>
        <a:bodyPr/>
        <a:lstStyle/>
        <a:p>
          <a:endParaRPr lang="en-US"/>
        </a:p>
      </dgm:t>
    </dgm:pt>
    <dgm:pt modelId="{D449FD65-0445-4D5D-8F6E-6A3648FF4621}" type="pres">
      <dgm:prSet presAssocID="{88932926-0F69-407E-A20B-7CA2B9D22F1B}" presName="diagram" presStyleCnt="0">
        <dgm:presLayoutVars>
          <dgm:dir/>
          <dgm:resizeHandles val="exact"/>
        </dgm:presLayoutVars>
      </dgm:prSet>
      <dgm:spPr/>
      <dgm:t>
        <a:bodyPr/>
        <a:lstStyle/>
        <a:p>
          <a:endParaRPr lang="en-US"/>
        </a:p>
      </dgm:t>
    </dgm:pt>
    <dgm:pt modelId="{8C05EE6D-06BE-4DFC-A0B0-9B70DE7E12FB}" type="pres">
      <dgm:prSet presAssocID="{2558BF8C-7BA5-4C17-8928-E64EC2B68D4F}" presName="node" presStyleLbl="node1" presStyleIdx="0" presStyleCnt="2" custScaleX="526068" custScaleY="271479" custLinFactY="100000" custLinFactNeighborX="-7484" custLinFactNeighborY="154936">
        <dgm:presLayoutVars>
          <dgm:bulletEnabled val="1"/>
        </dgm:presLayoutVars>
      </dgm:prSet>
      <dgm:spPr/>
      <dgm:t>
        <a:bodyPr/>
        <a:lstStyle/>
        <a:p>
          <a:endParaRPr lang="en-US"/>
        </a:p>
      </dgm:t>
    </dgm:pt>
    <dgm:pt modelId="{CBAD20E8-487E-4412-AE73-0A88665CAF17}" type="pres">
      <dgm:prSet presAssocID="{5B0738B7-940F-4618-AEE3-D8A79C0CCD91}" presName="sibTrans" presStyleCnt="0"/>
      <dgm:spPr/>
    </dgm:pt>
    <dgm:pt modelId="{B5F7B0BA-0CE3-4321-9050-73607EA9FCBF}" type="pres">
      <dgm:prSet presAssocID="{4F540F45-8A83-4BC6-992E-EDA85D837500}" presName="node" presStyleLbl="node1" presStyleIdx="1" presStyleCnt="2" custScaleX="526068" custScaleY="247674" custLinFactY="-102732" custLinFactNeighborX="-7484" custLinFactNeighborY="-200000">
        <dgm:presLayoutVars>
          <dgm:bulletEnabled val="1"/>
        </dgm:presLayoutVars>
      </dgm:prSet>
      <dgm:spPr/>
      <dgm:t>
        <a:bodyPr/>
        <a:lstStyle/>
        <a:p>
          <a:endParaRPr lang="en-US"/>
        </a:p>
      </dgm:t>
    </dgm:pt>
  </dgm:ptLst>
  <dgm:cxnLst>
    <dgm:cxn modelId="{6450D5FE-8BFF-49E5-82A0-0419E322F1AA}" type="presOf" srcId="{88932926-0F69-407E-A20B-7CA2B9D22F1B}" destId="{D449FD65-0445-4D5D-8F6E-6A3648FF4621}" srcOrd="0" destOrd="0" presId="urn:microsoft.com/office/officeart/2005/8/layout/default"/>
    <dgm:cxn modelId="{42A65798-6834-4330-AA43-E8E95932D0DB}" srcId="{88932926-0F69-407E-A20B-7CA2B9D22F1B}" destId="{4F540F45-8A83-4BC6-992E-EDA85D837500}" srcOrd="1" destOrd="0" parTransId="{0B966EDD-0756-4B37-81A7-5EC66194EB17}" sibTransId="{0027259E-DB62-4BC3-A8F6-4ABAD9A8F050}"/>
    <dgm:cxn modelId="{7892D5DF-EB55-4397-8378-912D04175F19}" type="presOf" srcId="{2558BF8C-7BA5-4C17-8928-E64EC2B68D4F}" destId="{8C05EE6D-06BE-4DFC-A0B0-9B70DE7E12FB}" srcOrd="0" destOrd="0" presId="urn:microsoft.com/office/officeart/2005/8/layout/default"/>
    <dgm:cxn modelId="{BDE3623E-0F9A-4818-9738-79150E65944C}" srcId="{88932926-0F69-407E-A20B-7CA2B9D22F1B}" destId="{2558BF8C-7BA5-4C17-8928-E64EC2B68D4F}" srcOrd="0" destOrd="0" parTransId="{651772D4-45AD-4D54-B3F3-D43356ACD4FC}" sibTransId="{5B0738B7-940F-4618-AEE3-D8A79C0CCD91}"/>
    <dgm:cxn modelId="{C5B3943E-DD8D-4A9D-BA5D-41AEF1DBF54A}" type="presOf" srcId="{4F540F45-8A83-4BC6-992E-EDA85D837500}" destId="{B5F7B0BA-0CE3-4321-9050-73607EA9FCBF}" srcOrd="0" destOrd="0" presId="urn:microsoft.com/office/officeart/2005/8/layout/default"/>
    <dgm:cxn modelId="{BF491AF3-045A-4DE8-9906-26BD159F5504}" type="presParOf" srcId="{D449FD65-0445-4D5D-8F6E-6A3648FF4621}" destId="{8C05EE6D-06BE-4DFC-A0B0-9B70DE7E12FB}" srcOrd="0" destOrd="0" presId="urn:microsoft.com/office/officeart/2005/8/layout/default"/>
    <dgm:cxn modelId="{9277F123-0920-43AF-8859-C4D767DC2216}" type="presParOf" srcId="{D449FD65-0445-4D5D-8F6E-6A3648FF4621}" destId="{CBAD20E8-487E-4412-AE73-0A88665CAF17}" srcOrd="1" destOrd="0" presId="urn:microsoft.com/office/officeart/2005/8/layout/default"/>
    <dgm:cxn modelId="{C7BC03E0-6987-415A-8FC5-8C23AB6ACDD6}" type="presParOf" srcId="{D449FD65-0445-4D5D-8F6E-6A3648FF4621}" destId="{B5F7B0BA-0CE3-4321-9050-73607EA9FCBF}" srcOrd="2" destOrd="0" presId="urn:microsoft.com/office/officeart/2005/8/layout/default"/>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matrix1">
  <dgm:title val=""/>
  <dgm:desc val=""/>
  <dgm:catLst>
    <dgm:cat type="matrix" pri="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styleData>
  <dgm:clr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clrData>
  <dgm:layoutNode name="diagram">
    <dgm:varLst>
      <dgm:chMax val="1"/>
      <dgm:dir/>
      <dgm:animLvl val="ctr"/>
      <dgm:resizeHandles val="exact"/>
    </dgm:varLst>
    <dgm:alg type="composite"/>
    <dgm:shape xmlns:r="http://schemas.openxmlformats.org/officeDocument/2006/relationships" r:blip="">
      <dgm:adjLst/>
    </dgm:shape>
    <dgm:presOf/>
    <dgm:constrLst>
      <dgm:constr type="ctrX" for="ch" forName="matrix" refType="w" fact="0.5"/>
      <dgm:constr type="ctrY" for="ch" forName="matrix" refType="h" fact="0.5"/>
      <dgm:constr type="w" for="ch" forName="matrix" refType="w"/>
      <dgm:constr type="h" for="ch" forName="matrix" refType="h"/>
      <dgm:constr type="ctrX" for="ch" forName="centerTile" refType="w" fact="0.5"/>
      <dgm:constr type="ctrY" for="ch" forName="centerTile" refType="h" fact="0.5"/>
      <dgm:constr type="w" for="ch" forName="centerTile" refType="w" fact="0.3"/>
      <dgm:constr type="h" for="ch" forName="centerTile" refType="h" fact="0.25"/>
      <dgm:constr type="primFontSz" for="des" ptType="node" op="equ" val="65"/>
    </dgm:constrLst>
    <dgm:ruleLst/>
    <dgm:choose name="Name0">
      <dgm:if name="Name1" axis="ch" ptType="node" func="cnt" op="gte" val="1">
        <dgm:layoutNode name="matrix">
          <dgm:alg type="composite"/>
          <dgm:shape xmlns:r="http://schemas.openxmlformats.org/officeDocument/2006/relationships" r:blip="">
            <dgm:adjLst/>
          </dgm:shape>
          <dgm:presOf/>
          <dgm:constrLst>
            <dgm:constr type="l" for="ch" forName="tile1"/>
            <dgm:constr type="t" for="ch" forName="tile1"/>
            <dgm:constr type="r" for="ch" forName="tile1" refType="w" fact="0.5"/>
            <dgm:constr type="b" for="ch" forName="tile1" refType="h" fact="0.5"/>
            <dgm:constr type="l" for="ch" forName="tile1text" refType="l" refFor="ch" refForName="tile1"/>
            <dgm:constr type="t" for="ch" forName="tile1text" refType="t" refFor="ch" refForName="tile1"/>
            <dgm:constr type="w" for="ch" forName="tile1text" refType="w" refFor="ch" refForName="tile1"/>
            <dgm:constr type="h" for="ch" forName="tile1text" refType="h" refFor="ch" refForName="tile1" fact="0.75"/>
            <dgm:constr type="r" for="ch" forName="tile2" refType="w"/>
            <dgm:constr type="t" for="ch" forName="tile2"/>
            <dgm:constr type="l" for="ch" forName="tile2" refType="w" fact="0.5"/>
            <dgm:constr type="b" for="ch" forName="tile2" refType="h" fact="0.5"/>
            <dgm:constr type="r" for="ch" forName="tile2text" refType="r" refFor="ch" refForName="tile2"/>
            <dgm:constr type="t" for="ch" forName="tile2text" refType="t" refFor="ch" refForName="tile2"/>
            <dgm:constr type="w" for="ch" forName="tile2text" refType="w" refFor="ch" refForName="tile2"/>
            <dgm:constr type="h" for="ch" forName="tile2text" refType="h" refFor="ch" refForName="tile2" fact="0.75"/>
            <dgm:constr type="l" for="ch" forName="tile3"/>
            <dgm:constr type="b" for="ch" forName="tile3" refType="h"/>
            <dgm:constr type="r" for="ch" forName="tile3" refType="w" fact="0.5"/>
            <dgm:constr type="t" for="ch" forName="tile3" refType="h" fact="0.5"/>
            <dgm:constr type="l" for="ch" forName="tile3text" refType="l" refFor="ch" refForName="tile3"/>
            <dgm:constr type="b" for="ch" forName="tile3text" refType="b" refFor="ch" refForName="tile3"/>
            <dgm:constr type="w" for="ch" forName="tile3text" refType="w" refFor="ch" refForName="tile3"/>
            <dgm:constr type="h" for="ch" forName="tile3text" refType="h" refFor="ch" refForName="tile3" fact="0.75"/>
            <dgm:constr type="r" for="ch" forName="tile4" refType="w"/>
            <dgm:constr type="b" for="ch" forName="tile4" refType="h"/>
            <dgm:constr type="l" for="ch" forName="tile4" refType="w" fact="0.5"/>
            <dgm:constr type="t" for="ch" forName="tile4" refType="h" fact="0.5"/>
            <dgm:constr type="r" for="ch" forName="tile4text" refType="r" refFor="ch" refForName="tile4"/>
            <dgm:constr type="b" for="ch" forName="tile4text" refType="b" refFor="ch" refForName="tile4"/>
            <dgm:constr type="w" for="ch" forName="tile4text" refType="w" refFor="ch" refForName="tile4"/>
            <dgm:constr type="h" for="ch" forName="tile4text" refType="h" refFor="ch" refForName="tile4" fact="0.75"/>
          </dgm:constrLst>
          <dgm:ruleLst/>
          <dgm:layoutNode name="tile1" styleLbl="node1">
            <dgm:alg type="sp"/>
            <dgm:shape xmlns:r="http://schemas.openxmlformats.org/officeDocument/2006/relationships" rot="270" type="round1Rect" r:blip="">
              <dgm:adjLst/>
            </dgm:shape>
            <dgm:choose name="Name2">
              <dgm:if name="Name3" func="var" arg="dir" op="equ" val="norm">
                <dgm:presOf axis="ch ch desOrSelf" ptType="node node node" st="1 1 1" cnt="1 1 0"/>
              </dgm:if>
              <dgm:else name="Name4">
                <dgm:presOf axis="ch ch desOrSelf" ptType="node node node" st="1 2 1" cnt="1 1 0"/>
              </dgm:else>
            </dgm:choose>
            <dgm:constrLst/>
            <dgm:ruleLst/>
          </dgm:layoutNode>
          <dgm:layoutNode name="tile1text" styleLbl="node1">
            <dgm:varLst>
              <dgm:chMax val="0"/>
              <dgm:chPref val="0"/>
              <dgm:bulletEnabled val="1"/>
            </dgm:varLst>
            <dgm:choose name="Name5">
              <dgm:if name="Name6" axis="root des" func="maxDepth" op="gte" val="3">
                <dgm:alg type="tx">
                  <dgm:param type="txAnchorVert" val="t"/>
                  <dgm:param type="parTxLTRAlign" val="l"/>
                  <dgm:param type="parTxRTLAlign" val="r"/>
                </dgm:alg>
              </dgm:if>
              <dgm:else name="Name7">
                <dgm:alg type="tx"/>
              </dgm:else>
            </dgm:choose>
            <dgm:shape xmlns:r="http://schemas.openxmlformats.org/officeDocument/2006/relationships" rot="270" type="rect" r:blip="" hideGeom="1">
              <dgm:adjLst>
                <dgm:adj idx="1" val="0.2"/>
              </dgm:adjLst>
            </dgm:shape>
            <dgm:choose name="Name8">
              <dgm:if name="Name9" func="var" arg="dir" op="equ" val="norm">
                <dgm:presOf axis="ch ch desOrSelf" ptType="node node node" st="1 1 1" cnt="1 1 0"/>
              </dgm:if>
              <dgm:else name="Name10">
                <dgm:presOf axis="ch ch desOrSelf" ptType="node node node" st="1 2 1" cnt="1 1 0"/>
              </dgm:else>
            </dgm:choose>
            <dgm:constrLst/>
            <dgm:ruleLst>
              <dgm:rule type="primFontSz" val="5" fact="NaN" max="NaN"/>
            </dgm:ruleLst>
          </dgm:layoutNode>
          <dgm:layoutNode name="tile2" styleLbl="node1">
            <dgm:alg type="sp"/>
            <dgm:shape xmlns:r="http://schemas.openxmlformats.org/officeDocument/2006/relationships" type="round1Rect" r:blip="">
              <dgm:adjLst/>
            </dgm:shape>
            <dgm:choose name="Name11">
              <dgm:if name="Name12" func="var" arg="dir" op="equ" val="norm">
                <dgm:presOf axis="ch ch desOrSelf" ptType="node node node" st="1 2 1" cnt="1 1 0"/>
              </dgm:if>
              <dgm:else name="Name13">
                <dgm:presOf axis="ch ch desOrSelf" ptType="node node node" st="1 1 1" cnt="1 1 0"/>
              </dgm:else>
            </dgm:choose>
            <dgm:constrLst/>
            <dgm:ruleLst/>
          </dgm:layoutNode>
          <dgm:layoutNode name="tile2text" styleLbl="node1">
            <dgm:varLst>
              <dgm:chMax val="0"/>
              <dgm:chPref val="0"/>
              <dgm:bulletEnabled val="1"/>
            </dgm:varLst>
            <dgm:choose name="Name14">
              <dgm:if name="Name15" axis="root des" func="maxDepth" op="gte" val="3">
                <dgm:alg type="tx">
                  <dgm:param type="txAnchorVert" val="t"/>
                  <dgm:param type="parTxLTRAlign" val="l"/>
                  <dgm:param type="parTxRTLAlign" val="r"/>
                </dgm:alg>
              </dgm:if>
              <dgm:else name="Name16">
                <dgm:alg type="tx"/>
              </dgm:else>
            </dgm:choose>
            <dgm:shape xmlns:r="http://schemas.openxmlformats.org/officeDocument/2006/relationships" type="rect" r:blip="" hideGeom="1">
              <dgm:adjLst/>
            </dgm:shape>
            <dgm:choose name="Name17">
              <dgm:if name="Name18" func="var" arg="dir" op="equ" val="norm">
                <dgm:presOf axis="ch ch desOrSelf" ptType="node node node" st="1 2 1" cnt="1 1 0"/>
              </dgm:if>
              <dgm:else name="Name19">
                <dgm:presOf axis="ch ch desOrSelf" ptType="node node node" st="1 1 1" cnt="1 1 0"/>
              </dgm:else>
            </dgm:choose>
            <dgm:constrLst/>
            <dgm:ruleLst>
              <dgm:rule type="primFontSz" val="5" fact="NaN" max="NaN"/>
            </dgm:ruleLst>
          </dgm:layoutNode>
          <dgm:layoutNode name="tile3" styleLbl="node1">
            <dgm:alg type="sp"/>
            <dgm:shape xmlns:r="http://schemas.openxmlformats.org/officeDocument/2006/relationships" rot="180" type="round1Rect" r:blip="">
              <dgm:adjLst/>
            </dgm:shape>
            <dgm:choose name="Name20">
              <dgm:if name="Name21" func="var" arg="dir" op="equ" val="norm">
                <dgm:presOf axis="ch ch desOrSelf" ptType="node node node" st="1 3 1" cnt="1 1 0"/>
              </dgm:if>
              <dgm:else name="Name22">
                <dgm:presOf axis="ch ch desOrSelf" ptType="node node node" st="1 4 1" cnt="1 1 0"/>
              </dgm:else>
            </dgm:choose>
            <dgm:constrLst/>
            <dgm:ruleLst/>
          </dgm:layoutNode>
          <dgm:layoutNode name="tile3text" styleLbl="node1">
            <dgm:varLst>
              <dgm:chMax val="0"/>
              <dgm:chPref val="0"/>
              <dgm:bulletEnabled val="1"/>
            </dgm:varLst>
            <dgm:choose name="Name23">
              <dgm:if name="Name24" axis="root des" func="maxDepth" op="gte" val="3">
                <dgm:alg type="tx">
                  <dgm:param type="txAnchorVert" val="t"/>
                  <dgm:param type="parTxLTRAlign" val="l"/>
                  <dgm:param type="parTxRTLAlign" val="r"/>
                </dgm:alg>
              </dgm:if>
              <dgm:else name="Name25">
                <dgm:alg type="tx"/>
              </dgm:else>
            </dgm:choose>
            <dgm:shape xmlns:r="http://schemas.openxmlformats.org/officeDocument/2006/relationships" rot="180" type="rect" r:blip="" hideGeom="1">
              <dgm:adjLst/>
            </dgm:shape>
            <dgm:choose name="Name26">
              <dgm:if name="Name27" func="var" arg="dir" op="equ" val="norm">
                <dgm:presOf axis="ch ch desOrSelf" ptType="node node node" st="1 3 1" cnt="1 1 0"/>
              </dgm:if>
              <dgm:else name="Name28">
                <dgm:presOf axis="ch ch desOrSelf" ptType="node node node" st="1 4 1" cnt="1 1 0"/>
              </dgm:else>
            </dgm:choose>
            <dgm:constrLst/>
            <dgm:ruleLst>
              <dgm:rule type="primFontSz" val="5" fact="NaN" max="NaN"/>
            </dgm:ruleLst>
          </dgm:layoutNode>
          <dgm:layoutNode name="tile4" styleLbl="node1">
            <dgm:alg type="sp"/>
            <dgm:shape xmlns:r="http://schemas.openxmlformats.org/officeDocument/2006/relationships" rot="90" type="round1Rect" r:blip="">
              <dgm:adjLst/>
            </dgm:shape>
            <dgm:choose name="Name29">
              <dgm:if name="Name30" func="var" arg="dir" op="equ" val="norm">
                <dgm:presOf axis="ch ch desOrSelf" ptType="node node node" st="1 4 1" cnt="1 1 0"/>
              </dgm:if>
              <dgm:else name="Name31">
                <dgm:presOf axis="ch ch desOrSelf" ptType="node node node" st="1 3 1" cnt="1 1 0"/>
              </dgm:else>
            </dgm:choose>
            <dgm:constrLst/>
            <dgm:ruleLst/>
          </dgm:layoutNode>
          <dgm:layoutNode name="tile4text" styleLbl="node1">
            <dgm:varLst>
              <dgm:chMax val="0"/>
              <dgm:chPref val="0"/>
              <dgm:bulletEnabled val="1"/>
            </dgm:varLst>
            <dgm:choose name="Name32">
              <dgm:if name="Name33" axis="root des" func="maxDepth" op="gte" val="3">
                <dgm:alg type="tx">
                  <dgm:param type="txAnchorVert" val="t"/>
                  <dgm:param type="parTxLTRAlign" val="l"/>
                  <dgm:param type="parTxRTLAlign" val="r"/>
                </dgm:alg>
              </dgm:if>
              <dgm:else name="Name34">
                <dgm:alg type="tx"/>
              </dgm:else>
            </dgm:choose>
            <dgm:shape xmlns:r="http://schemas.openxmlformats.org/officeDocument/2006/relationships" rot="90" type="rect" r:blip="" hideGeom="1">
              <dgm:adjLst/>
            </dgm:shape>
            <dgm:choose name="Name35">
              <dgm:if name="Name36" func="var" arg="dir" op="equ" val="norm">
                <dgm:presOf axis="ch ch desOrSelf" ptType="node node node" st="1 4 1" cnt="1 1 0"/>
              </dgm:if>
              <dgm:else name="Name37">
                <dgm:presOf axis="ch ch desOrSelf" ptType="node node node" st="1 3 1" cnt="1 1 0"/>
              </dgm:else>
            </dgm:choose>
            <dgm:constrLst/>
            <dgm:ruleLst>
              <dgm:rule type="primFontSz" val="5" fact="NaN" max="NaN"/>
            </dgm:ruleLst>
          </dgm:layoutNode>
        </dgm:layoutNode>
        <dgm:layoutNode name="centerTile" styleLbl="fgShp">
          <dgm:varLst>
            <dgm:chMax val="0"/>
            <dgm:chPref val="0"/>
          </dgm:varLst>
          <dgm:alg type="tx"/>
          <dgm:shape xmlns:r="http://schemas.openxmlformats.org/officeDocument/2006/relationships" type="roundRect" r:blip="">
            <dgm:adjLst/>
          </dgm:shape>
          <dgm:presOf axis="ch" ptType="node" cnt="1"/>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38"/>
    </dgm:choose>
  </dgm:layoutNode>
</dgm:layoutDef>
</file>

<file path=ppt/diagrams/layout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drawing1.xml><?xml version="1.0" encoding="utf-8"?>
<c:userShapes xmlns:c="http://schemas.openxmlformats.org/drawingml/2006/chart">
  <cdr:relSizeAnchor xmlns:cdr="http://schemas.openxmlformats.org/drawingml/2006/chartDrawing">
    <cdr:from>
      <cdr:x>0</cdr:x>
      <cdr:y>0</cdr:y>
    </cdr:from>
    <cdr:to>
      <cdr:x>0</cdr:x>
      <cdr:y>0</cdr:y>
    </cdr:to>
    <cdr:sp macro="" textlink="">
      <cdr:nvSpPr>
        <cdr:cNvPr id="4" name="Line 27"/>
        <cdr:cNvSpPr>
          <a:spLocks xmlns:a="http://schemas.openxmlformats.org/drawingml/2006/main" noChangeShapeType="1"/>
        </cdr:cNvSpPr>
      </cdr:nvSpPr>
      <cdr:spPr bwMode="auto">
        <a:xfrm xmlns:a="http://schemas.openxmlformats.org/drawingml/2006/main" flipH="1">
          <a:off x="-92075" y="-1371600"/>
          <a:ext cx="0" cy="0"/>
        </a:xfrm>
        <a:prstGeom xmlns:a="http://schemas.openxmlformats.org/drawingml/2006/main" prst="line">
          <a:avLst/>
        </a:prstGeom>
        <a:noFill xmlns:a="http://schemas.openxmlformats.org/drawingml/2006/main"/>
        <a:ln xmlns:a="http://schemas.openxmlformats.org/drawingml/2006/main" w="9525">
          <a:solidFill>
            <a:schemeClr val="tx1"/>
          </a:solidFill>
          <a:round/>
          <a:headEnd/>
          <a:tailEnd type="triangle" w="med" len="med"/>
        </a:ln>
        <a:effectLst xmlns:a="http://schemas.openxmlformats.org/drawingml/2006/main"/>
      </cdr:spPr>
      <cdr:txBody>
        <a:bodyPr xmlns:a="http://schemas.openxmlformats.org/drawingml/2006/main" wrap="none" anchor="ct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endParaRPr lang="en-US">
            <a:solidFill>
              <a:srgbClr val="000000"/>
            </a:solidFill>
          </a:endParaRPr>
        </a:p>
      </cdr:txBody>
    </cdr:sp>
  </cdr:relSizeAnchor>
  <cdr:relSizeAnchor xmlns:cdr="http://schemas.openxmlformats.org/drawingml/2006/chartDrawing">
    <cdr:from>
      <cdr:x>0.6956</cdr:x>
      <cdr:y>0.79399</cdr:y>
    </cdr:from>
    <cdr:to>
      <cdr:x>0.79766</cdr:x>
      <cdr:y>0.92993</cdr:y>
    </cdr:to>
    <cdr:sp macro="" textlink="">
      <cdr:nvSpPr>
        <cdr:cNvPr id="3" name="TextBox 45"/>
        <cdr:cNvSpPr txBox="1"/>
      </cdr:nvSpPr>
      <cdr:spPr>
        <a:xfrm xmlns:a="http://schemas.openxmlformats.org/drawingml/2006/main">
          <a:off x="6232504" y="3775075"/>
          <a:ext cx="914442" cy="646331"/>
        </a:xfrm>
        <a:prstGeom xmlns:a="http://schemas.openxmlformats.org/drawingml/2006/main" prst="rect">
          <a:avLst/>
        </a:prstGeom>
        <a:solidFill xmlns:a="http://schemas.openxmlformats.org/drawingml/2006/main">
          <a:schemeClr val="accent2"/>
        </a:solidFill>
      </cdr:spPr>
      <cdr:txBody>
        <a:bodyPr xmlns:a="http://schemas.openxmlformats.org/drawingml/2006/main" wrap="square" rtlCol="0">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en-US" sz="1200" b="1" dirty="0" smtClean="0">
              <a:solidFill>
                <a:srgbClr val="FFFFFF"/>
              </a:solidFill>
              <a:cs typeface="Meta Offc Pro"/>
            </a:rPr>
            <a:t>Managed </a:t>
          </a:r>
        </a:p>
        <a:p xmlns:a="http://schemas.openxmlformats.org/drawingml/2006/main">
          <a:pPr algn="ctr"/>
          <a:r>
            <a:rPr lang="en-US" sz="1200" b="1" dirty="0" smtClean="0">
              <a:solidFill>
                <a:srgbClr val="FFFFFF"/>
              </a:solidFill>
              <a:cs typeface="Meta Offc Pro"/>
            </a:rPr>
            <a:t>Care </a:t>
          </a:r>
        </a:p>
        <a:p xmlns:a="http://schemas.openxmlformats.org/drawingml/2006/main">
          <a:pPr algn="ctr"/>
          <a:r>
            <a:rPr lang="en-US" sz="1200" b="1" dirty="0" smtClean="0">
              <a:solidFill>
                <a:srgbClr val="FFFFFF"/>
              </a:solidFill>
              <a:cs typeface="Meta Offc Pro"/>
            </a:rPr>
            <a:t>Extended</a:t>
          </a:r>
        </a:p>
      </cdr:txBody>
    </cdr:sp>
  </cdr:relSizeAnchor>
  <cdr:relSizeAnchor xmlns:cdr="http://schemas.openxmlformats.org/drawingml/2006/chartDrawing">
    <cdr:from>
      <cdr:x>0.66159</cdr:x>
      <cdr:y>0.85915</cdr:y>
    </cdr:from>
    <cdr:to>
      <cdr:x>0.69561</cdr:x>
      <cdr:y>0.85915</cdr:y>
    </cdr:to>
    <cdr:cxnSp macro="">
      <cdr:nvCxnSpPr>
        <cdr:cNvPr id="5" name="Straight Connector 4"/>
        <cdr:cNvCxnSpPr/>
      </cdr:nvCxnSpPr>
      <cdr:spPr>
        <a:xfrm xmlns:a="http://schemas.openxmlformats.org/drawingml/2006/main">
          <a:off x="5927725" y="4084865"/>
          <a:ext cx="304800" cy="0"/>
        </a:xfrm>
        <a:prstGeom xmlns:a="http://schemas.openxmlformats.org/drawingml/2006/main" prst="line">
          <a:avLst/>
        </a:prstGeom>
        <a:ln xmlns:a="http://schemas.openxmlformats.org/drawingml/2006/main" w="12700" cmpd="sng">
          <a:solidFill>
            <a:schemeClr val="tx1"/>
          </a:solidFill>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0.61311</cdr:x>
      <cdr:y>0.54763</cdr:y>
    </cdr:from>
    <cdr:to>
      <cdr:x>0.73271</cdr:x>
      <cdr:y>0.65767</cdr:y>
    </cdr:to>
    <cdr:sp macro="" textlink="">
      <cdr:nvSpPr>
        <cdr:cNvPr id="6" name="Text Box 30"/>
        <cdr:cNvSpPr txBox="1">
          <a:spLocks xmlns:a="http://schemas.openxmlformats.org/drawingml/2006/main" noChangeArrowheads="1"/>
        </cdr:cNvSpPr>
      </cdr:nvSpPr>
      <cdr:spPr bwMode="auto">
        <a:xfrm xmlns:a="http://schemas.openxmlformats.org/drawingml/2006/main">
          <a:off x="5493384" y="2603728"/>
          <a:ext cx="1071598" cy="523192"/>
        </a:xfrm>
        <a:prstGeom xmlns:a="http://schemas.openxmlformats.org/drawingml/2006/main" prst="rect">
          <a:avLst/>
        </a:prstGeom>
        <a:solidFill xmlns:a="http://schemas.openxmlformats.org/drawingml/2006/main">
          <a:schemeClr val="accent2"/>
        </a:solidFill>
        <a:ln xmlns:a="http://schemas.openxmlformats.org/drawingml/2006/main" w="9525">
          <a:solidFill>
            <a:schemeClr val="tx1"/>
          </a:solidFill>
          <a:miter lim="800000"/>
          <a:headEnd/>
          <a:tailEnd/>
        </a:ln>
        <a:effectLst xmlns:a="http://schemas.openxmlformats.org/drawingml/2006/main"/>
      </cdr:spPr>
      <cdr:txBody>
        <a:bodyPr xmlns:a="http://schemas.openxmlformats.org/drawingml/2006/main" wrap="square">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en-US" sz="1400" b="1" dirty="0" smtClean="0">
              <a:solidFill>
                <a:srgbClr val="FFFFFF"/>
              </a:solidFill>
            </a:rPr>
            <a:t>Olmstead Decision</a:t>
          </a:r>
          <a:endParaRPr lang="en-US" sz="1400" b="1" dirty="0">
            <a:solidFill>
              <a:srgbClr val="FFFFFF"/>
            </a:solidFill>
          </a:endParaRPr>
        </a:p>
      </cdr:txBody>
    </cdr:sp>
  </cdr:relSizeAnchor>
</c:userShapes>
</file>

<file path=ppt/drawings/drawing2.xml><?xml version="1.0" encoding="utf-8"?>
<c:userShapes xmlns:c="http://schemas.openxmlformats.org/drawingml/2006/chart">
  <cdr:relSizeAnchor xmlns:cdr="http://schemas.openxmlformats.org/drawingml/2006/chartDrawing">
    <cdr:from>
      <cdr:x>0</cdr:x>
      <cdr:y>0.03205</cdr:y>
    </cdr:from>
    <cdr:to>
      <cdr:x>0.49061</cdr:x>
      <cdr:y>0.09679</cdr:y>
    </cdr:to>
    <cdr:sp macro="" textlink="">
      <cdr:nvSpPr>
        <cdr:cNvPr id="2" name="TextBox 1"/>
        <cdr:cNvSpPr txBox="1"/>
      </cdr:nvSpPr>
      <cdr:spPr>
        <a:xfrm xmlns:a="http://schemas.openxmlformats.org/drawingml/2006/main">
          <a:off x="-297356" y="152400"/>
          <a:ext cx="4395755" cy="307777"/>
        </a:xfrm>
        <a:prstGeom xmlns:a="http://schemas.openxmlformats.org/drawingml/2006/main" prst="rect">
          <a:avLst/>
        </a:prstGeom>
        <a:noFill xmlns:a="http://schemas.openxmlformats.org/drawingml/2006/main"/>
      </cdr:spPr>
      <cdr:txBody>
        <a:bodyPr xmlns:a="http://schemas.openxmlformats.org/drawingml/2006/main" vertOverflow="clip" wrap="none" rtlCol="0">
          <a:spAutoFit/>
        </a:bodyPr>
        <a:lstStyle xmlns:a="http://schemas.openxmlformats.org/drawingml/2006/main"/>
        <a:p xmlns:a="http://schemas.openxmlformats.org/drawingml/2006/main">
          <a:pPr algn="ctr"/>
          <a:r>
            <a:rPr lang="en-US" sz="1400" b="1" dirty="0" smtClean="0">
              <a:latin typeface="Calibri" pitchFamily="34" charset="0"/>
              <a:cs typeface="Meta Offc Pro"/>
            </a:rPr>
            <a:t>Medicaid as a share of spending by select services, 2013:</a:t>
          </a:r>
        </a:p>
      </cdr:txBody>
    </cdr:sp>
  </cdr:relSizeAnchor>
</c:userShapes>
</file>

<file path=ppt/drawings/drawing3.xml><?xml version="1.0" encoding="utf-8"?>
<c:userShapes xmlns:c="http://schemas.openxmlformats.org/drawingml/2006/chart">
  <cdr:relSizeAnchor xmlns:cdr="http://schemas.openxmlformats.org/drawingml/2006/chartDrawing">
    <cdr:from>
      <cdr:x>0.01057</cdr:x>
      <cdr:y>0.6697</cdr:y>
    </cdr:from>
    <cdr:to>
      <cdr:x>0.09344</cdr:x>
      <cdr:y>0.7429</cdr:y>
    </cdr:to>
    <cdr:sp macro="" textlink="">
      <cdr:nvSpPr>
        <cdr:cNvPr id="3" name="TextBox 34"/>
        <cdr:cNvSpPr txBox="1"/>
      </cdr:nvSpPr>
      <cdr:spPr>
        <a:xfrm xmlns:a="http://schemas.openxmlformats.org/drawingml/2006/main">
          <a:off x="76200" y="3097481"/>
          <a:ext cx="597264" cy="338554"/>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pPr algn="ctr"/>
          <a:r>
            <a:rPr lang="en-US" sz="1600" b="1" dirty="0" smtClean="0">
              <a:solidFill>
                <a:srgbClr val="FFFFFF"/>
              </a:solidFill>
              <a:cs typeface="Meta Offc Pro"/>
            </a:rPr>
            <a:t> 68%</a:t>
          </a:r>
        </a:p>
      </cdr:txBody>
    </cdr:sp>
  </cdr:relSizeAnchor>
  <cdr:relSizeAnchor xmlns:cdr="http://schemas.openxmlformats.org/drawingml/2006/chartDrawing">
    <cdr:from>
      <cdr:x>0.10573</cdr:x>
      <cdr:y>0.67112</cdr:y>
    </cdr:from>
    <cdr:to>
      <cdr:x>0.19035</cdr:x>
      <cdr:y>0.74432</cdr:y>
    </cdr:to>
    <cdr:sp macro="" textlink="">
      <cdr:nvSpPr>
        <cdr:cNvPr id="4" name="TextBox 17"/>
        <cdr:cNvSpPr txBox="1"/>
      </cdr:nvSpPr>
      <cdr:spPr>
        <a:xfrm xmlns:a="http://schemas.openxmlformats.org/drawingml/2006/main">
          <a:off x="762001" y="3104052"/>
          <a:ext cx="609900" cy="338554"/>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pPr algn="ctr"/>
          <a:r>
            <a:rPr lang="en-US" sz="1600" b="1" dirty="0" smtClean="0">
              <a:solidFill>
                <a:srgbClr val="FFFFFF"/>
              </a:solidFill>
              <a:cs typeface="Meta Offc Pro"/>
            </a:rPr>
            <a:t>63%</a:t>
          </a:r>
        </a:p>
      </cdr:txBody>
    </cdr:sp>
  </cdr:relSizeAnchor>
  <cdr:relSizeAnchor xmlns:cdr="http://schemas.openxmlformats.org/drawingml/2006/chartDrawing">
    <cdr:from>
      <cdr:x>0.30503</cdr:x>
      <cdr:y>0.67112</cdr:y>
    </cdr:from>
    <cdr:to>
      <cdr:x>0.3808</cdr:x>
      <cdr:y>0.74432</cdr:y>
    </cdr:to>
    <cdr:sp macro="" textlink="">
      <cdr:nvSpPr>
        <cdr:cNvPr id="5" name="TextBox 30"/>
        <cdr:cNvSpPr txBox="1"/>
      </cdr:nvSpPr>
      <cdr:spPr>
        <a:xfrm xmlns:a="http://schemas.openxmlformats.org/drawingml/2006/main">
          <a:off x="2198427" y="3104052"/>
          <a:ext cx="546094" cy="338554"/>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pPr algn="ctr"/>
          <a:r>
            <a:rPr lang="en-US" sz="1600" b="1" dirty="0" smtClean="0">
              <a:solidFill>
                <a:srgbClr val="FFFFFF"/>
              </a:solidFill>
              <a:cs typeface="Meta Offc Pro"/>
            </a:rPr>
            <a:t>58%</a:t>
          </a:r>
        </a:p>
      </cdr:txBody>
    </cdr:sp>
  </cdr:relSizeAnchor>
  <cdr:relSizeAnchor xmlns:cdr="http://schemas.openxmlformats.org/drawingml/2006/chartDrawing">
    <cdr:from>
      <cdr:x>0.39119</cdr:x>
      <cdr:y>0.6697</cdr:y>
    </cdr:from>
    <cdr:to>
      <cdr:x>0.47577</cdr:x>
      <cdr:y>0.7429</cdr:y>
    </cdr:to>
    <cdr:sp macro="" textlink="">
      <cdr:nvSpPr>
        <cdr:cNvPr id="6" name="TextBox 28"/>
        <cdr:cNvSpPr txBox="1"/>
      </cdr:nvSpPr>
      <cdr:spPr>
        <a:xfrm xmlns:a="http://schemas.openxmlformats.org/drawingml/2006/main">
          <a:off x="2819400" y="3097481"/>
          <a:ext cx="609600" cy="338554"/>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pPr algn="ctr"/>
          <a:r>
            <a:rPr lang="en-US" sz="1600" b="1" dirty="0" smtClean="0">
              <a:solidFill>
                <a:srgbClr val="FFFFFF"/>
              </a:solidFill>
              <a:cs typeface="Meta Offc Pro"/>
            </a:rPr>
            <a:t>55%</a:t>
          </a:r>
        </a:p>
      </cdr:txBody>
    </cdr:sp>
  </cdr:relSizeAnchor>
  <cdr:relSizeAnchor xmlns:cdr="http://schemas.openxmlformats.org/drawingml/2006/chartDrawing">
    <cdr:from>
      <cdr:x>0.49346</cdr:x>
      <cdr:y>0.66953</cdr:y>
    </cdr:from>
    <cdr:to>
      <cdr:x>0.57093</cdr:x>
      <cdr:y>0.74273</cdr:y>
    </cdr:to>
    <cdr:sp macro="" textlink="">
      <cdr:nvSpPr>
        <cdr:cNvPr id="7" name="TextBox 26"/>
        <cdr:cNvSpPr txBox="1"/>
      </cdr:nvSpPr>
      <cdr:spPr>
        <a:xfrm xmlns:a="http://schemas.openxmlformats.org/drawingml/2006/main">
          <a:off x="3556490" y="3096698"/>
          <a:ext cx="558310" cy="338554"/>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pPr algn="ctr"/>
          <a:r>
            <a:rPr lang="en-US" sz="1600" b="1" dirty="0" smtClean="0">
              <a:solidFill>
                <a:srgbClr val="FFFFFF"/>
              </a:solidFill>
              <a:cs typeface="Meta Offc Pro"/>
            </a:rPr>
            <a:t>55%</a:t>
          </a:r>
        </a:p>
      </cdr:txBody>
    </cdr:sp>
  </cdr:relSizeAnchor>
  <cdr:relSizeAnchor xmlns:cdr="http://schemas.openxmlformats.org/drawingml/2006/chartDrawing">
    <cdr:from>
      <cdr:x>0.57526</cdr:x>
      <cdr:y>0.6697</cdr:y>
    </cdr:from>
    <cdr:to>
      <cdr:x>0.66608</cdr:x>
      <cdr:y>0.7429</cdr:y>
    </cdr:to>
    <cdr:sp macro="" textlink="">
      <cdr:nvSpPr>
        <cdr:cNvPr id="8" name="TextBox 24"/>
        <cdr:cNvSpPr txBox="1"/>
      </cdr:nvSpPr>
      <cdr:spPr>
        <a:xfrm xmlns:a="http://schemas.openxmlformats.org/drawingml/2006/main">
          <a:off x="4146038" y="3097481"/>
          <a:ext cx="654562" cy="338554"/>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pPr algn="ctr"/>
          <a:r>
            <a:rPr lang="en-US" sz="1600" b="1" dirty="0" smtClean="0">
              <a:solidFill>
                <a:srgbClr val="FFFFFF"/>
              </a:solidFill>
              <a:cs typeface="Meta Offc Pro"/>
            </a:rPr>
            <a:t>  54%</a:t>
          </a:r>
        </a:p>
      </cdr:txBody>
    </cdr:sp>
  </cdr:relSizeAnchor>
  <cdr:relSizeAnchor xmlns:cdr="http://schemas.openxmlformats.org/drawingml/2006/chartDrawing">
    <cdr:from>
      <cdr:x>0.20345</cdr:x>
      <cdr:y>0.67112</cdr:y>
    </cdr:from>
    <cdr:to>
      <cdr:x>0.28631</cdr:x>
      <cdr:y>0.74432</cdr:y>
    </cdr:to>
    <cdr:sp macro="" textlink="">
      <cdr:nvSpPr>
        <cdr:cNvPr id="9" name="TextBox 39"/>
        <cdr:cNvSpPr txBox="1"/>
      </cdr:nvSpPr>
      <cdr:spPr>
        <a:xfrm xmlns:a="http://schemas.openxmlformats.org/drawingml/2006/main">
          <a:off x="1466315" y="3104052"/>
          <a:ext cx="597193" cy="338554"/>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pPr algn="ctr"/>
          <a:r>
            <a:rPr lang="en-US" sz="1600" b="1" dirty="0" smtClean="0">
              <a:solidFill>
                <a:srgbClr val="FFFFFF"/>
              </a:solidFill>
              <a:cs typeface="Meta Offc Pro"/>
            </a:rPr>
            <a:t> 59%</a:t>
          </a:r>
        </a:p>
      </cdr:txBody>
    </cdr:sp>
  </cdr:relSizeAnchor>
  <cdr:relSizeAnchor xmlns:cdr="http://schemas.openxmlformats.org/drawingml/2006/chartDrawing">
    <cdr:from>
      <cdr:x>0.10573</cdr:x>
      <cdr:y>0.35259</cdr:y>
    </cdr:from>
    <cdr:to>
      <cdr:x>0.19035</cdr:x>
      <cdr:y>0.43244</cdr:y>
    </cdr:to>
    <cdr:sp macro="" textlink="">
      <cdr:nvSpPr>
        <cdr:cNvPr id="10" name="TextBox 35"/>
        <cdr:cNvSpPr txBox="1"/>
      </cdr:nvSpPr>
      <cdr:spPr>
        <a:xfrm xmlns:a="http://schemas.openxmlformats.org/drawingml/2006/main">
          <a:off x="762001" y="1630793"/>
          <a:ext cx="609900" cy="369332"/>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pPr algn="ctr"/>
          <a:r>
            <a:rPr lang="en-US" sz="1600" b="1" dirty="0" smtClean="0">
              <a:solidFill>
                <a:srgbClr val="000000"/>
              </a:solidFill>
              <a:cs typeface="Meta Offc Pro"/>
            </a:rPr>
            <a:t>37</a:t>
          </a:r>
          <a:r>
            <a:rPr lang="en-US" b="1" dirty="0" smtClean="0">
              <a:solidFill>
                <a:srgbClr val="000000"/>
              </a:solidFill>
              <a:cs typeface="Meta Offc Pro"/>
            </a:rPr>
            <a:t>%</a:t>
          </a:r>
        </a:p>
      </cdr:txBody>
    </cdr:sp>
  </cdr:relSizeAnchor>
  <cdr:relSizeAnchor xmlns:cdr="http://schemas.openxmlformats.org/drawingml/2006/chartDrawing">
    <cdr:from>
      <cdr:x>0.29604</cdr:x>
      <cdr:y>0.3069</cdr:y>
    </cdr:from>
    <cdr:to>
      <cdr:x>0.38686</cdr:x>
      <cdr:y>0.3801</cdr:y>
    </cdr:to>
    <cdr:sp macro="" textlink="">
      <cdr:nvSpPr>
        <cdr:cNvPr id="11" name="TextBox 18"/>
        <cdr:cNvSpPr txBox="1"/>
      </cdr:nvSpPr>
      <cdr:spPr>
        <a:xfrm xmlns:a="http://schemas.openxmlformats.org/drawingml/2006/main">
          <a:off x="2133600" y="1419471"/>
          <a:ext cx="654617" cy="338554"/>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pPr algn="ctr"/>
          <a:r>
            <a:rPr lang="en-US" sz="1600" b="1" dirty="0" smtClean="0">
              <a:solidFill>
                <a:srgbClr val="000000"/>
              </a:solidFill>
              <a:cs typeface="Meta Offc Pro"/>
            </a:rPr>
            <a:t>42%</a:t>
          </a:r>
        </a:p>
      </cdr:txBody>
    </cdr:sp>
  </cdr:relSizeAnchor>
  <cdr:relSizeAnchor xmlns:cdr="http://schemas.openxmlformats.org/drawingml/2006/chartDrawing">
    <cdr:from>
      <cdr:x>0.38062</cdr:x>
      <cdr:y>0.27045</cdr:y>
    </cdr:from>
    <cdr:to>
      <cdr:x>0.49692</cdr:x>
      <cdr:y>0.34364</cdr:y>
    </cdr:to>
    <cdr:sp macro="" textlink="">
      <cdr:nvSpPr>
        <cdr:cNvPr id="12" name="TextBox 29"/>
        <cdr:cNvSpPr txBox="1"/>
      </cdr:nvSpPr>
      <cdr:spPr>
        <a:xfrm xmlns:a="http://schemas.openxmlformats.org/drawingml/2006/main">
          <a:off x="2743200" y="1250858"/>
          <a:ext cx="838200" cy="338554"/>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pPr algn="ctr"/>
          <a:r>
            <a:rPr lang="en-US" sz="1600" b="1" dirty="0" smtClean="0">
              <a:solidFill>
                <a:srgbClr val="000000"/>
              </a:solidFill>
              <a:cs typeface="Meta Offc Pro"/>
            </a:rPr>
            <a:t>45%</a:t>
          </a:r>
        </a:p>
      </cdr:txBody>
    </cdr:sp>
  </cdr:relSizeAnchor>
  <cdr:relSizeAnchor xmlns:cdr="http://schemas.openxmlformats.org/drawingml/2006/chartDrawing">
    <cdr:from>
      <cdr:x>0.01057</cdr:x>
      <cdr:y>0.38464</cdr:y>
    </cdr:from>
    <cdr:to>
      <cdr:x>0.09792</cdr:x>
      <cdr:y>0.45784</cdr:y>
    </cdr:to>
    <cdr:sp macro="" textlink="">
      <cdr:nvSpPr>
        <cdr:cNvPr id="13" name="TextBox 21"/>
        <cdr:cNvSpPr txBox="1"/>
      </cdr:nvSpPr>
      <cdr:spPr>
        <a:xfrm xmlns:a="http://schemas.openxmlformats.org/drawingml/2006/main">
          <a:off x="76201" y="1779030"/>
          <a:ext cx="629534" cy="338554"/>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pPr algn="ctr"/>
          <a:r>
            <a:rPr lang="en-US" sz="1600" b="1" dirty="0" smtClean="0">
              <a:solidFill>
                <a:srgbClr val="000000"/>
              </a:solidFill>
              <a:cs typeface="Meta Offc Pro"/>
            </a:rPr>
            <a:t>32%</a:t>
          </a:r>
        </a:p>
      </cdr:txBody>
    </cdr:sp>
  </cdr:relSizeAnchor>
  <cdr:relSizeAnchor xmlns:cdr="http://schemas.openxmlformats.org/drawingml/2006/chartDrawing">
    <cdr:from>
      <cdr:x>0.48634</cdr:x>
      <cdr:y>0.23717</cdr:y>
    </cdr:from>
    <cdr:to>
      <cdr:x>0.5714</cdr:x>
      <cdr:y>0.31037</cdr:y>
    </cdr:to>
    <cdr:sp macro="" textlink="">
      <cdr:nvSpPr>
        <cdr:cNvPr id="14" name="TextBox 27"/>
        <cdr:cNvSpPr txBox="1"/>
      </cdr:nvSpPr>
      <cdr:spPr>
        <a:xfrm xmlns:a="http://schemas.openxmlformats.org/drawingml/2006/main">
          <a:off x="3505200" y="1096971"/>
          <a:ext cx="613042" cy="338554"/>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pPr algn="ctr"/>
          <a:r>
            <a:rPr lang="en-US" sz="1600" b="1" dirty="0" smtClean="0">
              <a:solidFill>
                <a:srgbClr val="000000"/>
              </a:solidFill>
              <a:cs typeface="Meta Offc Pro"/>
            </a:rPr>
            <a:t>45%</a:t>
          </a:r>
        </a:p>
      </cdr:txBody>
    </cdr:sp>
  </cdr:relSizeAnchor>
  <cdr:relSizeAnchor xmlns:cdr="http://schemas.openxmlformats.org/drawingml/2006/chartDrawing">
    <cdr:from>
      <cdr:x>0.58213</cdr:x>
      <cdr:y>0.22206</cdr:y>
    </cdr:from>
    <cdr:to>
      <cdr:x>0.67665</cdr:x>
      <cdr:y>0.29526</cdr:y>
    </cdr:to>
    <cdr:sp macro="" textlink="">
      <cdr:nvSpPr>
        <cdr:cNvPr id="15" name="TextBox 25"/>
        <cdr:cNvSpPr txBox="1"/>
      </cdr:nvSpPr>
      <cdr:spPr>
        <a:xfrm xmlns:a="http://schemas.openxmlformats.org/drawingml/2006/main">
          <a:off x="4195588" y="1027055"/>
          <a:ext cx="681212" cy="338554"/>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pPr algn="ctr"/>
          <a:r>
            <a:rPr lang="en-US" sz="1600" b="1" dirty="0" smtClean="0">
              <a:solidFill>
                <a:srgbClr val="000000"/>
              </a:solidFill>
              <a:cs typeface="Meta Offc Pro"/>
            </a:rPr>
            <a:t>46%</a:t>
          </a:r>
        </a:p>
      </cdr:txBody>
    </cdr:sp>
  </cdr:relSizeAnchor>
  <cdr:relSizeAnchor xmlns:cdr="http://schemas.openxmlformats.org/drawingml/2006/chartDrawing">
    <cdr:from>
      <cdr:x>0.19031</cdr:x>
      <cdr:y>0.3211</cdr:y>
    </cdr:from>
    <cdr:to>
      <cdr:x>0.30661</cdr:x>
      <cdr:y>0.40095</cdr:y>
    </cdr:to>
    <cdr:sp macro="" textlink="">
      <cdr:nvSpPr>
        <cdr:cNvPr id="16" name="TextBox 33"/>
        <cdr:cNvSpPr txBox="1"/>
      </cdr:nvSpPr>
      <cdr:spPr>
        <a:xfrm xmlns:a="http://schemas.openxmlformats.org/drawingml/2006/main">
          <a:off x="1371600" y="1485146"/>
          <a:ext cx="838200" cy="369332"/>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pPr algn="ctr"/>
          <a:r>
            <a:rPr lang="en-US" sz="1600" b="1" dirty="0" smtClean="0">
              <a:solidFill>
                <a:srgbClr val="000000"/>
              </a:solidFill>
              <a:cs typeface="Meta Offc Pro"/>
            </a:rPr>
            <a:t>41</a:t>
          </a:r>
          <a:r>
            <a:rPr lang="en-US" b="1" dirty="0" smtClean="0">
              <a:solidFill>
                <a:srgbClr val="000000"/>
              </a:solidFill>
              <a:cs typeface="Meta Offc Pro"/>
            </a:rPr>
            <a:t>%</a:t>
          </a:r>
        </a:p>
      </cdr:txBody>
    </cdr:sp>
  </cdr:relSizeAnchor>
</c:userShapes>
</file>

<file path=ppt/drawings/drawing4.xml><?xml version="1.0" encoding="utf-8"?>
<c:userShapes xmlns:c="http://schemas.openxmlformats.org/drawingml/2006/chart">
  <cdr:relSizeAnchor xmlns:cdr="http://schemas.openxmlformats.org/drawingml/2006/chartDrawing">
    <cdr:from>
      <cdr:x>0.19135</cdr:x>
      <cdr:y>0.72727</cdr:y>
    </cdr:from>
    <cdr:to>
      <cdr:x>0.23388</cdr:x>
      <cdr:y>0.75758</cdr:y>
    </cdr:to>
    <cdr:cxnSp macro="">
      <cdr:nvCxnSpPr>
        <cdr:cNvPr id="3" name="Straight Connector 2"/>
        <cdr:cNvCxnSpPr/>
      </cdr:nvCxnSpPr>
      <cdr:spPr>
        <a:xfrm xmlns:a="http://schemas.openxmlformats.org/drawingml/2006/main" flipV="1">
          <a:off x="1714500" y="3657600"/>
          <a:ext cx="381000" cy="152400"/>
        </a:xfrm>
        <a:prstGeom xmlns:a="http://schemas.openxmlformats.org/drawingml/2006/main" prst="line">
          <a:avLst/>
        </a:prstGeom>
        <a:ln xmlns:a="http://schemas.openxmlformats.org/drawingml/2006/main" w="12700" cmpd="sng">
          <a:solidFill>
            <a:schemeClr val="tx1"/>
          </a:solidFill>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0.42948</cdr:x>
      <cdr:y>0.69697</cdr:y>
    </cdr:from>
    <cdr:to>
      <cdr:x>0.47201</cdr:x>
      <cdr:y>0.72727</cdr:y>
    </cdr:to>
    <cdr:cxnSp macro="">
      <cdr:nvCxnSpPr>
        <cdr:cNvPr id="5" name="Straight Connector 4"/>
        <cdr:cNvCxnSpPr/>
      </cdr:nvCxnSpPr>
      <cdr:spPr>
        <a:xfrm xmlns:a="http://schemas.openxmlformats.org/drawingml/2006/main" flipV="1">
          <a:off x="3848100" y="3505200"/>
          <a:ext cx="381000" cy="152400"/>
        </a:xfrm>
        <a:prstGeom xmlns:a="http://schemas.openxmlformats.org/drawingml/2006/main" prst="line">
          <a:avLst/>
        </a:prstGeom>
        <a:ln xmlns:a="http://schemas.openxmlformats.org/drawingml/2006/main" w="12700" cmpd="sng">
          <a:solidFill>
            <a:schemeClr val="tx1"/>
          </a:solidFill>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0.56556</cdr:x>
      <cdr:y>0.06061</cdr:y>
    </cdr:from>
    <cdr:to>
      <cdr:x>0.68462</cdr:x>
      <cdr:y>0.13405</cdr:y>
    </cdr:to>
    <cdr:sp macro="" textlink="">
      <cdr:nvSpPr>
        <cdr:cNvPr id="7" name="TextBox 6"/>
        <cdr:cNvSpPr txBox="1"/>
      </cdr:nvSpPr>
      <cdr:spPr>
        <a:xfrm xmlns:a="http://schemas.openxmlformats.org/drawingml/2006/main">
          <a:off x="5067300" y="304800"/>
          <a:ext cx="1066760" cy="369345"/>
        </a:xfrm>
        <a:prstGeom xmlns:a="http://schemas.openxmlformats.org/drawingml/2006/main" prst="rect">
          <a:avLst/>
        </a:prstGeom>
        <a:noFill xmlns:a="http://schemas.openxmlformats.org/drawingml/2006/main"/>
      </cdr:spPr>
      <cdr:txBody>
        <a:bodyPr xmlns:a="http://schemas.openxmlformats.org/drawingml/2006/main" vertOverflow="clip" wrap="square" rtlCol="0">
          <a:spAutoFit/>
        </a:bodyPr>
        <a:lstStyle xmlns:a="http://schemas.openxmlformats.org/drawingml/2006/main"/>
        <a:p xmlns:a="http://schemas.openxmlformats.org/drawingml/2006/main">
          <a:pPr algn="ctr"/>
          <a:r>
            <a:rPr lang="en-US" sz="1800" dirty="0" smtClean="0">
              <a:latin typeface="Calibri" pitchFamily="34" charset="0"/>
              <a:cs typeface="Meta Offc Pro"/>
            </a:rPr>
            <a:t>$16,643</a:t>
          </a:r>
        </a:p>
      </cdr:txBody>
    </cdr:sp>
  </cdr:relSizeAnchor>
  <cdr:relSizeAnchor xmlns:cdr="http://schemas.openxmlformats.org/drawingml/2006/chartDrawing">
    <cdr:from>
      <cdr:x>0.80369</cdr:x>
      <cdr:y>0.21212</cdr:y>
    </cdr:from>
    <cdr:to>
      <cdr:x>0.91856</cdr:x>
      <cdr:y>0.28556</cdr:y>
    </cdr:to>
    <cdr:sp macro="" textlink="">
      <cdr:nvSpPr>
        <cdr:cNvPr id="8" name="TextBox 7"/>
        <cdr:cNvSpPr txBox="1"/>
      </cdr:nvSpPr>
      <cdr:spPr>
        <a:xfrm xmlns:a="http://schemas.openxmlformats.org/drawingml/2006/main">
          <a:off x="7200900" y="1066800"/>
          <a:ext cx="1029281" cy="369332"/>
        </a:xfrm>
        <a:prstGeom xmlns:a="http://schemas.openxmlformats.org/drawingml/2006/main" prst="rect">
          <a:avLst/>
        </a:prstGeom>
        <a:noFill xmlns:a="http://schemas.openxmlformats.org/drawingml/2006/main"/>
      </cdr:spPr>
      <cdr:txBody>
        <a:bodyPr xmlns:a="http://schemas.openxmlformats.org/drawingml/2006/main" vertOverflow="clip" wrap="square" rtlCol="0">
          <a:spAutoFit/>
        </a:bodyPr>
        <a:lstStyle xmlns:a="http://schemas.openxmlformats.org/drawingml/2006/main"/>
        <a:p xmlns:a="http://schemas.openxmlformats.org/drawingml/2006/main">
          <a:pPr algn="ctr"/>
          <a:r>
            <a:rPr lang="en-US" sz="1800" dirty="0" smtClean="0">
              <a:latin typeface="Calibri" pitchFamily="34" charset="0"/>
              <a:cs typeface="Meta Offc Pro"/>
            </a:rPr>
            <a:t>$13,249</a:t>
          </a:r>
        </a:p>
      </cdr:txBody>
    </cdr:sp>
  </cdr:relSizeAnchor>
</c:userShapes>
</file>

<file path=ppt/drawings/drawing5.xml><?xml version="1.0" encoding="utf-8"?>
<c:userShapes xmlns:c="http://schemas.openxmlformats.org/drawingml/2006/chart">
  <cdr:relSizeAnchor xmlns:cdr="http://schemas.openxmlformats.org/drawingml/2006/chartDrawing">
    <cdr:from>
      <cdr:x>0.18533</cdr:x>
      <cdr:y>0.67312</cdr:y>
    </cdr:from>
    <cdr:to>
      <cdr:x>0.3129</cdr:x>
      <cdr:y>0.78531</cdr:y>
    </cdr:to>
    <cdr:sp macro="" textlink="">
      <cdr:nvSpPr>
        <cdr:cNvPr id="2" name="TextBox 2"/>
        <cdr:cNvSpPr txBox="1"/>
      </cdr:nvSpPr>
      <cdr:spPr>
        <a:xfrm xmlns:a="http://schemas.openxmlformats.org/drawingml/2006/main">
          <a:off x="1660525" y="3200400"/>
          <a:ext cx="1143000" cy="533400"/>
        </a:xfrm>
        <a:prstGeom xmlns:a="http://schemas.openxmlformats.org/drawingml/2006/main" prst="rect">
          <a:avLst/>
        </a:prstGeom>
        <a:noFill xmlns:a="http://schemas.openxmlformats.org/drawingml/2006/main"/>
        <a:ln xmlns:a="http://schemas.openxmlformats.org/drawingml/2006/main">
          <a:solidFill>
            <a:schemeClr val="tx1"/>
          </a:solidFill>
        </a:ln>
      </cdr:spPr>
      <cdr:txBody>
        <a:bodyPr xmlns:a="http://schemas.openxmlformats.org/drawingml/2006/main" wrap="square"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pPr algn="ctr"/>
          <a:r>
            <a:rPr lang="en-US" sz="1400" b="1" dirty="0" smtClean="0">
              <a:latin typeface="Calibri" pitchFamily="34" charset="0"/>
              <a:cs typeface="Meta Offc Pro"/>
            </a:rPr>
            <a:t>Economic Downturn</a:t>
          </a:r>
        </a:p>
      </cdr:txBody>
    </cdr:sp>
  </cdr:relSizeAnchor>
  <cdr:relSizeAnchor xmlns:cdr="http://schemas.openxmlformats.org/drawingml/2006/chartDrawing">
    <cdr:from>
      <cdr:x>0.61056</cdr:x>
      <cdr:y>0.67312</cdr:y>
    </cdr:from>
    <cdr:to>
      <cdr:x>0.74663</cdr:x>
      <cdr:y>0.78531</cdr:y>
    </cdr:to>
    <cdr:sp macro="" textlink="">
      <cdr:nvSpPr>
        <cdr:cNvPr id="4" name="TextBox 2"/>
        <cdr:cNvSpPr txBox="1"/>
      </cdr:nvSpPr>
      <cdr:spPr>
        <a:xfrm xmlns:a="http://schemas.openxmlformats.org/drawingml/2006/main">
          <a:off x="5470525" y="3200400"/>
          <a:ext cx="1219200" cy="533400"/>
        </a:xfrm>
        <a:prstGeom xmlns:a="http://schemas.openxmlformats.org/drawingml/2006/main" prst="rect">
          <a:avLst/>
        </a:prstGeom>
        <a:noFill xmlns:a="http://schemas.openxmlformats.org/drawingml/2006/main"/>
        <a:ln xmlns:a="http://schemas.openxmlformats.org/drawingml/2006/main">
          <a:solidFill>
            <a:schemeClr val="tx1"/>
          </a:solidFill>
        </a:ln>
      </cdr:spPr>
      <cdr:txBody>
        <a:bodyPr xmlns:a="http://schemas.openxmlformats.org/drawingml/2006/main" wrap="square" rtlCol="0">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en-US" sz="1400" b="1" dirty="0" smtClean="0">
              <a:latin typeface="Calibri" pitchFamily="34" charset="0"/>
              <a:cs typeface="Meta Offc Pro"/>
            </a:rPr>
            <a:t>Economic Downturn</a:t>
          </a:r>
        </a:p>
      </cdr:txBody>
    </cdr:sp>
  </cdr:relSizeAnchor>
  <cdr:relSizeAnchor xmlns:cdr="http://schemas.openxmlformats.org/drawingml/2006/chartDrawing">
    <cdr:from>
      <cdr:x>0.82814</cdr:x>
      <cdr:y>0.67312</cdr:y>
    </cdr:from>
    <cdr:to>
      <cdr:x>0.98476</cdr:x>
      <cdr:y>0.78317</cdr:y>
    </cdr:to>
    <cdr:sp macro="" textlink="">
      <cdr:nvSpPr>
        <cdr:cNvPr id="5" name="TextBox 2"/>
        <cdr:cNvSpPr txBox="1"/>
      </cdr:nvSpPr>
      <cdr:spPr>
        <a:xfrm xmlns:a="http://schemas.openxmlformats.org/drawingml/2006/main">
          <a:off x="7419975" y="3200400"/>
          <a:ext cx="1403349" cy="523220"/>
        </a:xfrm>
        <a:prstGeom xmlns:a="http://schemas.openxmlformats.org/drawingml/2006/main" prst="rect">
          <a:avLst/>
        </a:prstGeom>
        <a:noFill xmlns:a="http://schemas.openxmlformats.org/drawingml/2006/main"/>
        <a:ln xmlns:a="http://schemas.openxmlformats.org/drawingml/2006/main">
          <a:solidFill>
            <a:schemeClr val="tx1"/>
          </a:solidFill>
        </a:ln>
      </cdr:spPr>
      <cdr:txBody>
        <a:bodyPr xmlns:a="http://schemas.openxmlformats.org/drawingml/2006/main" wrap="square" rtlCol="0">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en-US" sz="1400" b="1" dirty="0" smtClean="0">
              <a:latin typeface="Calibri" pitchFamily="34" charset="0"/>
              <a:cs typeface="Meta Offc Pro"/>
            </a:rPr>
            <a:t>ACA Implementation</a:t>
          </a:r>
        </a:p>
      </cdr:txBody>
    </cdr:sp>
  </cdr:relSizeAnchor>
</c:userShapes>
</file>

<file path=ppt/drawings/drawing6.xml><?xml version="1.0" encoding="utf-8"?>
<c:userShapes xmlns:c="http://schemas.openxmlformats.org/drawingml/2006/chart">
  <cdr:relSizeAnchor xmlns:cdr="http://schemas.openxmlformats.org/drawingml/2006/chartDrawing">
    <cdr:from>
      <cdr:x>0.10049</cdr:x>
      <cdr:y>0.08013</cdr:y>
    </cdr:from>
    <cdr:to>
      <cdr:x>0.12111</cdr:x>
      <cdr:y>0.13516</cdr:y>
    </cdr:to>
    <cdr:sp macro="" textlink="">
      <cdr:nvSpPr>
        <cdr:cNvPr id="9" name="TextBox 8"/>
        <cdr:cNvSpPr txBox="1"/>
      </cdr:nvSpPr>
      <cdr:spPr>
        <a:xfrm xmlns:a="http://schemas.openxmlformats.org/drawingml/2006/main">
          <a:off x="900371" y="381000"/>
          <a:ext cx="184731" cy="261610"/>
        </a:xfrm>
        <a:prstGeom xmlns:a="http://schemas.openxmlformats.org/drawingml/2006/main" prst="rect">
          <a:avLst/>
        </a:prstGeom>
        <a:noFill xmlns:a="http://schemas.openxmlformats.org/drawingml/2006/main"/>
      </cdr:spPr>
      <cdr:txBody>
        <a:bodyPr xmlns:a="http://schemas.openxmlformats.org/drawingml/2006/main" vertOverflow="clip" wrap="none" rtlCol="0">
          <a:spAutoFit/>
        </a:bodyPr>
        <a:lstStyle xmlns:a="http://schemas.openxmlformats.org/drawingml/2006/main"/>
        <a:p xmlns:a="http://schemas.openxmlformats.org/drawingml/2006/main">
          <a:pPr algn="ctr"/>
          <a:endParaRPr lang="en-US" sz="1100" dirty="0" smtClean="0">
            <a:latin typeface="Calibri" pitchFamily="34" charset="0"/>
            <a:cs typeface="Meta Offc Pro"/>
          </a:endParaRP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513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970338" y="0"/>
            <a:ext cx="3038475" cy="465138"/>
          </a:xfrm>
          <a:prstGeom prst="rect">
            <a:avLst/>
          </a:prstGeom>
        </p:spPr>
        <p:txBody>
          <a:bodyPr vert="horz" lIns="91440" tIns="45720" rIns="91440" bIns="45720" rtlCol="0"/>
          <a:lstStyle>
            <a:lvl1pPr algn="r">
              <a:defRPr sz="1200"/>
            </a:lvl1pPr>
          </a:lstStyle>
          <a:p>
            <a:fld id="{3166A6CC-F53D-4630-BE8F-64C9BF8ECE28}" type="datetimeFigureOut">
              <a:rPr lang="en-US" smtClean="0"/>
              <a:t>10/16/2015</a:t>
            </a:fld>
            <a:endParaRPr lang="en-US"/>
          </a:p>
        </p:txBody>
      </p:sp>
      <p:sp>
        <p:nvSpPr>
          <p:cNvPr id="4" name="Footer Placeholder 3"/>
          <p:cNvSpPr>
            <a:spLocks noGrp="1"/>
          </p:cNvSpPr>
          <p:nvPr>
            <p:ph type="ftr" sz="quarter" idx="2"/>
          </p:nvPr>
        </p:nvSpPr>
        <p:spPr>
          <a:xfrm>
            <a:off x="0" y="8829675"/>
            <a:ext cx="3038475" cy="465138"/>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970338" y="8829675"/>
            <a:ext cx="3038475" cy="465138"/>
          </a:xfrm>
          <a:prstGeom prst="rect">
            <a:avLst/>
          </a:prstGeom>
        </p:spPr>
        <p:txBody>
          <a:bodyPr vert="horz" lIns="91440" tIns="45720" rIns="91440" bIns="45720" rtlCol="0" anchor="b"/>
          <a:lstStyle>
            <a:lvl1pPr algn="r">
              <a:defRPr sz="1200"/>
            </a:lvl1pPr>
          </a:lstStyle>
          <a:p>
            <a:fld id="{692E8B7C-D3CC-46B1-A562-EFD00187A4EF}" type="slidenum">
              <a:rPr lang="en-US" smtClean="0"/>
              <a:t>‹#›</a:t>
            </a:fld>
            <a:endParaRPr lang="en-US"/>
          </a:p>
        </p:txBody>
      </p:sp>
    </p:spTree>
    <p:extLst>
      <p:ext uri="{BB962C8B-B14F-4D97-AF65-F5344CB8AC3E}">
        <p14:creationId xmlns:p14="http://schemas.microsoft.com/office/powerpoint/2010/main" val="194356878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1A4D92E5-9FFA-458A-9BEA-BDF5C2EF3530}" type="datetimeFigureOut">
              <a:rPr lang="en-US" smtClean="0"/>
              <a:t>10/16/2015</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F3E76084-7007-4F9A-9BF5-85CA96B02EE7}" type="slidenum">
              <a:rPr lang="en-US" smtClean="0"/>
              <a:t>‹#›</a:t>
            </a:fld>
            <a:endParaRPr lang="en-US"/>
          </a:p>
        </p:txBody>
      </p:sp>
    </p:spTree>
    <p:extLst>
      <p:ext uri="{BB962C8B-B14F-4D97-AF65-F5344CB8AC3E}">
        <p14:creationId xmlns:p14="http://schemas.microsoft.com/office/powerpoint/2010/main" val="27750938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AC15E90-910C-46B1-BA1F-29E56DFC517D}" type="slidenum">
              <a:rPr lang="en-US">
                <a:solidFill>
                  <a:prstClr val="black"/>
                </a:solidFill>
              </a:rPr>
              <a:pPr/>
              <a:t>2</a:t>
            </a:fld>
            <a:endParaRPr lang="en-US">
              <a:solidFill>
                <a:prstClr val="black"/>
              </a:solidFill>
            </a:endParaRPr>
          </a:p>
        </p:txBody>
      </p:sp>
      <p:sp>
        <p:nvSpPr>
          <p:cNvPr id="198658" name="Rectangle 2"/>
          <p:cNvSpPr>
            <a:spLocks noGrp="1" noRot="1" noChangeAspect="1" noChangeArrowheads="1" noTextEdit="1"/>
          </p:cNvSpPr>
          <p:nvPr>
            <p:ph type="sldImg"/>
          </p:nvPr>
        </p:nvSpPr>
        <p:spPr>
          <a:xfrm>
            <a:off x="1192213" y="695325"/>
            <a:ext cx="4632325" cy="3473450"/>
          </a:xfrm>
          <a:ln/>
        </p:spPr>
      </p:sp>
      <p:sp>
        <p:nvSpPr>
          <p:cNvPr id="198659" name="Rectangle 3"/>
          <p:cNvSpPr>
            <a:spLocks noGrp="1" noChangeArrowheads="1"/>
          </p:cNvSpPr>
          <p:nvPr>
            <p:ph type="body" idx="1"/>
          </p:nvPr>
        </p:nvSpPr>
        <p:spPr>
          <a:xfrm>
            <a:off x="934078" y="4415674"/>
            <a:ext cx="5142244" cy="4182341"/>
          </a:xfrm>
        </p:spPr>
        <p:txBody>
          <a:bodyPr/>
          <a:lstStyle/>
          <a:p>
            <a:r>
              <a:rPr lang="en-US" dirty="0" smtClean="0"/>
              <a:t>Updated </a:t>
            </a:r>
            <a:r>
              <a:rPr lang="en-US" smtClean="0"/>
              <a:t>4/17/2015</a:t>
            </a:r>
            <a:r>
              <a:rPr lang="en-US" baseline="0" smtClean="0"/>
              <a:t> LS</a:t>
            </a:r>
            <a:endParaRPr lang="en-US" baseline="0" dirty="0"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Health Insurance Coverage:</a:t>
            </a:r>
          </a:p>
          <a:p>
            <a:r>
              <a:rPr lang="en-US" dirty="0" smtClean="0"/>
              <a:t>2011 MSIS Updated</a:t>
            </a:r>
            <a:r>
              <a:rPr lang="en-US" baseline="0" dirty="0" smtClean="0"/>
              <a:t> 12/19/14 (KY)</a:t>
            </a:r>
          </a:p>
          <a:p>
            <a:endParaRPr lang="en-US" dirty="0" smtClean="0"/>
          </a:p>
          <a:p>
            <a:r>
              <a:rPr lang="en-US" dirty="0" smtClean="0"/>
              <a:t>Assistance to Medicare</a:t>
            </a:r>
            <a:r>
              <a:rPr lang="en-US" baseline="0" dirty="0" smtClean="0"/>
              <a:t> Beneficiaries:</a:t>
            </a:r>
          </a:p>
          <a:p>
            <a:r>
              <a:rPr lang="en-US" baseline="0" dirty="0" smtClean="0"/>
              <a:t>10 million aged and disabled: MSIS 2011 Updated 12/19/14 (KY)</a:t>
            </a:r>
            <a:endParaRPr lang="en-US" dirty="0" smtClean="0"/>
          </a:p>
          <a:p>
            <a:pPr marL="0" marR="0" indent="0" algn="l" defTabSz="914795" rtl="0" eaLnBrk="1" fontAlgn="auto" latinLnBrk="0" hangingPunct="1">
              <a:lnSpc>
                <a:spcPct val="100000"/>
              </a:lnSpc>
              <a:spcBef>
                <a:spcPts val="0"/>
              </a:spcBef>
              <a:spcAft>
                <a:spcPts val="0"/>
              </a:spcAft>
              <a:buClrTx/>
              <a:buSzTx/>
              <a:buFontTx/>
              <a:buNone/>
              <a:tabLst/>
              <a:defRPr/>
            </a:pPr>
            <a:r>
              <a:rPr lang="en-US" dirty="0" smtClean="0"/>
              <a:t>21% of Medicare Beneficiaries:</a:t>
            </a:r>
            <a:r>
              <a:rPr lang="en-US" baseline="0" dirty="0" smtClean="0"/>
              <a:t> </a:t>
            </a:r>
            <a:r>
              <a:rPr lang="en-US" dirty="0" smtClean="0"/>
              <a:t> Kaiser Family Foundation analysis of the CMS Medicare Current Beneficiary Survey Cost and Use file, 2010. Updated 8/20/14</a:t>
            </a:r>
            <a:r>
              <a:rPr lang="en-US" baseline="0" dirty="0" smtClean="0"/>
              <a:t> (KY)</a:t>
            </a:r>
          </a:p>
          <a:p>
            <a:pPr defTabSz="914795">
              <a:defRPr/>
            </a:pPr>
            <a:endParaRPr lang="en-US" baseline="0" dirty="0" smtClean="0"/>
          </a:p>
          <a:p>
            <a:endParaRPr lang="en-US" dirty="0"/>
          </a:p>
          <a:p>
            <a:r>
              <a:rPr lang="en-US" dirty="0"/>
              <a:t>Long-Term Care Assistance:  </a:t>
            </a:r>
          </a:p>
          <a:p>
            <a:pPr defTabSz="914795">
              <a:defRPr/>
            </a:pPr>
            <a:r>
              <a:rPr lang="en-US" dirty="0" smtClean="0"/>
              <a:t>MSIS</a:t>
            </a:r>
            <a:r>
              <a:rPr lang="en-US" baseline="0" dirty="0" smtClean="0"/>
              <a:t> 2011 data. </a:t>
            </a:r>
            <a:r>
              <a:rPr lang="en-US" dirty="0" smtClean="0"/>
              <a:t>Updated 12/19/14</a:t>
            </a:r>
            <a:r>
              <a:rPr lang="en-US" baseline="0" dirty="0" smtClean="0"/>
              <a:t> (KY)</a:t>
            </a:r>
            <a:endParaRPr lang="en-US" dirty="0"/>
          </a:p>
          <a:p>
            <a:r>
              <a:rPr lang="en-US" dirty="0" smtClean="0"/>
              <a:t>Note that this considers a</a:t>
            </a:r>
            <a:r>
              <a:rPr lang="en-US" baseline="0" dirty="0" smtClean="0"/>
              <a:t> Medicaid beneficiary an institutional resident if they have positive institutional spending, and a community-based resident if they have positive non-institutional spending.</a:t>
            </a:r>
            <a:endParaRPr lang="en-US" dirty="0" smtClean="0"/>
          </a:p>
          <a:p>
            <a:endParaRPr lang="en-US" dirty="0" smtClean="0"/>
          </a:p>
          <a:p>
            <a:endParaRPr lang="en-US" dirty="0"/>
          </a:p>
          <a:p>
            <a:r>
              <a:rPr lang="en-US" dirty="0" smtClean="0"/>
              <a:t>Support for</a:t>
            </a:r>
            <a:r>
              <a:rPr lang="en-US" baseline="0" dirty="0" smtClean="0"/>
              <a:t> Health Care System and Safety-net:</a:t>
            </a:r>
          </a:p>
          <a:p>
            <a:r>
              <a:rPr lang="en-US" baseline="0" dirty="0" smtClean="0"/>
              <a:t>KCMU estimates of CMS National Health Expenditure Accounts data for 2013, published 2014.  Updated 12/19/14 (KY)</a:t>
            </a:r>
          </a:p>
          <a:p>
            <a:endParaRPr lang="en-US" baseline="0" dirty="0" smtClean="0"/>
          </a:p>
          <a:p>
            <a:pPr defTabSz="922727">
              <a:defRPr/>
            </a:pPr>
            <a:r>
              <a:rPr lang="en-US" dirty="0">
                <a:solidFill>
                  <a:srgbClr val="000000"/>
                </a:solidFill>
                <a:latin typeface="Calibri"/>
                <a:cs typeface="Arial" pitchFamily="34" charset="0"/>
              </a:rPr>
              <a:t>State Capacity for Health Coverage: FY </a:t>
            </a:r>
            <a:r>
              <a:rPr lang="en-US" dirty="0" smtClean="0">
                <a:solidFill>
                  <a:srgbClr val="000000"/>
                </a:solidFill>
                <a:latin typeface="Calibri"/>
                <a:cs typeface="Arial" pitchFamily="34" charset="0"/>
              </a:rPr>
              <a:t>2015 </a:t>
            </a:r>
            <a:r>
              <a:rPr lang="en-US" dirty="0">
                <a:solidFill>
                  <a:srgbClr val="000000"/>
                </a:solidFill>
                <a:latin typeface="Calibri"/>
                <a:cs typeface="Arial" pitchFamily="34" charset="0"/>
              </a:rPr>
              <a:t>FMAPs </a:t>
            </a:r>
            <a:r>
              <a:rPr lang="en-US" dirty="0" smtClean="0">
                <a:solidFill>
                  <a:srgbClr val="000000"/>
                </a:solidFill>
                <a:latin typeface="Calibri"/>
                <a:cs typeface="Arial" pitchFamily="34" charset="0"/>
              </a:rPr>
              <a:t>Updated 12/19/14</a:t>
            </a:r>
            <a:r>
              <a:rPr lang="en-US" baseline="0" dirty="0" smtClean="0">
                <a:solidFill>
                  <a:srgbClr val="000000"/>
                </a:solidFill>
                <a:latin typeface="Calibri"/>
                <a:cs typeface="Arial" pitchFamily="34" charset="0"/>
              </a:rPr>
              <a:t> (KY)</a:t>
            </a:r>
            <a:endParaRPr lang="en-US" dirty="0">
              <a:solidFill>
                <a:srgbClr val="000000"/>
              </a:solidFill>
              <a:latin typeface="Calibri"/>
              <a:cs typeface="Arial" pitchFamily="34" charset="0"/>
            </a:endParaRPr>
          </a:p>
          <a:p>
            <a:endParaRPr lang="en-US" dirty="0" smtClean="0"/>
          </a:p>
        </p:txBody>
      </p:sp>
      <p:sp>
        <p:nvSpPr>
          <p:cNvPr id="4" name="Slide Number Placeholder 3"/>
          <p:cNvSpPr>
            <a:spLocks noGrp="1"/>
          </p:cNvSpPr>
          <p:nvPr>
            <p:ph type="sldNum" sz="quarter" idx="10"/>
          </p:nvPr>
        </p:nvSpPr>
        <p:spPr/>
        <p:txBody>
          <a:bodyPr/>
          <a:lstStyle/>
          <a:p>
            <a:fld id="{334FA18F-6CC4-4669-8183-D90472A923AC}" type="slidenum">
              <a:rPr lang="en-US" smtClean="0">
                <a:solidFill>
                  <a:prstClr val="black"/>
                </a:solidFill>
              </a:rPr>
              <a:pPr/>
              <a:t>3</a:t>
            </a:fld>
            <a:endParaRPr lang="en-US" dirty="0">
              <a:solidFill>
                <a:prstClr val="black"/>
              </a:solidFill>
            </a:endParaRPr>
          </a:p>
        </p:txBody>
      </p:sp>
    </p:spTree>
    <p:extLst>
      <p:ext uri="{BB962C8B-B14F-4D97-AF65-F5344CB8AC3E}">
        <p14:creationId xmlns:p14="http://schemas.microsoft.com/office/powerpoint/2010/main" val="211280559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28197">
              <a:defRPr/>
            </a:pPr>
            <a:r>
              <a:rPr lang="en-US" dirty="0" smtClean="0"/>
              <a:t>Notes: </a:t>
            </a:r>
          </a:p>
          <a:p>
            <a:pPr defTabSz="928197">
              <a:defRPr/>
            </a:pPr>
            <a:r>
              <a:rPr lang="en-US" dirty="0" smtClean="0"/>
              <a:t>Health</a:t>
            </a:r>
            <a:r>
              <a:rPr lang="en-US" baseline="0" dirty="0" smtClean="0"/>
              <a:t> Coverage: </a:t>
            </a:r>
            <a:r>
              <a:rPr lang="en-US" dirty="0"/>
              <a:t>CHIP and individuals eligible for both Medicare and Medicaid (dual </a:t>
            </a:r>
            <a:r>
              <a:rPr lang="en-US" dirty="0" smtClean="0"/>
              <a:t>eligible</a:t>
            </a:r>
            <a:r>
              <a:rPr lang="en-US" baseline="0" dirty="0" smtClean="0"/>
              <a:t> enrollees</a:t>
            </a:r>
            <a:r>
              <a:rPr lang="en-US" dirty="0" smtClean="0"/>
              <a:t>) </a:t>
            </a:r>
            <a:r>
              <a:rPr lang="en-US" dirty="0"/>
              <a:t>are included in </a:t>
            </a:r>
            <a:r>
              <a:rPr lang="en-US" dirty="0" smtClean="0"/>
              <a:t>Medicaid in the health</a:t>
            </a:r>
            <a:r>
              <a:rPr lang="en-US" baseline="0" dirty="0" smtClean="0"/>
              <a:t> coverage data</a:t>
            </a:r>
            <a:r>
              <a:rPr lang="en-US" dirty="0" smtClean="0"/>
              <a:t>.  CHIP enrollees are included with “Other government programs” in the spending data.</a:t>
            </a:r>
          </a:p>
          <a:p>
            <a:pPr defTabSz="928197">
              <a:defRPr/>
            </a:pPr>
            <a:r>
              <a:rPr lang="en-US" dirty="0"/>
              <a:t>Other Public (Federal) includes individuals covered through the military or Veterans Administration in federally-funded programs such as TRICARE (formerly CHAMPUS) as well as some non-elderly Medicare enrollees.</a:t>
            </a:r>
            <a:endParaRPr lang="en-US" dirty="0" smtClean="0"/>
          </a:p>
          <a:p>
            <a:pPr defTabSz="928197">
              <a:defRPr/>
            </a:pPr>
            <a:endParaRPr lang="en-US" dirty="0" smtClean="0"/>
          </a:p>
          <a:p>
            <a:pPr defTabSz="928197">
              <a:defRPr/>
            </a:pPr>
            <a:endParaRPr lang="en-US" dirty="0" smtClean="0"/>
          </a:p>
          <a:p>
            <a:pPr defTabSz="928197">
              <a:defRPr/>
            </a:pPr>
            <a:r>
              <a:rPr lang="en-US" dirty="0" smtClean="0"/>
              <a:t>Updated 3/24/15 (KY)</a:t>
            </a:r>
          </a:p>
          <a:p>
            <a:endParaRPr lang="en-US" dirty="0" smtClean="0"/>
          </a:p>
          <a:p>
            <a:endParaRPr lang="en-US" dirty="0"/>
          </a:p>
        </p:txBody>
      </p:sp>
      <p:sp>
        <p:nvSpPr>
          <p:cNvPr id="4" name="Slide Number Placeholder 3"/>
          <p:cNvSpPr>
            <a:spLocks noGrp="1"/>
          </p:cNvSpPr>
          <p:nvPr>
            <p:ph type="sldNum" sz="quarter" idx="10"/>
          </p:nvPr>
        </p:nvSpPr>
        <p:spPr/>
        <p:txBody>
          <a:bodyPr/>
          <a:lstStyle/>
          <a:p>
            <a:fld id="{F3E76084-7007-4F9A-9BF5-85CA96B02EE7}" type="slidenum">
              <a:rPr lang="en-US" smtClean="0"/>
              <a:t>4</a:t>
            </a:fld>
            <a:endParaRPr lang="en-US"/>
          </a:p>
        </p:txBody>
      </p:sp>
    </p:spTree>
    <p:extLst>
      <p:ext uri="{BB962C8B-B14F-4D97-AF65-F5344CB8AC3E}">
        <p14:creationId xmlns:p14="http://schemas.microsoft.com/office/powerpoint/2010/main" val="406405123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28033">
              <a:defRPr/>
            </a:pPr>
            <a:r>
              <a:rPr lang="en-US" dirty="0" smtClean="0"/>
              <a:t>Updated 3/2/2015 (LS)</a:t>
            </a:r>
          </a:p>
          <a:p>
            <a:endParaRPr lang="en-US" dirty="0" smtClean="0"/>
          </a:p>
          <a:p>
            <a:r>
              <a:rPr lang="en-US" dirty="0" smtClean="0"/>
              <a:t>Professional services includes physician &amp; clinical services, dental services, other professional services, and other personal health care services</a:t>
            </a:r>
          </a:p>
        </p:txBody>
      </p:sp>
      <p:sp>
        <p:nvSpPr>
          <p:cNvPr id="4" name="Slide Number Placeholder 3"/>
          <p:cNvSpPr>
            <a:spLocks noGrp="1"/>
          </p:cNvSpPr>
          <p:nvPr>
            <p:ph type="sldNum" sz="quarter" idx="10"/>
          </p:nvPr>
        </p:nvSpPr>
        <p:spPr/>
        <p:txBody>
          <a:bodyPr/>
          <a:lstStyle/>
          <a:p>
            <a:fld id="{F3E76084-7007-4F9A-9BF5-85CA96B02EE7}" type="slidenum">
              <a:rPr lang="en-US" smtClean="0">
                <a:solidFill>
                  <a:prstClr val="black"/>
                </a:solidFill>
              </a:rPr>
              <a:pPr/>
              <a:t>5</a:t>
            </a:fld>
            <a:endParaRPr lang="en-US" dirty="0">
              <a:solidFill>
                <a:prstClr val="black"/>
              </a:solidFill>
            </a:endParaRPr>
          </a:p>
        </p:txBody>
      </p:sp>
    </p:spTree>
    <p:extLst>
      <p:ext uri="{BB962C8B-B14F-4D97-AF65-F5344CB8AC3E}">
        <p14:creationId xmlns:p14="http://schemas.microsoft.com/office/powerpoint/2010/main" val="72742243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F3E76084-7007-4F9A-9BF5-85CA96B02EE7}" type="slidenum">
              <a:rPr lang="en-US" smtClean="0">
                <a:solidFill>
                  <a:prstClr val="black"/>
                </a:solidFill>
              </a:rPr>
              <a:pPr/>
              <a:t>6</a:t>
            </a:fld>
            <a:endParaRPr lang="en-US" dirty="0">
              <a:solidFill>
                <a:prstClr val="black"/>
              </a:solidFil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14300">
              <a:defRPr/>
            </a:pPr>
            <a:r>
              <a:rPr lang="en-US" dirty="0" smtClean="0"/>
              <a:t>Updated 12/22/14 </a:t>
            </a:r>
            <a:r>
              <a:rPr lang="en-US" dirty="0"/>
              <a:t>(KY</a:t>
            </a:r>
            <a:r>
              <a:rPr lang="en-US" dirty="0" smtClean="0"/>
              <a:t>)</a:t>
            </a:r>
            <a:r>
              <a:rPr lang="en-US" baseline="0" dirty="0" smtClean="0"/>
              <a:t> </a:t>
            </a:r>
          </a:p>
          <a:p>
            <a:pPr defTabSz="914300">
              <a:defRPr/>
            </a:pPr>
            <a:endParaRPr lang="en-US" baseline="0" dirty="0" smtClean="0"/>
          </a:p>
          <a:p>
            <a:pPr defTabSz="914300">
              <a:defRPr/>
            </a:pPr>
            <a:r>
              <a:rPr lang="en-US" baseline="0" dirty="0" smtClean="0"/>
              <a:t>Kaiser Slides</a:t>
            </a:r>
            <a:endParaRPr lang="en-US" dirty="0"/>
          </a:p>
        </p:txBody>
      </p:sp>
      <p:sp>
        <p:nvSpPr>
          <p:cNvPr id="4" name="Slide Number Placeholder 3"/>
          <p:cNvSpPr>
            <a:spLocks noGrp="1"/>
          </p:cNvSpPr>
          <p:nvPr>
            <p:ph type="sldNum" sz="quarter" idx="10"/>
          </p:nvPr>
        </p:nvSpPr>
        <p:spPr/>
        <p:txBody>
          <a:bodyPr/>
          <a:lstStyle/>
          <a:p>
            <a:fld id="{F3E76084-7007-4F9A-9BF5-85CA96B02EE7}" type="slidenum">
              <a:rPr lang="en-US" smtClean="0"/>
              <a:t>7</a:t>
            </a:fld>
            <a:endParaRPr lang="en-US"/>
          </a:p>
        </p:txBody>
      </p:sp>
    </p:spTree>
    <p:extLst>
      <p:ext uri="{BB962C8B-B14F-4D97-AF65-F5344CB8AC3E}">
        <p14:creationId xmlns:p14="http://schemas.microsoft.com/office/powerpoint/2010/main" val="344884026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Updated 6/19/15 (KY)</a:t>
            </a:r>
          </a:p>
          <a:p>
            <a:endParaRPr lang="en-US" dirty="0" smtClean="0"/>
          </a:p>
          <a:p>
            <a:r>
              <a:rPr lang="en-US" dirty="0" smtClean="0"/>
              <a:t>NOTE:</a:t>
            </a:r>
            <a:r>
              <a:rPr lang="en-US" baseline="0" dirty="0" smtClean="0"/>
              <a:t> Due to data quality issues, individuals with disabilities in Maine who were enrolled in Medicaid only in Q4 of FY 2010 are not included in payment per enrollee calculations.</a:t>
            </a:r>
          </a:p>
          <a:p>
            <a:endParaRPr lang="en-US" dirty="0"/>
          </a:p>
        </p:txBody>
      </p:sp>
      <p:sp>
        <p:nvSpPr>
          <p:cNvPr id="4" name="Slide Number Placeholder 3"/>
          <p:cNvSpPr>
            <a:spLocks noGrp="1"/>
          </p:cNvSpPr>
          <p:nvPr>
            <p:ph type="sldNum" sz="quarter" idx="10"/>
          </p:nvPr>
        </p:nvSpPr>
        <p:spPr/>
        <p:txBody>
          <a:bodyPr/>
          <a:lstStyle/>
          <a:p>
            <a:fld id="{7FA49FDF-C895-44C3-93D8-40FC7B6C1F9F}" type="slidenum">
              <a:rPr lang="en-US" smtClean="0"/>
              <a:t>8</a:t>
            </a:fld>
            <a:endParaRPr lang="en-US"/>
          </a:p>
        </p:txBody>
      </p:sp>
    </p:spTree>
    <p:extLst>
      <p:ext uri="{BB962C8B-B14F-4D97-AF65-F5344CB8AC3E}">
        <p14:creationId xmlns:p14="http://schemas.microsoft.com/office/powerpoint/2010/main" val="232661922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Updated</a:t>
            </a:r>
            <a:r>
              <a:rPr lang="en-US" baseline="0" dirty="0" smtClean="0"/>
              <a:t> 9/1/15 (KY</a:t>
            </a:r>
            <a:r>
              <a:rPr lang="en-US" baseline="0" smtClean="0"/>
              <a:t>) </a:t>
            </a:r>
            <a:endParaRPr lang="en-US" baseline="0" dirty="0" smtClean="0"/>
          </a:p>
        </p:txBody>
      </p:sp>
      <p:sp>
        <p:nvSpPr>
          <p:cNvPr id="4" name="Slide Number Placeholder 3"/>
          <p:cNvSpPr>
            <a:spLocks noGrp="1"/>
          </p:cNvSpPr>
          <p:nvPr>
            <p:ph type="sldNum" sz="quarter" idx="10"/>
          </p:nvPr>
        </p:nvSpPr>
        <p:spPr/>
        <p:txBody>
          <a:bodyPr/>
          <a:lstStyle/>
          <a:p>
            <a:fld id="{7FA49FDF-C895-44C3-93D8-40FC7B6C1F9F}" type="slidenum">
              <a:rPr lang="en-US" smtClean="0"/>
              <a:t>9</a:t>
            </a:fld>
            <a:endParaRPr lang="en-US"/>
          </a:p>
        </p:txBody>
      </p:sp>
    </p:spTree>
    <p:extLst>
      <p:ext uri="{BB962C8B-B14F-4D97-AF65-F5344CB8AC3E}">
        <p14:creationId xmlns:p14="http://schemas.microsoft.com/office/powerpoint/2010/main" val="254021501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22375" y="762000"/>
            <a:ext cx="4648200" cy="3486150"/>
          </a:xfrm>
        </p:spPr>
      </p:sp>
      <p:sp>
        <p:nvSpPr>
          <p:cNvPr id="3" name="Notes Placeholder 2"/>
          <p:cNvSpPr>
            <a:spLocks noGrp="1"/>
          </p:cNvSpPr>
          <p:nvPr>
            <p:ph type="body" idx="1"/>
          </p:nvPr>
        </p:nvSpPr>
        <p:spPr>
          <a:xfrm>
            <a:off x="701042" y="4415791"/>
            <a:ext cx="5699759" cy="4183380"/>
          </a:xfrm>
        </p:spPr>
        <p:txBody>
          <a:bodyPr/>
          <a:lstStyle/>
          <a:p>
            <a:r>
              <a:rPr lang="en-US" dirty="0" smtClean="0"/>
              <a:t>*Waiting</a:t>
            </a:r>
            <a:r>
              <a:rPr lang="en-US" baseline="0" dirty="0" smtClean="0"/>
              <a:t> for update. CMS report past due (RA)</a:t>
            </a:r>
            <a:endParaRPr lang="en-US" dirty="0"/>
          </a:p>
        </p:txBody>
      </p:sp>
      <p:sp>
        <p:nvSpPr>
          <p:cNvPr id="4" name="Slide Number Placeholder 3"/>
          <p:cNvSpPr>
            <a:spLocks noGrp="1"/>
          </p:cNvSpPr>
          <p:nvPr>
            <p:ph type="sldNum" sz="quarter" idx="10"/>
          </p:nvPr>
        </p:nvSpPr>
        <p:spPr/>
        <p:txBody>
          <a:bodyPr/>
          <a:lstStyle/>
          <a:p>
            <a:fld id="{F3E76084-7007-4F9A-9BF5-85CA96B02EE7}" type="slidenum">
              <a:rPr lang="en-US" smtClean="0">
                <a:solidFill>
                  <a:prstClr val="black"/>
                </a:solidFill>
              </a:rPr>
              <a:pPr/>
              <a:t>10</a:t>
            </a:fld>
            <a:endParaRPr lang="en-US" dirty="0">
              <a:solidFill>
                <a:prstClr val="black"/>
              </a:solidFill>
            </a:endParaRPr>
          </a:p>
        </p:txBody>
      </p:sp>
    </p:spTree>
    <p:extLst>
      <p:ext uri="{BB962C8B-B14F-4D97-AF65-F5344CB8AC3E}">
        <p14:creationId xmlns:p14="http://schemas.microsoft.com/office/powerpoint/2010/main" val="266036258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Updated 2/2013 (LS)</a:t>
            </a:r>
          </a:p>
          <a:p>
            <a:r>
              <a:rPr lang="en-US" dirty="0" smtClean="0"/>
              <a:t>Source: Federal Register</a:t>
            </a:r>
            <a:r>
              <a:rPr lang="en-US" baseline="0" dirty="0"/>
              <a:t> </a:t>
            </a:r>
            <a:r>
              <a:rPr lang="en-US" baseline="0" dirty="0" smtClean="0"/>
              <a:t>– updated annually (usually around November, but depends on publication.)</a:t>
            </a:r>
          </a:p>
          <a:p>
            <a:r>
              <a:rPr lang="en-US" baseline="0" dirty="0" smtClean="0"/>
              <a:t>Note: The FMAP refers to the federal fiscal year, which doesn’t align with most state fiscal years. The most up-to-date FMAPs therefore may refer to a future time period and may not be what you need. For example, the FFY 2015 FMAPs were published in January 2014, but didn’t go into effect until October 2014.</a:t>
            </a:r>
            <a:endParaRPr lang="en-US" dirty="0" smtClean="0"/>
          </a:p>
        </p:txBody>
      </p:sp>
      <p:sp>
        <p:nvSpPr>
          <p:cNvPr id="4" name="Slide Number Placeholder 3"/>
          <p:cNvSpPr>
            <a:spLocks noGrp="1"/>
          </p:cNvSpPr>
          <p:nvPr>
            <p:ph type="sldNum" sz="quarter" idx="10"/>
          </p:nvPr>
        </p:nvSpPr>
        <p:spPr/>
        <p:txBody>
          <a:bodyPr/>
          <a:lstStyle/>
          <a:p>
            <a:fld id="{F3E76084-7007-4F9A-9BF5-85CA96B02EE7}" type="slidenum">
              <a:rPr lang="en-US" smtClean="0"/>
              <a:t>11</a:t>
            </a:fld>
            <a:endParaRPr lang="en-US"/>
          </a:p>
        </p:txBody>
      </p:sp>
    </p:spTree>
    <p:extLst>
      <p:ext uri="{BB962C8B-B14F-4D97-AF65-F5344CB8AC3E}">
        <p14:creationId xmlns:p14="http://schemas.microsoft.com/office/powerpoint/2010/main" val="392315963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mtClean="0"/>
              <a:t>Updated 12/2014 </a:t>
            </a:r>
            <a:r>
              <a:rPr lang="en-US" dirty="0" smtClean="0"/>
              <a:t>(LS)</a:t>
            </a:r>
            <a:endParaRPr lang="en-US" dirty="0"/>
          </a:p>
        </p:txBody>
      </p:sp>
      <p:sp>
        <p:nvSpPr>
          <p:cNvPr id="4" name="Slide Number Placeholder 3"/>
          <p:cNvSpPr>
            <a:spLocks noGrp="1"/>
          </p:cNvSpPr>
          <p:nvPr>
            <p:ph type="sldNum" sz="quarter" idx="10"/>
          </p:nvPr>
        </p:nvSpPr>
        <p:spPr/>
        <p:txBody>
          <a:bodyPr/>
          <a:lstStyle/>
          <a:p>
            <a:fld id="{F3E76084-7007-4F9A-9BF5-85CA96B02EE7}" type="slidenum">
              <a:rPr lang="en-US" smtClean="0"/>
              <a:pPr/>
              <a:t>12</a:t>
            </a:fld>
            <a:endParaRPr lang="en-US"/>
          </a:p>
        </p:txBody>
      </p:sp>
    </p:spTree>
    <p:extLst>
      <p:ext uri="{BB962C8B-B14F-4D97-AF65-F5344CB8AC3E}">
        <p14:creationId xmlns:p14="http://schemas.microsoft.com/office/powerpoint/2010/main" val="388809281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07493">
              <a:defRPr/>
            </a:pPr>
            <a:r>
              <a:rPr lang="en-US" dirty="0" smtClean="0"/>
              <a:t>Updated by:</a:t>
            </a:r>
            <a:r>
              <a:rPr lang="en-US" baseline="0" dirty="0" smtClean="0"/>
              <a:t> LS 10/14/2014</a:t>
            </a:r>
          </a:p>
          <a:p>
            <a:pPr defTabSz="907493">
              <a:defRPr/>
            </a:pPr>
            <a:r>
              <a:rPr lang="en-US" baseline="0" dirty="0" smtClean="0"/>
              <a:t>Source: KCMU Annual Medicaid Budget Survey for most recent periods; HMA enrollment reports for older enrollment trends and CMS-64 data for older spending trends. This is updated once a year, usually in September or October.</a:t>
            </a:r>
            <a:endParaRPr lang="en-US" dirty="0" smtClean="0"/>
          </a:p>
          <a:p>
            <a:pPr defTabSz="907493">
              <a:defRPr/>
            </a:pPr>
            <a:endParaRPr lang="en-US" dirty="0" smtClean="0"/>
          </a:p>
        </p:txBody>
      </p:sp>
      <p:sp>
        <p:nvSpPr>
          <p:cNvPr id="4" name="Slide Number Placeholder 3"/>
          <p:cNvSpPr>
            <a:spLocks noGrp="1"/>
          </p:cNvSpPr>
          <p:nvPr>
            <p:ph type="sldNum" sz="quarter" idx="10"/>
          </p:nvPr>
        </p:nvSpPr>
        <p:spPr/>
        <p:txBody>
          <a:bodyPr/>
          <a:lstStyle/>
          <a:p>
            <a:fld id="{F3E76084-7007-4F9A-9BF5-85CA96B02EE7}" type="slidenum">
              <a:rPr lang="en-US" smtClean="0"/>
              <a:pPr/>
              <a:t>13</a:t>
            </a:fld>
            <a:endParaRPr lang="en-US"/>
          </a:p>
        </p:txBody>
      </p:sp>
    </p:spTree>
    <p:extLst>
      <p:ext uri="{BB962C8B-B14F-4D97-AF65-F5344CB8AC3E}">
        <p14:creationId xmlns:p14="http://schemas.microsoft.com/office/powerpoint/2010/main" val="107910382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672">
              <a:defRPr/>
            </a:pPr>
            <a:r>
              <a:rPr lang="en-US" dirty="0" smtClean="0"/>
              <a:t>Updated 4/10/15 (VN, KY)</a:t>
            </a:r>
            <a:endParaRPr lang="en-US" dirty="0"/>
          </a:p>
          <a:p>
            <a:endParaRPr lang="en-US" b="1" dirty="0">
              <a:latin typeface="Arial" pitchFamily="34" charset="0"/>
              <a:cs typeface="Arial" pitchFamily="34" charset="0"/>
            </a:endParaRPr>
          </a:p>
          <a:p>
            <a:r>
              <a:rPr lang="en-US" b="1" dirty="0">
                <a:latin typeface="Arial" pitchFamily="34" charset="0"/>
                <a:cs typeface="Arial" pitchFamily="34" charset="0"/>
              </a:rPr>
              <a:t>Sources:</a:t>
            </a:r>
          </a:p>
          <a:p>
            <a:endParaRPr lang="en-US" dirty="0">
              <a:latin typeface="Arial" pitchFamily="34" charset="0"/>
              <a:cs typeface="Arial" pitchFamily="34" charset="0"/>
            </a:endParaRPr>
          </a:p>
          <a:p>
            <a:pPr>
              <a:buFontTx/>
              <a:buChar char="•"/>
            </a:pPr>
            <a:r>
              <a:rPr lang="en-US" u="sng" dirty="0">
                <a:latin typeface="Arial" pitchFamily="34" charset="0"/>
                <a:cs typeface="Arial" pitchFamily="34" charset="0"/>
              </a:rPr>
              <a:t>&lt; FPL, 100%FPL-199%FPL, all children, children &lt; FPL, parents &lt; FPL</a:t>
            </a:r>
            <a:r>
              <a:rPr lang="en-US" dirty="0">
                <a:latin typeface="Arial" pitchFamily="34" charset="0"/>
                <a:cs typeface="Arial" pitchFamily="34" charset="0"/>
              </a:rPr>
              <a:t>: Kaiser Commission on Medicaid and the Uninsured and Urban Institute analysis of </a:t>
            </a:r>
            <a:r>
              <a:rPr lang="en-US" dirty="0" smtClean="0">
                <a:latin typeface="Arial" pitchFamily="34" charset="0"/>
                <a:cs typeface="Arial" pitchFamily="34" charset="0"/>
              </a:rPr>
              <a:t>2013 </a:t>
            </a:r>
            <a:r>
              <a:rPr lang="en-US" dirty="0">
                <a:latin typeface="Arial" pitchFamily="34" charset="0"/>
                <a:cs typeface="Arial" pitchFamily="34" charset="0"/>
              </a:rPr>
              <a:t>ASEC Supplement to the CPS</a:t>
            </a:r>
            <a:r>
              <a:rPr lang="en-US" dirty="0" smtClean="0">
                <a:latin typeface="Arial" pitchFamily="34" charset="0"/>
                <a:cs typeface="Arial" pitchFamily="34" charset="0"/>
              </a:rPr>
              <a:t>. </a:t>
            </a:r>
            <a:endParaRPr lang="en-US" dirty="0">
              <a:latin typeface="Arial" pitchFamily="34" charset="0"/>
              <a:cs typeface="Arial" pitchFamily="34" charset="0"/>
            </a:endParaRPr>
          </a:p>
          <a:p>
            <a:pPr>
              <a:buFontTx/>
              <a:buChar char="•"/>
            </a:pPr>
            <a:endParaRPr lang="en-US" dirty="0">
              <a:latin typeface="Arial" pitchFamily="34" charset="0"/>
              <a:cs typeface="Arial" pitchFamily="34" charset="0"/>
            </a:endParaRPr>
          </a:p>
          <a:p>
            <a:pPr>
              <a:buFontTx/>
              <a:buChar char="•"/>
            </a:pPr>
            <a:r>
              <a:rPr lang="en-US" u="sng" dirty="0">
                <a:latin typeface="Arial" pitchFamily="34" charset="0"/>
                <a:cs typeface="Arial" pitchFamily="34" charset="0"/>
              </a:rPr>
              <a:t>Birth data </a:t>
            </a:r>
            <a:r>
              <a:rPr lang="en-US" dirty="0">
                <a:latin typeface="Arial" pitchFamily="34" charset="0"/>
                <a:cs typeface="Arial" pitchFamily="34" charset="0"/>
              </a:rPr>
              <a:t>from Maternal and Child Health </a:t>
            </a:r>
            <a:r>
              <a:rPr lang="en-US" dirty="0" smtClean="0">
                <a:latin typeface="Arial" pitchFamily="34" charset="0"/>
                <a:cs typeface="Arial" pitchFamily="34" charset="0"/>
              </a:rPr>
              <a:t>Update, National Governors</a:t>
            </a:r>
            <a:r>
              <a:rPr lang="en-US" baseline="0" dirty="0" smtClean="0">
                <a:latin typeface="Arial" pitchFamily="34" charset="0"/>
                <a:cs typeface="Arial" pitchFamily="34" charset="0"/>
              </a:rPr>
              <a:t> Association, 2012.</a:t>
            </a:r>
            <a:endParaRPr lang="en-US" dirty="0">
              <a:latin typeface="Arial" pitchFamily="34" charset="0"/>
              <a:cs typeface="Arial" pitchFamily="34" charset="0"/>
            </a:endParaRPr>
          </a:p>
          <a:p>
            <a:pPr>
              <a:buFontTx/>
              <a:buChar char="•"/>
            </a:pPr>
            <a:endParaRPr lang="en-US" dirty="0">
              <a:latin typeface="Arial" pitchFamily="34" charset="0"/>
              <a:cs typeface="Arial" pitchFamily="34" charset="0"/>
            </a:endParaRPr>
          </a:p>
          <a:p>
            <a:pPr>
              <a:buFontTx/>
              <a:buChar char="•"/>
            </a:pPr>
            <a:r>
              <a:rPr lang="en-US" dirty="0">
                <a:latin typeface="Arial" pitchFamily="34" charset="0"/>
                <a:cs typeface="Arial" pitchFamily="34" charset="0"/>
              </a:rPr>
              <a:t> </a:t>
            </a:r>
            <a:r>
              <a:rPr lang="en-US" u="sng" dirty="0">
                <a:latin typeface="Arial" pitchFamily="34" charset="0"/>
                <a:cs typeface="Arial" pitchFamily="34" charset="0"/>
              </a:rPr>
              <a:t>Medicare data</a:t>
            </a:r>
            <a:r>
              <a:rPr lang="en-US" dirty="0">
                <a:latin typeface="Arial" pitchFamily="34" charset="0"/>
                <a:cs typeface="Arial" pitchFamily="34" charset="0"/>
              </a:rPr>
              <a:t> </a:t>
            </a:r>
            <a:r>
              <a:rPr lang="en-US" dirty="0" smtClean="0"/>
              <a:t>Medicare Payment Advisory Commission, </a:t>
            </a:r>
            <a:r>
              <a:rPr lang="en-US" i="1" dirty="0" smtClean="0"/>
              <a:t>Data Book: Beneficiaries Dually Eligible for Medicare and Medicaid</a:t>
            </a:r>
            <a:r>
              <a:rPr lang="en-US" dirty="0" smtClean="0"/>
              <a:t> (January 2015), 2010 data</a:t>
            </a:r>
            <a:endParaRPr lang="en-US" dirty="0">
              <a:latin typeface="Arial" pitchFamily="34" charset="0"/>
              <a:cs typeface="Arial" pitchFamily="34" charset="0"/>
            </a:endParaRPr>
          </a:p>
          <a:p>
            <a:pPr>
              <a:buFontTx/>
              <a:buChar char="•"/>
            </a:pPr>
            <a:endParaRPr lang="en-US" dirty="0">
              <a:latin typeface="Arial" pitchFamily="34" charset="0"/>
              <a:cs typeface="Arial" pitchFamily="34" charset="0"/>
            </a:endParaRPr>
          </a:p>
          <a:p>
            <a:pPr>
              <a:buFontTx/>
              <a:buChar char="•"/>
            </a:pPr>
            <a:r>
              <a:rPr lang="en-US" u="sng" dirty="0">
                <a:latin typeface="Arial" pitchFamily="34" charset="0"/>
                <a:cs typeface="Arial" pitchFamily="34" charset="0"/>
              </a:rPr>
              <a:t>Nonelderly Adults with Functional Limitations</a:t>
            </a:r>
            <a:r>
              <a:rPr lang="en-US" dirty="0">
                <a:latin typeface="Arial" pitchFamily="34" charset="0"/>
                <a:cs typeface="Arial" pitchFamily="34" charset="0"/>
              </a:rPr>
              <a:t> from KCMU Analysis of 2011 NHIS data</a:t>
            </a:r>
            <a:endParaRPr lang="en-US" u="sng" dirty="0">
              <a:latin typeface="Arial" pitchFamily="34" charset="0"/>
              <a:cs typeface="Arial" pitchFamily="34" charset="0"/>
            </a:endParaRPr>
          </a:p>
          <a:p>
            <a:pPr>
              <a:buFontTx/>
              <a:buChar char="•"/>
            </a:pPr>
            <a:endParaRPr lang="en-US" dirty="0">
              <a:latin typeface="Arial" pitchFamily="34" charset="0"/>
              <a:cs typeface="Arial" pitchFamily="34" charset="0"/>
            </a:endParaRPr>
          </a:p>
          <a:p>
            <a:pPr marL="0" marR="0" indent="0" algn="l" defTabSz="914400" rtl="0" eaLnBrk="1" fontAlgn="auto" latinLnBrk="0" hangingPunct="1">
              <a:lnSpc>
                <a:spcPct val="100000"/>
              </a:lnSpc>
              <a:spcBef>
                <a:spcPts val="0"/>
              </a:spcBef>
              <a:spcAft>
                <a:spcPts val="0"/>
              </a:spcAft>
              <a:buClrTx/>
              <a:buSzTx/>
              <a:buFontTx/>
              <a:buChar char="•"/>
              <a:tabLst/>
              <a:defRPr/>
            </a:pPr>
            <a:r>
              <a:rPr lang="en-US" u="sng" dirty="0" smtClean="0">
                <a:latin typeface="Arial" pitchFamily="34" charset="0"/>
                <a:cs typeface="Arial" pitchFamily="34" charset="0"/>
              </a:rPr>
              <a:t>Nonelderly </a:t>
            </a:r>
            <a:r>
              <a:rPr lang="en-US" u="sng" dirty="0">
                <a:latin typeface="Arial" pitchFamily="34" charset="0"/>
                <a:cs typeface="Arial" pitchFamily="34" charset="0"/>
              </a:rPr>
              <a:t>with HIV in regular care</a:t>
            </a:r>
            <a:r>
              <a:rPr lang="en-US" dirty="0">
                <a:latin typeface="Arial" pitchFamily="34" charset="0"/>
                <a:cs typeface="Arial" pitchFamily="34" charset="0"/>
              </a:rPr>
              <a:t>: </a:t>
            </a:r>
            <a:r>
              <a:rPr lang="en-US" dirty="0" smtClean="0">
                <a:latin typeface="Arial" pitchFamily="34" charset="0"/>
                <a:cs typeface="Arial" pitchFamily="34" charset="0"/>
              </a:rPr>
              <a:t>2009</a:t>
            </a:r>
            <a:r>
              <a:rPr lang="en-US" baseline="0" dirty="0" smtClean="0">
                <a:latin typeface="Arial" pitchFamily="34" charset="0"/>
                <a:cs typeface="Arial" pitchFamily="34" charset="0"/>
              </a:rPr>
              <a:t> MMP from “Assessing the Impact of the Affordable Care Act on Health Insurance Coverage of People with HIV,” January 2014, available at http://kaiserfamilyfoundation.files.wordpress.com/2013/12/8535-assessing-the-impact-of-the-affordable-care-act-on-health-insurance-coverage.pdf. </a:t>
            </a:r>
            <a:r>
              <a:rPr lang="en-US" dirty="0" smtClean="0">
                <a:latin typeface="Arial" pitchFamily="34" charset="0"/>
                <a:cs typeface="Arial" pitchFamily="34" charset="0"/>
              </a:rPr>
              <a:t> (Possibly</a:t>
            </a:r>
            <a:r>
              <a:rPr lang="en-US" baseline="0" dirty="0" smtClean="0">
                <a:latin typeface="Arial" pitchFamily="34" charset="0"/>
                <a:cs typeface="Arial" pitchFamily="34" charset="0"/>
              </a:rPr>
              <a:t> be unable to update in the future- only CDC analysts are allowed to work with this data.  They ran it for us for the cited report.)</a:t>
            </a:r>
            <a:endParaRPr lang="en-US" dirty="0">
              <a:latin typeface="Arial" pitchFamily="34" charset="0"/>
              <a:cs typeface="Arial" pitchFamily="34" charset="0"/>
            </a:endParaRPr>
          </a:p>
          <a:p>
            <a:pPr>
              <a:buFontTx/>
              <a:buChar char="•"/>
            </a:pPr>
            <a:endParaRPr lang="en-US" dirty="0">
              <a:latin typeface="Arial" pitchFamily="34" charset="0"/>
              <a:cs typeface="Arial" pitchFamily="34" charset="0"/>
            </a:endParaRPr>
          </a:p>
          <a:p>
            <a:pPr>
              <a:buFontTx/>
              <a:buChar char="•"/>
            </a:pPr>
            <a:r>
              <a:rPr lang="en-US" u="sng" dirty="0">
                <a:latin typeface="Arial" pitchFamily="34" charset="0"/>
                <a:cs typeface="Arial" pitchFamily="34" charset="0"/>
              </a:rPr>
              <a:t>Nursing Home residents</a:t>
            </a:r>
            <a:r>
              <a:rPr lang="en-US" dirty="0">
                <a:latin typeface="Arial" pitchFamily="34" charset="0"/>
                <a:cs typeface="Arial" pitchFamily="34" charset="0"/>
              </a:rPr>
              <a:t>: </a:t>
            </a:r>
            <a:r>
              <a:rPr lang="en-US" dirty="0" smtClean="0">
                <a:latin typeface="Arial" pitchFamily="34" charset="0"/>
                <a:cs typeface="Arial" pitchFamily="34" charset="0"/>
              </a:rPr>
              <a:t>March 2012 </a:t>
            </a:r>
            <a:r>
              <a:rPr lang="en-US" dirty="0" smtClean="0"/>
              <a:t>Online Survey, Certification, and Reporting system (OSCAR), Centers for Medicare and Medicaid Services, U.S. Department of Health and Human Services</a:t>
            </a:r>
            <a:r>
              <a:rPr lang="en-US" baseline="0" dirty="0" smtClean="0"/>
              <a:t>. Reported in</a:t>
            </a:r>
            <a:r>
              <a:rPr lang="en-US" dirty="0" smtClean="0">
                <a:latin typeface="Arial" pitchFamily="34" charset="0"/>
                <a:cs typeface="Arial" pitchFamily="34" charset="0"/>
              </a:rPr>
              <a:t> “LTC Stats:</a:t>
            </a:r>
            <a:r>
              <a:rPr lang="en-US" baseline="0" dirty="0" smtClean="0">
                <a:latin typeface="Arial" pitchFamily="34" charset="0"/>
                <a:cs typeface="Arial" pitchFamily="34" charset="0"/>
              </a:rPr>
              <a:t> Nursing Facility Patient Characteristics Report.”</a:t>
            </a:r>
            <a:endParaRPr lang="en-US" u="sng" dirty="0">
              <a:latin typeface="Arial" pitchFamily="34" charset="0"/>
              <a:cs typeface="Arial" pitchFamily="34" charset="0"/>
            </a:endParaRPr>
          </a:p>
        </p:txBody>
      </p:sp>
      <p:sp>
        <p:nvSpPr>
          <p:cNvPr id="4" name="Slide Number Placeholder 3"/>
          <p:cNvSpPr>
            <a:spLocks noGrp="1"/>
          </p:cNvSpPr>
          <p:nvPr>
            <p:ph type="sldNum" sz="quarter" idx="10"/>
          </p:nvPr>
        </p:nvSpPr>
        <p:spPr/>
        <p:txBody>
          <a:bodyPr/>
          <a:lstStyle/>
          <a:p>
            <a:fld id="{F3E76084-7007-4F9A-9BF5-85CA96B02EE7}" type="slidenum">
              <a:rPr lang="en-US" smtClean="0"/>
              <a:t>15</a:t>
            </a:fld>
            <a:endParaRPr lang="en-US"/>
          </a:p>
        </p:txBody>
      </p:sp>
    </p:spTree>
    <p:extLst>
      <p:ext uri="{BB962C8B-B14F-4D97-AF65-F5344CB8AC3E}">
        <p14:creationId xmlns:p14="http://schemas.microsoft.com/office/powerpoint/2010/main" val="113243358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Update</a:t>
            </a:r>
            <a:r>
              <a:rPr lang="en-US" baseline="0" dirty="0" smtClean="0"/>
              <a:t>d 12/22/14 (VN)</a:t>
            </a:r>
            <a:endParaRPr lang="en-US" dirty="0"/>
          </a:p>
        </p:txBody>
      </p:sp>
      <p:sp>
        <p:nvSpPr>
          <p:cNvPr id="4" name="Slide Number Placeholder 3"/>
          <p:cNvSpPr>
            <a:spLocks noGrp="1"/>
          </p:cNvSpPr>
          <p:nvPr>
            <p:ph type="sldNum" sz="quarter" idx="10"/>
          </p:nvPr>
        </p:nvSpPr>
        <p:spPr/>
        <p:txBody>
          <a:bodyPr/>
          <a:lstStyle/>
          <a:p>
            <a:fld id="{F3E76084-7007-4F9A-9BF5-85CA96B02EE7}" type="slidenum">
              <a:rPr lang="en-US" smtClean="0"/>
              <a:t>16</a:t>
            </a:fld>
            <a:endParaRPr lang="en-US"/>
          </a:p>
        </p:txBody>
      </p:sp>
    </p:spTree>
    <p:extLst>
      <p:ext uri="{BB962C8B-B14F-4D97-AF65-F5344CB8AC3E}">
        <p14:creationId xmlns:p14="http://schemas.microsoft.com/office/powerpoint/2010/main" val="118988529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Updated </a:t>
            </a:r>
            <a:r>
              <a:rPr lang="en-US" dirty="0" smtClean="0"/>
              <a:t>12/19/14 </a:t>
            </a:r>
            <a:r>
              <a:rPr lang="en-US" dirty="0"/>
              <a:t>(KY)</a:t>
            </a:r>
          </a:p>
        </p:txBody>
      </p:sp>
      <p:sp>
        <p:nvSpPr>
          <p:cNvPr id="4" name="Slide Number Placeholder 3"/>
          <p:cNvSpPr>
            <a:spLocks noGrp="1"/>
          </p:cNvSpPr>
          <p:nvPr>
            <p:ph type="sldNum" sz="quarter" idx="10"/>
          </p:nvPr>
        </p:nvSpPr>
        <p:spPr/>
        <p:txBody>
          <a:bodyPr/>
          <a:lstStyle/>
          <a:p>
            <a:fld id="{7FA49FDF-C895-44C3-93D8-40FC7B6C1F9F}" type="slidenum">
              <a:rPr lang="en-US" smtClean="0"/>
              <a:t>17</a:t>
            </a:fld>
            <a:endParaRPr lang="en-US"/>
          </a:p>
        </p:txBody>
      </p:sp>
    </p:spTree>
    <p:extLst>
      <p:ext uri="{BB962C8B-B14F-4D97-AF65-F5344CB8AC3E}">
        <p14:creationId xmlns:p14="http://schemas.microsoft.com/office/powerpoint/2010/main" val="110548561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E1ED9168-34B5-43C4-B6DB-D5DF5DB17AC8}" type="slidenum">
              <a:rPr lang="en-US">
                <a:solidFill>
                  <a:prstClr val="black"/>
                </a:solidFill>
                <a:ea typeface="ＭＳ Ｐゴシック" pitchFamily="-123" charset="-128"/>
                <a:cs typeface="ＭＳ Ｐゴシック" pitchFamily="-123" charset="-128"/>
              </a:rPr>
              <a:pPr fontAlgn="base">
                <a:spcBef>
                  <a:spcPct val="0"/>
                </a:spcBef>
                <a:spcAft>
                  <a:spcPct val="0"/>
                </a:spcAft>
                <a:defRPr/>
              </a:pPr>
              <a:t>18</a:t>
            </a:fld>
            <a:endParaRPr lang="en-US">
              <a:solidFill>
                <a:prstClr val="black"/>
              </a:solidFill>
              <a:ea typeface="ＭＳ Ｐゴシック" pitchFamily="-123" charset="-128"/>
              <a:cs typeface="ＭＳ Ｐゴシック" pitchFamily="-123" charset="-128"/>
            </a:endParaRPr>
          </a:p>
        </p:txBody>
      </p:sp>
      <p:sp>
        <p:nvSpPr>
          <p:cNvPr id="83970" name="Rectangle 2"/>
          <p:cNvSpPr>
            <a:spLocks noGrp="1" noRot="1" noChangeAspect="1" noChangeArrowheads="1" noTextEdit="1"/>
          </p:cNvSpPr>
          <p:nvPr>
            <p:ph type="sldImg"/>
          </p:nvPr>
        </p:nvSpPr>
        <p:spPr bwMode="auto">
          <a:xfrm>
            <a:off x="-1135063" y="0"/>
            <a:ext cx="9293226" cy="6970713"/>
          </a:xfrm>
          <a:noFill/>
          <a:ln>
            <a:solidFill>
              <a:srgbClr val="000000"/>
            </a:solidFill>
            <a:miter lim="800000"/>
            <a:headEnd/>
            <a:tailEnd/>
          </a:ln>
        </p:spPr>
      </p:sp>
      <p:sp>
        <p:nvSpPr>
          <p:cNvPr id="83971" name="Rectangle 3"/>
          <p:cNvSpPr>
            <a:spLocks noGrp="1" noChangeArrowheads="1"/>
          </p:cNvSpPr>
          <p:nvPr>
            <p:ph type="body" idx="1"/>
          </p:nvPr>
        </p:nvSpPr>
        <p:spPr bwMode="auto">
          <a:xfrm>
            <a:off x="169866" y="6967538"/>
            <a:ext cx="6721475" cy="2303462"/>
          </a:xfrm>
          <a:noFill/>
        </p:spPr>
        <p:txBody>
          <a:bodyPr wrap="square" lIns="93600" tIns="46801" rIns="93600" bIns="46801" numCol="1" anchor="t" anchorCtr="0" compatLnSpc="1">
            <a:prstTxWarp prst="textNoShape">
              <a:avLst/>
            </a:prstTxWarp>
          </a:bodyPr>
          <a:lstStyle/>
          <a:p>
            <a:pPr eaLnBrk="1" hangingPunct="1">
              <a:spcBef>
                <a:spcPct val="0"/>
              </a:spcBef>
            </a:pPr>
            <a:endParaRPr lang="en-US"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Updated 9/5/13 (KY)</a:t>
            </a:r>
          </a:p>
          <a:p>
            <a:endParaRPr lang="en-US" dirty="0" smtClean="0"/>
          </a:p>
          <a:p>
            <a:r>
              <a:rPr lang="en-US" dirty="0" smtClean="0"/>
              <a:t>Note: Total Medicaid spending excludes Disproportionate Share Hospital (DSH)</a:t>
            </a:r>
            <a:r>
              <a:rPr lang="en-US" baseline="0" dirty="0" smtClean="0"/>
              <a:t> and administrative spending.</a:t>
            </a:r>
          </a:p>
        </p:txBody>
      </p:sp>
      <p:sp>
        <p:nvSpPr>
          <p:cNvPr id="4" name="Slide Number Placeholder 3"/>
          <p:cNvSpPr>
            <a:spLocks noGrp="1"/>
          </p:cNvSpPr>
          <p:nvPr>
            <p:ph type="sldNum" sz="quarter" idx="10"/>
          </p:nvPr>
        </p:nvSpPr>
        <p:spPr/>
        <p:txBody>
          <a:bodyPr/>
          <a:lstStyle/>
          <a:p>
            <a:fld id="{F3E76084-7007-4F9A-9BF5-85CA96B02EE7}" type="slidenum">
              <a:rPr lang="en-US" smtClean="0">
                <a:solidFill>
                  <a:prstClr val="black"/>
                </a:solidFill>
              </a:rPr>
              <a:pPr/>
              <a:t>19</a:t>
            </a:fld>
            <a:endParaRPr lang="en-US">
              <a:solidFill>
                <a:prstClr val="black"/>
              </a:solidFill>
            </a:endParaRPr>
          </a:p>
        </p:txBody>
      </p:sp>
    </p:spTree>
    <p:extLst>
      <p:ext uri="{BB962C8B-B14F-4D97-AF65-F5344CB8AC3E}">
        <p14:creationId xmlns:p14="http://schemas.microsoft.com/office/powerpoint/2010/main" val="325639209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14250">
              <a:defRPr/>
            </a:pPr>
            <a:r>
              <a:rPr lang="en-US" dirty="0" smtClean="0"/>
              <a:t>Updated 3/6/14 (AV)</a:t>
            </a:r>
            <a:endParaRPr lang="en-US" sz="1100" b="1" dirty="0">
              <a:solidFill>
                <a:srgbClr val="FFFFFF"/>
              </a:solidFill>
            </a:endParaRPr>
          </a:p>
          <a:p>
            <a:endParaRPr lang="en-US" dirty="0"/>
          </a:p>
        </p:txBody>
      </p:sp>
      <p:sp>
        <p:nvSpPr>
          <p:cNvPr id="4" name="Slide Number Placeholder 3"/>
          <p:cNvSpPr>
            <a:spLocks noGrp="1"/>
          </p:cNvSpPr>
          <p:nvPr>
            <p:ph type="sldNum" sz="quarter" idx="10"/>
          </p:nvPr>
        </p:nvSpPr>
        <p:spPr/>
        <p:txBody>
          <a:bodyPr/>
          <a:lstStyle/>
          <a:p>
            <a:fld id="{F3E76084-7007-4F9A-9BF5-85CA96B02EE7}" type="slidenum">
              <a:rPr lang="en-US" smtClean="0">
                <a:solidFill>
                  <a:prstClr val="black"/>
                </a:solidFill>
              </a:rPr>
              <a:pPr/>
              <a:t>20</a:t>
            </a:fld>
            <a:endParaRPr lang="en-US">
              <a:solidFill>
                <a:prstClr val="black"/>
              </a:solidFill>
            </a:endParaRPr>
          </a:p>
        </p:txBody>
      </p:sp>
    </p:spTree>
    <p:extLst>
      <p:ext uri="{BB962C8B-B14F-4D97-AF65-F5344CB8AC3E}">
        <p14:creationId xmlns:p14="http://schemas.microsoft.com/office/powerpoint/2010/main" val="396641486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Updated 1/2/2013</a:t>
            </a:r>
            <a:r>
              <a:rPr lang="en-US" baseline="0" dirty="0" smtClean="0"/>
              <a:t> JS</a:t>
            </a:r>
          </a:p>
          <a:p>
            <a:endParaRPr lang="en-US" dirty="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u="none" baseline="0" dirty="0" smtClean="0"/>
          </a:p>
        </p:txBody>
      </p:sp>
      <p:sp>
        <p:nvSpPr>
          <p:cNvPr id="4" name="Slide Number Placeholder 3"/>
          <p:cNvSpPr>
            <a:spLocks noGrp="1"/>
          </p:cNvSpPr>
          <p:nvPr>
            <p:ph type="sldNum" sz="quarter" idx="10"/>
          </p:nvPr>
        </p:nvSpPr>
        <p:spPr/>
        <p:txBody>
          <a:bodyPr/>
          <a:lstStyle/>
          <a:p>
            <a:fld id="{F3E76084-7007-4F9A-9BF5-85CA96B02EE7}" type="slidenum">
              <a:rPr lang="en-US" smtClean="0">
                <a:solidFill>
                  <a:prstClr val="black"/>
                </a:solidFill>
              </a:rPr>
              <a:pPr/>
              <a:t>23</a:t>
            </a:fld>
            <a:endParaRPr lang="en-US">
              <a:solidFill>
                <a:prstClr val="black"/>
              </a:solidFill>
            </a:endParaRPr>
          </a:p>
        </p:txBody>
      </p:sp>
    </p:spTree>
    <p:extLst>
      <p:ext uri="{BB962C8B-B14F-4D97-AF65-F5344CB8AC3E}">
        <p14:creationId xmlns:p14="http://schemas.microsoft.com/office/powerpoint/2010/main" val="18541165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Updated 4/2/2015</a:t>
            </a:r>
            <a:r>
              <a:rPr lang="en-US" baseline="0" dirty="0" smtClean="0"/>
              <a:t> (AG)</a:t>
            </a:r>
          </a:p>
          <a:p>
            <a:r>
              <a:rPr lang="en-US" baseline="0" dirty="0" smtClean="0"/>
              <a:t>Data based on CPS coverage gap runs (AD)</a:t>
            </a:r>
          </a:p>
          <a:p>
            <a:r>
              <a:rPr lang="en-US" baseline="0" dirty="0" smtClean="0"/>
              <a:t>Next update expected in late Sept/early Oct. 2015</a:t>
            </a:r>
            <a:endParaRPr lang="en-US" dirty="0" smtClean="0"/>
          </a:p>
          <a:p>
            <a:endParaRPr lang="en-US" dirty="0"/>
          </a:p>
        </p:txBody>
      </p:sp>
      <p:sp>
        <p:nvSpPr>
          <p:cNvPr id="4" name="Slide Number Placeholder 3"/>
          <p:cNvSpPr>
            <a:spLocks noGrp="1"/>
          </p:cNvSpPr>
          <p:nvPr>
            <p:ph type="sldNum" sz="quarter" idx="10"/>
          </p:nvPr>
        </p:nvSpPr>
        <p:spPr/>
        <p:txBody>
          <a:bodyPr/>
          <a:lstStyle/>
          <a:p>
            <a:fld id="{F3E76084-7007-4F9A-9BF5-85CA96B02EE7}" type="slidenum">
              <a:rPr lang="en-US" smtClean="0"/>
              <a:t>24</a:t>
            </a:fld>
            <a:endParaRPr lang="en-US"/>
          </a:p>
        </p:txBody>
      </p:sp>
    </p:spTree>
    <p:extLst>
      <p:ext uri="{BB962C8B-B14F-4D97-AF65-F5344CB8AC3E}">
        <p14:creationId xmlns:p14="http://schemas.microsoft.com/office/powerpoint/2010/main" val="134873081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Created 9/3/13 (AV)</a:t>
            </a:r>
          </a:p>
          <a:p>
            <a:r>
              <a:rPr lang="en-US" dirty="0" smtClean="0"/>
              <a:t>Updated 2/13/2015 (LS) </a:t>
            </a:r>
          </a:p>
        </p:txBody>
      </p:sp>
      <p:sp>
        <p:nvSpPr>
          <p:cNvPr id="4" name="Slide Number Placeholder 3"/>
          <p:cNvSpPr>
            <a:spLocks noGrp="1"/>
          </p:cNvSpPr>
          <p:nvPr>
            <p:ph type="sldNum" sz="quarter" idx="10"/>
          </p:nvPr>
        </p:nvSpPr>
        <p:spPr/>
        <p:txBody>
          <a:bodyPr/>
          <a:lstStyle/>
          <a:p>
            <a:fld id="{F3E76084-7007-4F9A-9BF5-85CA96B02EE7}" type="slidenum">
              <a:rPr lang="en-US" smtClean="0"/>
              <a:t>25</a:t>
            </a:fld>
            <a:endParaRPr lang="en-US" dirty="0"/>
          </a:p>
        </p:txBody>
      </p:sp>
    </p:spTree>
    <p:extLst>
      <p:ext uri="{BB962C8B-B14F-4D97-AF65-F5344CB8AC3E}">
        <p14:creationId xmlns:p14="http://schemas.microsoft.com/office/powerpoint/2010/main" val="192508224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3E76084-7007-4F9A-9BF5-85CA96B02EE7}" type="slidenum">
              <a:rPr lang="en-US" smtClean="0"/>
              <a:t>26</a:t>
            </a:fld>
            <a:endParaRPr lang="en-US" dirty="0"/>
          </a:p>
        </p:txBody>
      </p:sp>
    </p:spTree>
    <p:extLst>
      <p:ext uri="{BB962C8B-B14F-4D97-AF65-F5344CB8AC3E}">
        <p14:creationId xmlns:p14="http://schemas.microsoft.com/office/powerpoint/2010/main" val="32193435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p:txBody>
      </p:sp>
      <p:sp>
        <p:nvSpPr>
          <p:cNvPr id="4" name="Slide Number Placeholder 3"/>
          <p:cNvSpPr>
            <a:spLocks noGrp="1"/>
          </p:cNvSpPr>
          <p:nvPr>
            <p:ph type="sldNum" sz="quarter" idx="10"/>
          </p:nvPr>
        </p:nvSpPr>
        <p:spPr/>
        <p:txBody>
          <a:bodyPr/>
          <a:lstStyle/>
          <a:p>
            <a:fld id="{F3E76084-7007-4F9A-9BF5-85CA96B02EE7}" type="slidenum">
              <a:rPr lang="en-US" smtClean="0">
                <a:solidFill>
                  <a:prstClr val="black"/>
                </a:solidFill>
              </a:rPr>
              <a:pPr/>
              <a:t>27</a:t>
            </a:fld>
            <a:endParaRPr lang="en-US">
              <a:solidFill>
                <a:prstClr val="black"/>
              </a:solidFill>
            </a:endParaRPr>
          </a:p>
        </p:txBody>
      </p:sp>
    </p:spTree>
    <p:extLst>
      <p:ext uri="{BB962C8B-B14F-4D97-AF65-F5344CB8AC3E}">
        <p14:creationId xmlns:p14="http://schemas.microsoft.com/office/powerpoint/2010/main" val="146217319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14200">
              <a:defRPr/>
            </a:pPr>
            <a:r>
              <a:rPr lang="en-US" dirty="0" smtClean="0"/>
              <a:t>2/21/14</a:t>
            </a:r>
          </a:p>
          <a:p>
            <a:endParaRPr lang="en-US" dirty="0" smtClean="0"/>
          </a:p>
        </p:txBody>
      </p:sp>
      <p:sp>
        <p:nvSpPr>
          <p:cNvPr id="4" name="Slide Number Placeholder 3"/>
          <p:cNvSpPr>
            <a:spLocks noGrp="1"/>
          </p:cNvSpPr>
          <p:nvPr>
            <p:ph type="sldNum" sz="quarter" idx="10"/>
          </p:nvPr>
        </p:nvSpPr>
        <p:spPr/>
        <p:txBody>
          <a:bodyPr/>
          <a:lstStyle/>
          <a:p>
            <a:fld id="{F3E76084-7007-4F9A-9BF5-85CA96B02EE7}" type="slidenum">
              <a:rPr lang="en-US" smtClean="0">
                <a:solidFill>
                  <a:prstClr val="black"/>
                </a:solidFill>
              </a:rPr>
              <a:pPr/>
              <a:t>28</a:t>
            </a:fld>
            <a:endParaRPr lang="en-US">
              <a:solidFill>
                <a:prstClr val="black"/>
              </a:solidFill>
            </a:endParaRPr>
          </a:p>
        </p:txBody>
      </p:sp>
    </p:spTree>
    <p:extLst>
      <p:ext uri="{BB962C8B-B14F-4D97-AF65-F5344CB8AC3E}">
        <p14:creationId xmlns:p14="http://schemas.microsoft.com/office/powerpoint/2010/main" val="351414430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91440" y="1371600"/>
            <a:ext cx="8961120" cy="4754880"/>
          </a:xfrm>
          <a:prstGeom prst="rect">
            <a:avLst/>
          </a:prstGeom>
        </p:spPr>
        <p:txBody>
          <a:bodyPr/>
          <a:lstStyle>
            <a:lvl1pPr>
              <a:defRPr sz="2000" b="0" i="0">
                <a:solidFill>
                  <a:schemeClr val="tx1"/>
                </a:solidFill>
                <a:latin typeface="Calibri" pitchFamily="34" charset="0"/>
                <a:cs typeface="Calibri" pitchFamily="34" charset="0"/>
              </a:defRPr>
            </a:lvl1pPr>
            <a:lvl2pPr>
              <a:defRPr sz="1800" b="0" i="0">
                <a:solidFill>
                  <a:schemeClr val="tx1"/>
                </a:solidFill>
                <a:latin typeface="Calibri" pitchFamily="34" charset="0"/>
                <a:cs typeface="Calibri" pitchFamily="34" charset="0"/>
              </a:defRPr>
            </a:lvl2pPr>
            <a:lvl3pPr>
              <a:defRPr sz="1600" b="0" i="0">
                <a:solidFill>
                  <a:schemeClr val="tx1"/>
                </a:solidFill>
                <a:latin typeface="Calibri" pitchFamily="34" charset="0"/>
                <a:cs typeface="Calibri" pitchFamily="34" charset="0"/>
              </a:defRPr>
            </a:lvl3pPr>
            <a:lvl4pPr>
              <a:defRPr sz="1400" b="0" i="0">
                <a:solidFill>
                  <a:schemeClr val="tx1"/>
                </a:solidFill>
                <a:latin typeface="Calibri" pitchFamily="34" charset="0"/>
                <a:cs typeface="Calibri" pitchFamily="34" charset="0"/>
              </a:defRPr>
            </a:lvl4pPr>
            <a:lvl5pPr>
              <a:defRPr sz="1300" b="0" i="0">
                <a:solidFill>
                  <a:schemeClr val="tx1"/>
                </a:solidFill>
                <a:latin typeface="Calibri" pitchFamily="34" charset="0"/>
                <a:cs typeface="Calibri"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9" name="Text Placeholder 6"/>
          <p:cNvSpPr>
            <a:spLocks noGrp="1"/>
          </p:cNvSpPr>
          <p:nvPr>
            <p:ph type="body" sz="quarter" idx="11" hasCustomPrompt="1"/>
          </p:nvPr>
        </p:nvSpPr>
        <p:spPr>
          <a:xfrm>
            <a:off x="91440" y="6217920"/>
            <a:ext cx="8321040" cy="548640"/>
          </a:xfrm>
          <a:prstGeom prst="rect">
            <a:avLst/>
          </a:prstGeom>
        </p:spPr>
        <p:txBody>
          <a:bodyPr anchor="b" anchorCtr="0"/>
          <a:lstStyle>
            <a:lvl1pPr marL="0" indent="0" algn="l">
              <a:spcBef>
                <a:spcPts val="0"/>
              </a:spcBef>
              <a:buFont typeface="Arial" pitchFamily="34" charset="0"/>
              <a:buNone/>
              <a:defRPr sz="1200" baseline="0">
                <a:solidFill>
                  <a:schemeClr val="tx1"/>
                </a:solidFill>
                <a:latin typeface="Calibri" pitchFamily="34" charset="0"/>
                <a:cs typeface="Calibri" pitchFamily="34" charset="0"/>
              </a:defRPr>
            </a:lvl1pPr>
          </a:lstStyle>
          <a:p>
            <a:pPr algn="l">
              <a:spcBef>
                <a:spcPts val="0"/>
              </a:spcBef>
            </a:pPr>
            <a:r>
              <a:rPr lang="en-US" dirty="0" smtClean="0"/>
              <a:t>Insert Source Here</a:t>
            </a:r>
          </a:p>
        </p:txBody>
      </p:sp>
      <p:sp>
        <p:nvSpPr>
          <p:cNvPr id="32" name="Rectangle 5"/>
          <p:cNvSpPr>
            <a:spLocks noGrp="1" noChangeArrowheads="1"/>
          </p:cNvSpPr>
          <p:nvPr>
            <p:ph type="title"/>
          </p:nvPr>
        </p:nvSpPr>
        <p:spPr bwMode="auto">
          <a:xfrm>
            <a:off x="91440" y="365760"/>
            <a:ext cx="8961120" cy="914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a:latin typeface="Calibri" pitchFamily="34" charset="0"/>
              </a:defRPr>
            </a:lvl1pPr>
          </a:lstStyle>
          <a:p>
            <a:pPr lvl="0" algn="l" rtl="0" eaLnBrk="1" fontAlgn="base" hangingPunct="1">
              <a:spcBef>
                <a:spcPct val="0"/>
              </a:spcBef>
              <a:spcAft>
                <a:spcPct val="0"/>
              </a:spcAft>
            </a:pPr>
            <a:r>
              <a:rPr lang="en-US" smtClean="0"/>
              <a:t>Click to edit Master title style</a:t>
            </a:r>
            <a:endParaRPr lang="en-US" dirty="0" smtClean="0"/>
          </a:p>
        </p:txBody>
      </p:sp>
    </p:spTree>
    <p:extLst>
      <p:ext uri="{BB962C8B-B14F-4D97-AF65-F5344CB8AC3E}">
        <p14:creationId xmlns:p14="http://schemas.microsoft.com/office/powerpoint/2010/main" val="1937511734"/>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 Figures">
    <p:spTree>
      <p:nvGrpSpPr>
        <p:cNvPr id="1" name=""/>
        <p:cNvGrpSpPr/>
        <p:nvPr/>
      </p:nvGrpSpPr>
      <p:grpSpPr>
        <a:xfrm>
          <a:off x="0" y="0"/>
          <a:ext cx="0" cy="0"/>
          <a:chOff x="0" y="0"/>
          <a:chExt cx="0" cy="0"/>
        </a:xfrm>
      </p:grpSpPr>
      <p:sp>
        <p:nvSpPr>
          <p:cNvPr id="16" name="Content Placeholder 2"/>
          <p:cNvSpPr>
            <a:spLocks noGrp="1"/>
          </p:cNvSpPr>
          <p:nvPr>
            <p:ph idx="1"/>
          </p:nvPr>
        </p:nvSpPr>
        <p:spPr>
          <a:xfrm>
            <a:off x="91440" y="1371600"/>
            <a:ext cx="4434840" cy="4754880"/>
          </a:xfrm>
          <a:prstGeom prst="rect">
            <a:avLst/>
          </a:prstGeom>
        </p:spPr>
        <p:txBody>
          <a:bodyPr/>
          <a:lstStyle>
            <a:lvl1pPr>
              <a:defRPr sz="2000" b="0" i="0">
                <a:solidFill>
                  <a:schemeClr val="tx1"/>
                </a:solidFill>
                <a:latin typeface="Calibri" pitchFamily="34" charset="0"/>
                <a:cs typeface="Calibri" pitchFamily="34" charset="0"/>
              </a:defRPr>
            </a:lvl1pPr>
            <a:lvl2pPr>
              <a:defRPr sz="1800" b="0" i="0">
                <a:solidFill>
                  <a:schemeClr val="tx1"/>
                </a:solidFill>
                <a:latin typeface="Calibri" pitchFamily="34" charset="0"/>
                <a:cs typeface="Calibri" pitchFamily="34" charset="0"/>
              </a:defRPr>
            </a:lvl2pPr>
            <a:lvl3pPr>
              <a:defRPr sz="1600" b="0" i="0">
                <a:solidFill>
                  <a:schemeClr val="tx1"/>
                </a:solidFill>
                <a:latin typeface="Calibri" pitchFamily="34" charset="0"/>
                <a:cs typeface="Calibri" pitchFamily="34" charset="0"/>
              </a:defRPr>
            </a:lvl3pPr>
            <a:lvl4pPr>
              <a:defRPr sz="1400" b="0" i="0">
                <a:solidFill>
                  <a:schemeClr val="tx1"/>
                </a:solidFill>
                <a:latin typeface="Calibri" pitchFamily="34" charset="0"/>
                <a:cs typeface="Calibri" pitchFamily="34" charset="0"/>
              </a:defRPr>
            </a:lvl4pPr>
            <a:lvl5pPr>
              <a:defRPr sz="1300" b="0" i="0">
                <a:solidFill>
                  <a:schemeClr val="tx1"/>
                </a:solidFill>
                <a:latin typeface="Calibri" pitchFamily="34" charset="0"/>
                <a:cs typeface="Calibri"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7" name="Text Placeholder 6"/>
          <p:cNvSpPr>
            <a:spLocks noGrp="1"/>
          </p:cNvSpPr>
          <p:nvPr>
            <p:ph type="body" sz="quarter" idx="11" hasCustomPrompt="1"/>
          </p:nvPr>
        </p:nvSpPr>
        <p:spPr>
          <a:xfrm>
            <a:off x="91440" y="6217920"/>
            <a:ext cx="8321040" cy="548640"/>
          </a:xfrm>
          <a:prstGeom prst="rect">
            <a:avLst/>
          </a:prstGeom>
        </p:spPr>
        <p:txBody>
          <a:bodyPr anchor="b" anchorCtr="0"/>
          <a:lstStyle>
            <a:lvl1pPr marL="0" indent="0" algn="l">
              <a:spcBef>
                <a:spcPts val="0"/>
              </a:spcBef>
              <a:buFont typeface="Arial" pitchFamily="34" charset="0"/>
              <a:buNone/>
              <a:defRPr sz="1200" baseline="0">
                <a:solidFill>
                  <a:schemeClr val="tx1"/>
                </a:solidFill>
                <a:latin typeface="Calibri" pitchFamily="34" charset="0"/>
                <a:cs typeface="Calibri" pitchFamily="34" charset="0"/>
              </a:defRPr>
            </a:lvl1pPr>
          </a:lstStyle>
          <a:p>
            <a:pPr algn="l">
              <a:spcBef>
                <a:spcPts val="0"/>
              </a:spcBef>
            </a:pPr>
            <a:r>
              <a:rPr lang="en-US" dirty="0" smtClean="0"/>
              <a:t>Insert Source Here</a:t>
            </a:r>
          </a:p>
        </p:txBody>
      </p:sp>
      <p:sp>
        <p:nvSpPr>
          <p:cNvPr id="19" name="Content Placeholder 2"/>
          <p:cNvSpPr>
            <a:spLocks noGrp="1"/>
          </p:cNvSpPr>
          <p:nvPr>
            <p:ph idx="12"/>
          </p:nvPr>
        </p:nvSpPr>
        <p:spPr>
          <a:xfrm>
            <a:off x="4617720" y="1371600"/>
            <a:ext cx="4434840" cy="4754880"/>
          </a:xfrm>
          <a:prstGeom prst="rect">
            <a:avLst/>
          </a:prstGeom>
        </p:spPr>
        <p:txBody>
          <a:bodyPr/>
          <a:lstStyle>
            <a:lvl1pPr>
              <a:defRPr sz="2000" b="0" i="0">
                <a:solidFill>
                  <a:schemeClr val="tx1"/>
                </a:solidFill>
                <a:latin typeface="Calibri" pitchFamily="34" charset="0"/>
                <a:cs typeface="Calibri" pitchFamily="34" charset="0"/>
              </a:defRPr>
            </a:lvl1pPr>
            <a:lvl2pPr>
              <a:defRPr sz="1800" b="0" i="0">
                <a:solidFill>
                  <a:schemeClr val="tx1"/>
                </a:solidFill>
                <a:latin typeface="Calibri" pitchFamily="34" charset="0"/>
                <a:cs typeface="Calibri" pitchFamily="34" charset="0"/>
              </a:defRPr>
            </a:lvl2pPr>
            <a:lvl3pPr>
              <a:defRPr sz="1600" b="0" i="0">
                <a:solidFill>
                  <a:schemeClr val="tx1"/>
                </a:solidFill>
                <a:latin typeface="Calibri" pitchFamily="34" charset="0"/>
                <a:cs typeface="Calibri" pitchFamily="34" charset="0"/>
              </a:defRPr>
            </a:lvl3pPr>
            <a:lvl4pPr>
              <a:defRPr sz="1400" b="0" i="0">
                <a:solidFill>
                  <a:schemeClr val="tx1"/>
                </a:solidFill>
                <a:latin typeface="Calibri" pitchFamily="34" charset="0"/>
                <a:cs typeface="Calibri" pitchFamily="34" charset="0"/>
              </a:defRPr>
            </a:lvl4pPr>
            <a:lvl5pPr>
              <a:defRPr sz="1300" b="0" i="0">
                <a:solidFill>
                  <a:schemeClr val="tx1"/>
                </a:solidFill>
                <a:latin typeface="Calibri" pitchFamily="34" charset="0"/>
                <a:cs typeface="Calibri"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Title 5"/>
          <p:cNvSpPr>
            <a:spLocks noGrp="1" noChangeArrowheads="1"/>
          </p:cNvSpPr>
          <p:nvPr>
            <p:ph type="title"/>
          </p:nvPr>
        </p:nvSpPr>
        <p:spPr bwMode="auto">
          <a:xfrm>
            <a:off x="91440" y="365760"/>
            <a:ext cx="8961120" cy="914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a:latin typeface="Calibri" pitchFamily="34" charset="0"/>
              </a:defRPr>
            </a:lvl1pPr>
          </a:lstStyle>
          <a:p>
            <a:pPr lvl="0" algn="l" rtl="0" eaLnBrk="1" fontAlgn="base" hangingPunct="1">
              <a:spcBef>
                <a:spcPct val="0"/>
              </a:spcBef>
              <a:spcAft>
                <a:spcPct val="0"/>
              </a:spcAft>
            </a:pPr>
            <a:r>
              <a:rPr lang="en-US" dirty="0" smtClean="0"/>
              <a:t>Click to edit Master title style</a:t>
            </a:r>
          </a:p>
        </p:txBody>
      </p:sp>
    </p:spTree>
    <p:extLst>
      <p:ext uri="{BB962C8B-B14F-4D97-AF65-F5344CB8AC3E}">
        <p14:creationId xmlns:p14="http://schemas.microsoft.com/office/powerpoint/2010/main" val="2124979846"/>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3 Figures">
    <p:spTree>
      <p:nvGrpSpPr>
        <p:cNvPr id="1" name=""/>
        <p:cNvGrpSpPr/>
        <p:nvPr/>
      </p:nvGrpSpPr>
      <p:grpSpPr>
        <a:xfrm>
          <a:off x="0" y="0"/>
          <a:ext cx="0" cy="0"/>
          <a:chOff x="0" y="0"/>
          <a:chExt cx="0" cy="0"/>
        </a:xfrm>
      </p:grpSpPr>
      <p:sp>
        <p:nvSpPr>
          <p:cNvPr id="11" name="Content Placeholder 2"/>
          <p:cNvSpPr>
            <a:spLocks noGrp="1"/>
          </p:cNvSpPr>
          <p:nvPr>
            <p:ph idx="1"/>
          </p:nvPr>
        </p:nvSpPr>
        <p:spPr>
          <a:xfrm>
            <a:off x="91440" y="1371600"/>
            <a:ext cx="2926080" cy="4754880"/>
          </a:xfrm>
          <a:prstGeom prst="rect">
            <a:avLst/>
          </a:prstGeom>
        </p:spPr>
        <p:txBody>
          <a:bodyPr/>
          <a:lstStyle>
            <a:lvl1pPr>
              <a:defRPr sz="2000" b="0" i="0">
                <a:solidFill>
                  <a:schemeClr val="tx1"/>
                </a:solidFill>
                <a:latin typeface="Calibri" pitchFamily="34" charset="0"/>
                <a:cs typeface="Calibri" pitchFamily="34" charset="0"/>
              </a:defRPr>
            </a:lvl1pPr>
            <a:lvl2pPr>
              <a:defRPr sz="1800" b="0" i="0">
                <a:solidFill>
                  <a:schemeClr val="tx1"/>
                </a:solidFill>
                <a:latin typeface="Calibri" pitchFamily="34" charset="0"/>
                <a:cs typeface="Calibri" pitchFamily="34" charset="0"/>
              </a:defRPr>
            </a:lvl2pPr>
            <a:lvl3pPr>
              <a:defRPr sz="1600" b="0" i="0">
                <a:solidFill>
                  <a:schemeClr val="tx1"/>
                </a:solidFill>
                <a:latin typeface="Calibri" pitchFamily="34" charset="0"/>
                <a:cs typeface="Calibri" pitchFamily="34" charset="0"/>
              </a:defRPr>
            </a:lvl3pPr>
            <a:lvl4pPr>
              <a:defRPr sz="1400" b="0" i="0">
                <a:solidFill>
                  <a:schemeClr val="tx1"/>
                </a:solidFill>
                <a:latin typeface="Calibri" pitchFamily="34" charset="0"/>
                <a:cs typeface="Calibri" pitchFamily="34" charset="0"/>
              </a:defRPr>
            </a:lvl4pPr>
            <a:lvl5pPr>
              <a:defRPr sz="1300" b="0" i="0">
                <a:solidFill>
                  <a:schemeClr val="tx1"/>
                </a:solidFill>
                <a:latin typeface="Calibri" pitchFamily="34" charset="0"/>
                <a:cs typeface="Calibri"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Text Placeholder 6"/>
          <p:cNvSpPr>
            <a:spLocks noGrp="1"/>
          </p:cNvSpPr>
          <p:nvPr>
            <p:ph type="body" sz="quarter" idx="11" hasCustomPrompt="1"/>
          </p:nvPr>
        </p:nvSpPr>
        <p:spPr>
          <a:xfrm>
            <a:off x="91440" y="6217920"/>
            <a:ext cx="8321040" cy="548640"/>
          </a:xfrm>
          <a:prstGeom prst="rect">
            <a:avLst/>
          </a:prstGeom>
        </p:spPr>
        <p:txBody>
          <a:bodyPr anchor="b" anchorCtr="0"/>
          <a:lstStyle>
            <a:lvl1pPr marL="0" indent="0" algn="l">
              <a:spcBef>
                <a:spcPts val="0"/>
              </a:spcBef>
              <a:buFont typeface="Arial" pitchFamily="34" charset="0"/>
              <a:buNone/>
              <a:defRPr sz="1200" baseline="0">
                <a:solidFill>
                  <a:schemeClr val="tx1"/>
                </a:solidFill>
                <a:latin typeface="Calibri" pitchFamily="34" charset="0"/>
                <a:cs typeface="Calibri" pitchFamily="34" charset="0"/>
              </a:defRPr>
            </a:lvl1pPr>
          </a:lstStyle>
          <a:p>
            <a:pPr algn="l">
              <a:spcBef>
                <a:spcPts val="0"/>
              </a:spcBef>
            </a:pPr>
            <a:r>
              <a:rPr lang="en-US" dirty="0" smtClean="0"/>
              <a:t>Insert Source Here</a:t>
            </a:r>
          </a:p>
        </p:txBody>
      </p:sp>
      <p:sp>
        <p:nvSpPr>
          <p:cNvPr id="15" name="Content Placeholder 2"/>
          <p:cNvSpPr>
            <a:spLocks noGrp="1"/>
          </p:cNvSpPr>
          <p:nvPr>
            <p:ph idx="12"/>
          </p:nvPr>
        </p:nvSpPr>
        <p:spPr>
          <a:xfrm>
            <a:off x="3108960" y="1371600"/>
            <a:ext cx="2926080" cy="4754880"/>
          </a:xfrm>
          <a:prstGeom prst="rect">
            <a:avLst/>
          </a:prstGeom>
        </p:spPr>
        <p:txBody>
          <a:bodyPr/>
          <a:lstStyle>
            <a:lvl1pPr>
              <a:defRPr sz="2000" b="0" i="0">
                <a:solidFill>
                  <a:schemeClr val="tx1"/>
                </a:solidFill>
                <a:latin typeface="Calibri" pitchFamily="34" charset="0"/>
                <a:cs typeface="Calibri" pitchFamily="34" charset="0"/>
              </a:defRPr>
            </a:lvl1pPr>
            <a:lvl2pPr>
              <a:defRPr sz="1800" b="0" i="0">
                <a:solidFill>
                  <a:schemeClr val="tx1"/>
                </a:solidFill>
                <a:latin typeface="Calibri" pitchFamily="34" charset="0"/>
                <a:cs typeface="Calibri" pitchFamily="34" charset="0"/>
              </a:defRPr>
            </a:lvl2pPr>
            <a:lvl3pPr>
              <a:defRPr sz="1600" b="0" i="0">
                <a:solidFill>
                  <a:schemeClr val="tx1"/>
                </a:solidFill>
                <a:latin typeface="Calibri" pitchFamily="34" charset="0"/>
                <a:cs typeface="Calibri" pitchFamily="34" charset="0"/>
              </a:defRPr>
            </a:lvl3pPr>
            <a:lvl4pPr>
              <a:defRPr sz="1400" b="0" i="0">
                <a:solidFill>
                  <a:schemeClr val="tx1"/>
                </a:solidFill>
                <a:latin typeface="Calibri" pitchFamily="34" charset="0"/>
                <a:cs typeface="Calibri" pitchFamily="34" charset="0"/>
              </a:defRPr>
            </a:lvl4pPr>
            <a:lvl5pPr>
              <a:defRPr sz="1300" b="0" i="0">
                <a:solidFill>
                  <a:schemeClr val="tx1"/>
                </a:solidFill>
                <a:latin typeface="Calibri" pitchFamily="34" charset="0"/>
                <a:cs typeface="Calibri"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Content Placeholder 2"/>
          <p:cNvSpPr>
            <a:spLocks noGrp="1"/>
          </p:cNvSpPr>
          <p:nvPr>
            <p:ph idx="13"/>
          </p:nvPr>
        </p:nvSpPr>
        <p:spPr>
          <a:xfrm>
            <a:off x="6126480" y="1371600"/>
            <a:ext cx="2926080" cy="4754880"/>
          </a:xfrm>
          <a:prstGeom prst="rect">
            <a:avLst/>
          </a:prstGeom>
        </p:spPr>
        <p:txBody>
          <a:bodyPr/>
          <a:lstStyle>
            <a:lvl1pPr>
              <a:defRPr sz="2000" b="0" i="0">
                <a:solidFill>
                  <a:schemeClr val="tx1"/>
                </a:solidFill>
                <a:latin typeface="Calibri" pitchFamily="34" charset="0"/>
                <a:cs typeface="Calibri" pitchFamily="34" charset="0"/>
              </a:defRPr>
            </a:lvl1pPr>
            <a:lvl2pPr>
              <a:defRPr sz="1800" b="0" i="0">
                <a:solidFill>
                  <a:schemeClr val="tx1"/>
                </a:solidFill>
                <a:latin typeface="Calibri" pitchFamily="34" charset="0"/>
                <a:cs typeface="Calibri" pitchFamily="34" charset="0"/>
              </a:defRPr>
            </a:lvl2pPr>
            <a:lvl3pPr>
              <a:defRPr sz="1600" b="0" i="0">
                <a:solidFill>
                  <a:schemeClr val="tx1"/>
                </a:solidFill>
                <a:latin typeface="Calibri" pitchFamily="34" charset="0"/>
                <a:cs typeface="Calibri" pitchFamily="34" charset="0"/>
              </a:defRPr>
            </a:lvl3pPr>
            <a:lvl4pPr>
              <a:defRPr sz="1400" b="0" i="0">
                <a:solidFill>
                  <a:schemeClr val="tx1"/>
                </a:solidFill>
                <a:latin typeface="Calibri" pitchFamily="34" charset="0"/>
                <a:cs typeface="Calibri" pitchFamily="34" charset="0"/>
              </a:defRPr>
            </a:lvl4pPr>
            <a:lvl5pPr>
              <a:defRPr sz="1300" b="0" i="0">
                <a:solidFill>
                  <a:schemeClr val="tx1"/>
                </a:solidFill>
                <a:latin typeface="Calibri" pitchFamily="34" charset="0"/>
                <a:cs typeface="Calibri"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Rectangle 5"/>
          <p:cNvSpPr>
            <a:spLocks noGrp="1" noChangeArrowheads="1"/>
          </p:cNvSpPr>
          <p:nvPr>
            <p:ph type="title"/>
          </p:nvPr>
        </p:nvSpPr>
        <p:spPr bwMode="auto">
          <a:xfrm>
            <a:off x="91440" y="365760"/>
            <a:ext cx="8961120" cy="914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a:latin typeface="Calibri" pitchFamily="34" charset="0"/>
              </a:defRPr>
            </a:lvl1pPr>
          </a:lstStyle>
          <a:p>
            <a:pPr lvl="0" algn="l" rtl="0" eaLnBrk="1" fontAlgn="base" hangingPunct="1">
              <a:spcBef>
                <a:spcPct val="0"/>
              </a:spcBef>
              <a:spcAft>
                <a:spcPct val="0"/>
              </a:spcAft>
            </a:pPr>
            <a:r>
              <a:rPr lang="en-US" smtClean="0"/>
              <a:t>Click to edit Master title style</a:t>
            </a:r>
            <a:endParaRPr lang="en-US" dirty="0" smtClean="0"/>
          </a:p>
        </p:txBody>
      </p:sp>
    </p:spTree>
    <p:extLst>
      <p:ext uri="{BB962C8B-B14F-4D97-AF65-F5344CB8AC3E}">
        <p14:creationId xmlns:p14="http://schemas.microsoft.com/office/powerpoint/2010/main" val="268816710"/>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lank Layout">
    <p:spTree>
      <p:nvGrpSpPr>
        <p:cNvPr id="1" name=""/>
        <p:cNvGrpSpPr/>
        <p:nvPr/>
      </p:nvGrpSpPr>
      <p:grpSpPr>
        <a:xfrm>
          <a:off x="0" y="0"/>
          <a:ext cx="0" cy="0"/>
          <a:chOff x="0" y="0"/>
          <a:chExt cx="0" cy="0"/>
        </a:xfrm>
      </p:grpSpPr>
      <p:sp>
        <p:nvSpPr>
          <p:cNvPr id="5" name="Text Placeholder 6"/>
          <p:cNvSpPr>
            <a:spLocks noGrp="1"/>
          </p:cNvSpPr>
          <p:nvPr>
            <p:ph type="body" sz="quarter" idx="11" hasCustomPrompt="1"/>
          </p:nvPr>
        </p:nvSpPr>
        <p:spPr>
          <a:xfrm>
            <a:off x="91440" y="6217920"/>
            <a:ext cx="8321040" cy="548640"/>
          </a:xfrm>
          <a:prstGeom prst="rect">
            <a:avLst/>
          </a:prstGeom>
        </p:spPr>
        <p:txBody>
          <a:bodyPr anchor="b" anchorCtr="0"/>
          <a:lstStyle>
            <a:lvl1pPr marL="0" indent="0" algn="l">
              <a:spcBef>
                <a:spcPts val="0"/>
              </a:spcBef>
              <a:buFont typeface="Arial" pitchFamily="34" charset="0"/>
              <a:buNone/>
              <a:defRPr sz="1200" baseline="0">
                <a:solidFill>
                  <a:schemeClr val="tx1"/>
                </a:solidFill>
                <a:latin typeface="Calibri" pitchFamily="34" charset="0"/>
                <a:cs typeface="Calibri" pitchFamily="34" charset="0"/>
              </a:defRPr>
            </a:lvl1pPr>
          </a:lstStyle>
          <a:p>
            <a:pPr algn="l">
              <a:spcBef>
                <a:spcPts val="0"/>
              </a:spcBef>
            </a:pPr>
            <a:r>
              <a:rPr lang="en-US" dirty="0" smtClean="0"/>
              <a:t>Insert Source Here</a:t>
            </a:r>
          </a:p>
        </p:txBody>
      </p:sp>
      <p:sp>
        <p:nvSpPr>
          <p:cNvPr id="4" name="Rectangle 5"/>
          <p:cNvSpPr>
            <a:spLocks noGrp="1" noChangeArrowheads="1"/>
          </p:cNvSpPr>
          <p:nvPr>
            <p:ph type="title"/>
          </p:nvPr>
        </p:nvSpPr>
        <p:spPr bwMode="auto">
          <a:xfrm>
            <a:off x="91440" y="365760"/>
            <a:ext cx="8961120" cy="914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a:latin typeface="Calibri" pitchFamily="34" charset="0"/>
              </a:defRPr>
            </a:lvl1pPr>
          </a:lstStyle>
          <a:p>
            <a:pPr lvl="0" algn="l" rtl="0" eaLnBrk="1" fontAlgn="base" hangingPunct="1">
              <a:spcBef>
                <a:spcPct val="0"/>
              </a:spcBef>
              <a:spcAft>
                <a:spcPct val="0"/>
              </a:spcAft>
            </a:pPr>
            <a:r>
              <a:rPr lang="en-US" smtClean="0"/>
              <a:t>Click to edit Master title style</a:t>
            </a:r>
            <a:endParaRPr lang="en-US" dirty="0" smtClean="0"/>
          </a:p>
        </p:txBody>
      </p:sp>
    </p:spTree>
    <p:extLst>
      <p:ext uri="{BB962C8B-B14F-4D97-AF65-F5344CB8AC3E}">
        <p14:creationId xmlns:p14="http://schemas.microsoft.com/office/powerpoint/2010/main" val="1314711967"/>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91440" y="1371600"/>
            <a:ext cx="8961120" cy="4754880"/>
          </a:xfrm>
          <a:prstGeom prst="rect">
            <a:avLst/>
          </a:prstGeom>
        </p:spPr>
        <p:txBody>
          <a:bodyPr/>
          <a:lstStyle>
            <a:lvl1pPr>
              <a:defRPr sz="2000" b="0" i="0">
                <a:solidFill>
                  <a:schemeClr val="tx1"/>
                </a:solidFill>
                <a:latin typeface="Calibri" pitchFamily="34" charset="0"/>
                <a:cs typeface="Calibri" pitchFamily="34" charset="0"/>
              </a:defRPr>
            </a:lvl1pPr>
            <a:lvl2pPr>
              <a:defRPr sz="1800" b="0" i="0">
                <a:solidFill>
                  <a:schemeClr val="tx1"/>
                </a:solidFill>
                <a:latin typeface="Calibri" pitchFamily="34" charset="0"/>
                <a:cs typeface="Calibri" pitchFamily="34" charset="0"/>
              </a:defRPr>
            </a:lvl2pPr>
            <a:lvl3pPr>
              <a:defRPr sz="1600" b="0" i="0">
                <a:solidFill>
                  <a:schemeClr val="tx1"/>
                </a:solidFill>
                <a:latin typeface="Calibri" pitchFamily="34" charset="0"/>
                <a:cs typeface="Calibri" pitchFamily="34" charset="0"/>
              </a:defRPr>
            </a:lvl3pPr>
            <a:lvl4pPr>
              <a:defRPr sz="1400" b="0" i="0">
                <a:solidFill>
                  <a:schemeClr val="tx1"/>
                </a:solidFill>
                <a:latin typeface="Calibri" pitchFamily="34" charset="0"/>
                <a:cs typeface="Calibri" pitchFamily="34" charset="0"/>
              </a:defRPr>
            </a:lvl4pPr>
            <a:lvl5pPr>
              <a:defRPr sz="1300" b="0" i="0">
                <a:solidFill>
                  <a:schemeClr val="tx1"/>
                </a:solidFill>
                <a:latin typeface="Calibri" pitchFamily="34" charset="0"/>
                <a:cs typeface="Calibri"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9" name="Text Placeholder 6"/>
          <p:cNvSpPr>
            <a:spLocks noGrp="1"/>
          </p:cNvSpPr>
          <p:nvPr>
            <p:ph type="body" sz="quarter" idx="11" hasCustomPrompt="1"/>
          </p:nvPr>
        </p:nvSpPr>
        <p:spPr>
          <a:xfrm>
            <a:off x="91440" y="6217920"/>
            <a:ext cx="8321040" cy="548640"/>
          </a:xfrm>
          <a:prstGeom prst="rect">
            <a:avLst/>
          </a:prstGeom>
        </p:spPr>
        <p:txBody>
          <a:bodyPr anchor="b" anchorCtr="0"/>
          <a:lstStyle>
            <a:lvl1pPr marL="0" indent="0" algn="l">
              <a:spcBef>
                <a:spcPts val="0"/>
              </a:spcBef>
              <a:buFont typeface="Arial" pitchFamily="34" charset="0"/>
              <a:buNone/>
              <a:defRPr sz="1200" baseline="0">
                <a:solidFill>
                  <a:schemeClr val="tx1"/>
                </a:solidFill>
                <a:latin typeface="Calibri" pitchFamily="34" charset="0"/>
                <a:cs typeface="Calibri" pitchFamily="34" charset="0"/>
              </a:defRPr>
            </a:lvl1pPr>
          </a:lstStyle>
          <a:p>
            <a:pPr algn="l">
              <a:spcBef>
                <a:spcPts val="0"/>
              </a:spcBef>
            </a:pPr>
            <a:r>
              <a:rPr lang="en-US" dirty="0" smtClean="0"/>
              <a:t>Insert Source Here</a:t>
            </a:r>
          </a:p>
        </p:txBody>
      </p:sp>
      <p:sp>
        <p:nvSpPr>
          <p:cNvPr id="32" name="Rectangle 5"/>
          <p:cNvSpPr>
            <a:spLocks noGrp="1" noChangeArrowheads="1"/>
          </p:cNvSpPr>
          <p:nvPr>
            <p:ph type="title"/>
          </p:nvPr>
        </p:nvSpPr>
        <p:spPr bwMode="auto">
          <a:xfrm>
            <a:off x="91440" y="365760"/>
            <a:ext cx="8961120" cy="914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a:latin typeface="Calibri" pitchFamily="34" charset="0"/>
              </a:defRPr>
            </a:lvl1pPr>
          </a:lstStyle>
          <a:p>
            <a:pPr lvl="0" algn="l" rtl="0" eaLnBrk="1" fontAlgn="base" hangingPunct="1">
              <a:spcBef>
                <a:spcPct val="0"/>
              </a:spcBef>
              <a:spcAft>
                <a:spcPct val="0"/>
              </a:spcAft>
            </a:pPr>
            <a:r>
              <a:rPr lang="en-US" smtClean="0"/>
              <a:t>Click to edit Master title style</a:t>
            </a:r>
            <a:endParaRPr lang="en-US" dirty="0" smtClean="0"/>
          </a:p>
        </p:txBody>
      </p:sp>
    </p:spTree>
    <p:extLst>
      <p:ext uri="{BB962C8B-B14F-4D97-AF65-F5344CB8AC3E}">
        <p14:creationId xmlns:p14="http://schemas.microsoft.com/office/powerpoint/2010/main" val="1915772386"/>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 Figures">
    <p:spTree>
      <p:nvGrpSpPr>
        <p:cNvPr id="1" name=""/>
        <p:cNvGrpSpPr/>
        <p:nvPr/>
      </p:nvGrpSpPr>
      <p:grpSpPr>
        <a:xfrm>
          <a:off x="0" y="0"/>
          <a:ext cx="0" cy="0"/>
          <a:chOff x="0" y="0"/>
          <a:chExt cx="0" cy="0"/>
        </a:xfrm>
      </p:grpSpPr>
      <p:sp>
        <p:nvSpPr>
          <p:cNvPr id="16" name="Content Placeholder 2"/>
          <p:cNvSpPr>
            <a:spLocks noGrp="1"/>
          </p:cNvSpPr>
          <p:nvPr>
            <p:ph idx="1"/>
          </p:nvPr>
        </p:nvSpPr>
        <p:spPr>
          <a:xfrm>
            <a:off x="91440" y="1371600"/>
            <a:ext cx="4434840" cy="4754880"/>
          </a:xfrm>
          <a:prstGeom prst="rect">
            <a:avLst/>
          </a:prstGeom>
        </p:spPr>
        <p:txBody>
          <a:bodyPr/>
          <a:lstStyle>
            <a:lvl1pPr>
              <a:defRPr sz="2000" b="0" i="0">
                <a:solidFill>
                  <a:schemeClr val="tx1"/>
                </a:solidFill>
                <a:latin typeface="Calibri" pitchFamily="34" charset="0"/>
                <a:cs typeface="Calibri" pitchFamily="34" charset="0"/>
              </a:defRPr>
            </a:lvl1pPr>
            <a:lvl2pPr>
              <a:defRPr sz="1800" b="0" i="0">
                <a:solidFill>
                  <a:schemeClr val="tx1"/>
                </a:solidFill>
                <a:latin typeface="Calibri" pitchFamily="34" charset="0"/>
                <a:cs typeface="Calibri" pitchFamily="34" charset="0"/>
              </a:defRPr>
            </a:lvl2pPr>
            <a:lvl3pPr>
              <a:defRPr sz="1600" b="0" i="0">
                <a:solidFill>
                  <a:schemeClr val="tx1"/>
                </a:solidFill>
                <a:latin typeface="Calibri" pitchFamily="34" charset="0"/>
                <a:cs typeface="Calibri" pitchFamily="34" charset="0"/>
              </a:defRPr>
            </a:lvl3pPr>
            <a:lvl4pPr>
              <a:defRPr sz="1400" b="0" i="0">
                <a:solidFill>
                  <a:schemeClr val="tx1"/>
                </a:solidFill>
                <a:latin typeface="Calibri" pitchFamily="34" charset="0"/>
                <a:cs typeface="Calibri" pitchFamily="34" charset="0"/>
              </a:defRPr>
            </a:lvl4pPr>
            <a:lvl5pPr>
              <a:defRPr sz="1300" b="0" i="0">
                <a:solidFill>
                  <a:schemeClr val="tx1"/>
                </a:solidFill>
                <a:latin typeface="Calibri" pitchFamily="34" charset="0"/>
                <a:cs typeface="Calibri"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7" name="Text Placeholder 6"/>
          <p:cNvSpPr>
            <a:spLocks noGrp="1"/>
          </p:cNvSpPr>
          <p:nvPr>
            <p:ph type="body" sz="quarter" idx="11" hasCustomPrompt="1"/>
          </p:nvPr>
        </p:nvSpPr>
        <p:spPr>
          <a:xfrm>
            <a:off x="91440" y="6217920"/>
            <a:ext cx="8321040" cy="548640"/>
          </a:xfrm>
          <a:prstGeom prst="rect">
            <a:avLst/>
          </a:prstGeom>
        </p:spPr>
        <p:txBody>
          <a:bodyPr anchor="b" anchorCtr="0"/>
          <a:lstStyle>
            <a:lvl1pPr marL="0" indent="0" algn="l">
              <a:spcBef>
                <a:spcPts val="0"/>
              </a:spcBef>
              <a:buFont typeface="Arial" pitchFamily="34" charset="0"/>
              <a:buNone/>
              <a:defRPr sz="1200" baseline="0">
                <a:solidFill>
                  <a:schemeClr val="tx1"/>
                </a:solidFill>
                <a:latin typeface="Calibri" pitchFamily="34" charset="0"/>
                <a:cs typeface="Calibri" pitchFamily="34" charset="0"/>
              </a:defRPr>
            </a:lvl1pPr>
          </a:lstStyle>
          <a:p>
            <a:pPr algn="l">
              <a:spcBef>
                <a:spcPts val="0"/>
              </a:spcBef>
            </a:pPr>
            <a:r>
              <a:rPr lang="en-US" dirty="0" smtClean="0"/>
              <a:t>Insert Source Here</a:t>
            </a:r>
          </a:p>
        </p:txBody>
      </p:sp>
      <p:sp>
        <p:nvSpPr>
          <p:cNvPr id="19" name="Content Placeholder 2"/>
          <p:cNvSpPr>
            <a:spLocks noGrp="1"/>
          </p:cNvSpPr>
          <p:nvPr>
            <p:ph idx="12"/>
          </p:nvPr>
        </p:nvSpPr>
        <p:spPr>
          <a:xfrm>
            <a:off x="4617720" y="1371600"/>
            <a:ext cx="4434840" cy="4754880"/>
          </a:xfrm>
          <a:prstGeom prst="rect">
            <a:avLst/>
          </a:prstGeom>
        </p:spPr>
        <p:txBody>
          <a:bodyPr/>
          <a:lstStyle>
            <a:lvl1pPr>
              <a:defRPr sz="2000" b="0" i="0">
                <a:solidFill>
                  <a:schemeClr val="tx1"/>
                </a:solidFill>
                <a:latin typeface="Calibri" pitchFamily="34" charset="0"/>
                <a:cs typeface="Calibri" pitchFamily="34" charset="0"/>
              </a:defRPr>
            </a:lvl1pPr>
            <a:lvl2pPr>
              <a:defRPr sz="1800" b="0" i="0">
                <a:solidFill>
                  <a:schemeClr val="tx1"/>
                </a:solidFill>
                <a:latin typeface="Calibri" pitchFamily="34" charset="0"/>
                <a:cs typeface="Calibri" pitchFamily="34" charset="0"/>
              </a:defRPr>
            </a:lvl2pPr>
            <a:lvl3pPr>
              <a:defRPr sz="1600" b="0" i="0">
                <a:solidFill>
                  <a:schemeClr val="tx1"/>
                </a:solidFill>
                <a:latin typeface="Calibri" pitchFamily="34" charset="0"/>
                <a:cs typeface="Calibri" pitchFamily="34" charset="0"/>
              </a:defRPr>
            </a:lvl3pPr>
            <a:lvl4pPr>
              <a:defRPr sz="1400" b="0" i="0">
                <a:solidFill>
                  <a:schemeClr val="tx1"/>
                </a:solidFill>
                <a:latin typeface="Calibri" pitchFamily="34" charset="0"/>
                <a:cs typeface="Calibri" pitchFamily="34" charset="0"/>
              </a:defRPr>
            </a:lvl4pPr>
            <a:lvl5pPr>
              <a:defRPr sz="1300" b="0" i="0">
                <a:solidFill>
                  <a:schemeClr val="tx1"/>
                </a:solidFill>
                <a:latin typeface="Calibri" pitchFamily="34" charset="0"/>
                <a:cs typeface="Calibri"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Title 5"/>
          <p:cNvSpPr>
            <a:spLocks noGrp="1" noChangeArrowheads="1"/>
          </p:cNvSpPr>
          <p:nvPr>
            <p:ph type="title"/>
          </p:nvPr>
        </p:nvSpPr>
        <p:spPr bwMode="auto">
          <a:xfrm>
            <a:off x="91440" y="365760"/>
            <a:ext cx="8961120" cy="914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a:latin typeface="Calibri" pitchFamily="34" charset="0"/>
              </a:defRPr>
            </a:lvl1pPr>
          </a:lstStyle>
          <a:p>
            <a:pPr lvl="0" algn="l" rtl="0" eaLnBrk="1" fontAlgn="base" hangingPunct="1">
              <a:spcBef>
                <a:spcPct val="0"/>
              </a:spcBef>
              <a:spcAft>
                <a:spcPct val="0"/>
              </a:spcAft>
            </a:pPr>
            <a:r>
              <a:rPr lang="en-US" dirty="0" smtClean="0"/>
              <a:t>Click to edit Master title style</a:t>
            </a:r>
          </a:p>
        </p:txBody>
      </p:sp>
    </p:spTree>
    <p:extLst>
      <p:ext uri="{BB962C8B-B14F-4D97-AF65-F5344CB8AC3E}">
        <p14:creationId xmlns:p14="http://schemas.microsoft.com/office/powerpoint/2010/main" val="2365323458"/>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3 Figures">
    <p:spTree>
      <p:nvGrpSpPr>
        <p:cNvPr id="1" name=""/>
        <p:cNvGrpSpPr/>
        <p:nvPr/>
      </p:nvGrpSpPr>
      <p:grpSpPr>
        <a:xfrm>
          <a:off x="0" y="0"/>
          <a:ext cx="0" cy="0"/>
          <a:chOff x="0" y="0"/>
          <a:chExt cx="0" cy="0"/>
        </a:xfrm>
      </p:grpSpPr>
      <p:sp>
        <p:nvSpPr>
          <p:cNvPr id="11" name="Content Placeholder 2"/>
          <p:cNvSpPr>
            <a:spLocks noGrp="1"/>
          </p:cNvSpPr>
          <p:nvPr>
            <p:ph idx="1"/>
          </p:nvPr>
        </p:nvSpPr>
        <p:spPr>
          <a:xfrm>
            <a:off x="91440" y="1371600"/>
            <a:ext cx="2926080" cy="4754880"/>
          </a:xfrm>
          <a:prstGeom prst="rect">
            <a:avLst/>
          </a:prstGeom>
        </p:spPr>
        <p:txBody>
          <a:bodyPr/>
          <a:lstStyle>
            <a:lvl1pPr>
              <a:defRPr sz="2000" b="0" i="0">
                <a:solidFill>
                  <a:schemeClr val="tx1"/>
                </a:solidFill>
                <a:latin typeface="Calibri" pitchFamily="34" charset="0"/>
                <a:cs typeface="Calibri" pitchFamily="34" charset="0"/>
              </a:defRPr>
            </a:lvl1pPr>
            <a:lvl2pPr>
              <a:defRPr sz="1800" b="0" i="0">
                <a:solidFill>
                  <a:schemeClr val="tx1"/>
                </a:solidFill>
                <a:latin typeface="Calibri" pitchFamily="34" charset="0"/>
                <a:cs typeface="Calibri" pitchFamily="34" charset="0"/>
              </a:defRPr>
            </a:lvl2pPr>
            <a:lvl3pPr>
              <a:defRPr sz="1600" b="0" i="0">
                <a:solidFill>
                  <a:schemeClr val="tx1"/>
                </a:solidFill>
                <a:latin typeface="Calibri" pitchFamily="34" charset="0"/>
                <a:cs typeface="Calibri" pitchFamily="34" charset="0"/>
              </a:defRPr>
            </a:lvl3pPr>
            <a:lvl4pPr>
              <a:defRPr sz="1400" b="0" i="0">
                <a:solidFill>
                  <a:schemeClr val="tx1"/>
                </a:solidFill>
                <a:latin typeface="Calibri" pitchFamily="34" charset="0"/>
                <a:cs typeface="Calibri" pitchFamily="34" charset="0"/>
              </a:defRPr>
            </a:lvl4pPr>
            <a:lvl5pPr>
              <a:defRPr sz="1300" b="0" i="0">
                <a:solidFill>
                  <a:schemeClr val="tx1"/>
                </a:solidFill>
                <a:latin typeface="Calibri" pitchFamily="34" charset="0"/>
                <a:cs typeface="Calibri"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Text Placeholder 6"/>
          <p:cNvSpPr>
            <a:spLocks noGrp="1"/>
          </p:cNvSpPr>
          <p:nvPr>
            <p:ph type="body" sz="quarter" idx="11" hasCustomPrompt="1"/>
          </p:nvPr>
        </p:nvSpPr>
        <p:spPr>
          <a:xfrm>
            <a:off x="91440" y="6217920"/>
            <a:ext cx="8321040" cy="548640"/>
          </a:xfrm>
          <a:prstGeom prst="rect">
            <a:avLst/>
          </a:prstGeom>
        </p:spPr>
        <p:txBody>
          <a:bodyPr anchor="b" anchorCtr="0"/>
          <a:lstStyle>
            <a:lvl1pPr marL="0" indent="0" algn="l">
              <a:spcBef>
                <a:spcPts val="0"/>
              </a:spcBef>
              <a:buFont typeface="Arial" pitchFamily="34" charset="0"/>
              <a:buNone/>
              <a:defRPr sz="1200" baseline="0">
                <a:solidFill>
                  <a:schemeClr val="tx1"/>
                </a:solidFill>
                <a:latin typeface="Calibri" pitchFamily="34" charset="0"/>
                <a:cs typeface="Calibri" pitchFamily="34" charset="0"/>
              </a:defRPr>
            </a:lvl1pPr>
          </a:lstStyle>
          <a:p>
            <a:pPr algn="l">
              <a:spcBef>
                <a:spcPts val="0"/>
              </a:spcBef>
            </a:pPr>
            <a:r>
              <a:rPr lang="en-US" dirty="0" smtClean="0"/>
              <a:t>Insert Source Here</a:t>
            </a:r>
          </a:p>
        </p:txBody>
      </p:sp>
      <p:sp>
        <p:nvSpPr>
          <p:cNvPr id="15" name="Content Placeholder 2"/>
          <p:cNvSpPr>
            <a:spLocks noGrp="1"/>
          </p:cNvSpPr>
          <p:nvPr>
            <p:ph idx="12"/>
          </p:nvPr>
        </p:nvSpPr>
        <p:spPr>
          <a:xfrm>
            <a:off x="3108960" y="1371600"/>
            <a:ext cx="2926080" cy="4754880"/>
          </a:xfrm>
          <a:prstGeom prst="rect">
            <a:avLst/>
          </a:prstGeom>
        </p:spPr>
        <p:txBody>
          <a:bodyPr/>
          <a:lstStyle>
            <a:lvl1pPr>
              <a:defRPr sz="2000" b="0" i="0">
                <a:solidFill>
                  <a:schemeClr val="tx1"/>
                </a:solidFill>
                <a:latin typeface="Calibri" pitchFamily="34" charset="0"/>
                <a:cs typeface="Calibri" pitchFamily="34" charset="0"/>
              </a:defRPr>
            </a:lvl1pPr>
            <a:lvl2pPr>
              <a:defRPr sz="1800" b="0" i="0">
                <a:solidFill>
                  <a:schemeClr val="tx1"/>
                </a:solidFill>
                <a:latin typeface="Calibri" pitchFamily="34" charset="0"/>
                <a:cs typeface="Calibri" pitchFamily="34" charset="0"/>
              </a:defRPr>
            </a:lvl2pPr>
            <a:lvl3pPr>
              <a:defRPr sz="1600" b="0" i="0">
                <a:solidFill>
                  <a:schemeClr val="tx1"/>
                </a:solidFill>
                <a:latin typeface="Calibri" pitchFamily="34" charset="0"/>
                <a:cs typeface="Calibri" pitchFamily="34" charset="0"/>
              </a:defRPr>
            </a:lvl3pPr>
            <a:lvl4pPr>
              <a:defRPr sz="1400" b="0" i="0">
                <a:solidFill>
                  <a:schemeClr val="tx1"/>
                </a:solidFill>
                <a:latin typeface="Calibri" pitchFamily="34" charset="0"/>
                <a:cs typeface="Calibri" pitchFamily="34" charset="0"/>
              </a:defRPr>
            </a:lvl4pPr>
            <a:lvl5pPr>
              <a:defRPr sz="1300" b="0" i="0">
                <a:solidFill>
                  <a:schemeClr val="tx1"/>
                </a:solidFill>
                <a:latin typeface="Calibri" pitchFamily="34" charset="0"/>
                <a:cs typeface="Calibri"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Content Placeholder 2"/>
          <p:cNvSpPr>
            <a:spLocks noGrp="1"/>
          </p:cNvSpPr>
          <p:nvPr>
            <p:ph idx="13"/>
          </p:nvPr>
        </p:nvSpPr>
        <p:spPr>
          <a:xfrm>
            <a:off x="6126480" y="1371600"/>
            <a:ext cx="2926080" cy="4754880"/>
          </a:xfrm>
          <a:prstGeom prst="rect">
            <a:avLst/>
          </a:prstGeom>
        </p:spPr>
        <p:txBody>
          <a:bodyPr/>
          <a:lstStyle>
            <a:lvl1pPr>
              <a:defRPr sz="2000" b="0" i="0">
                <a:solidFill>
                  <a:schemeClr val="tx1"/>
                </a:solidFill>
                <a:latin typeface="Calibri" pitchFamily="34" charset="0"/>
                <a:cs typeface="Calibri" pitchFamily="34" charset="0"/>
              </a:defRPr>
            </a:lvl1pPr>
            <a:lvl2pPr>
              <a:defRPr sz="1800" b="0" i="0">
                <a:solidFill>
                  <a:schemeClr val="tx1"/>
                </a:solidFill>
                <a:latin typeface="Calibri" pitchFamily="34" charset="0"/>
                <a:cs typeface="Calibri" pitchFamily="34" charset="0"/>
              </a:defRPr>
            </a:lvl2pPr>
            <a:lvl3pPr>
              <a:defRPr sz="1600" b="0" i="0">
                <a:solidFill>
                  <a:schemeClr val="tx1"/>
                </a:solidFill>
                <a:latin typeface="Calibri" pitchFamily="34" charset="0"/>
                <a:cs typeface="Calibri" pitchFamily="34" charset="0"/>
              </a:defRPr>
            </a:lvl3pPr>
            <a:lvl4pPr>
              <a:defRPr sz="1400" b="0" i="0">
                <a:solidFill>
                  <a:schemeClr val="tx1"/>
                </a:solidFill>
                <a:latin typeface="Calibri" pitchFamily="34" charset="0"/>
                <a:cs typeface="Calibri" pitchFamily="34" charset="0"/>
              </a:defRPr>
            </a:lvl4pPr>
            <a:lvl5pPr>
              <a:defRPr sz="1300" b="0" i="0">
                <a:solidFill>
                  <a:schemeClr val="tx1"/>
                </a:solidFill>
                <a:latin typeface="Calibri" pitchFamily="34" charset="0"/>
                <a:cs typeface="Calibri"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Rectangle 5"/>
          <p:cNvSpPr>
            <a:spLocks noGrp="1" noChangeArrowheads="1"/>
          </p:cNvSpPr>
          <p:nvPr>
            <p:ph type="title"/>
          </p:nvPr>
        </p:nvSpPr>
        <p:spPr bwMode="auto">
          <a:xfrm>
            <a:off x="91440" y="365760"/>
            <a:ext cx="8961120" cy="914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a:latin typeface="Calibri" pitchFamily="34" charset="0"/>
              </a:defRPr>
            </a:lvl1pPr>
          </a:lstStyle>
          <a:p>
            <a:pPr lvl="0" algn="l" rtl="0" eaLnBrk="1" fontAlgn="base" hangingPunct="1">
              <a:spcBef>
                <a:spcPct val="0"/>
              </a:spcBef>
              <a:spcAft>
                <a:spcPct val="0"/>
              </a:spcAft>
            </a:pPr>
            <a:r>
              <a:rPr lang="en-US" smtClean="0"/>
              <a:t>Click to edit Master title style</a:t>
            </a:r>
            <a:endParaRPr lang="en-US" dirty="0" smtClean="0"/>
          </a:p>
        </p:txBody>
      </p:sp>
    </p:spTree>
    <p:extLst>
      <p:ext uri="{BB962C8B-B14F-4D97-AF65-F5344CB8AC3E}">
        <p14:creationId xmlns:p14="http://schemas.microsoft.com/office/powerpoint/2010/main" val="3770889634"/>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Blank Layout">
    <p:spTree>
      <p:nvGrpSpPr>
        <p:cNvPr id="1" name=""/>
        <p:cNvGrpSpPr/>
        <p:nvPr/>
      </p:nvGrpSpPr>
      <p:grpSpPr>
        <a:xfrm>
          <a:off x="0" y="0"/>
          <a:ext cx="0" cy="0"/>
          <a:chOff x="0" y="0"/>
          <a:chExt cx="0" cy="0"/>
        </a:xfrm>
      </p:grpSpPr>
      <p:sp>
        <p:nvSpPr>
          <p:cNvPr id="5" name="Text Placeholder 6"/>
          <p:cNvSpPr>
            <a:spLocks noGrp="1"/>
          </p:cNvSpPr>
          <p:nvPr>
            <p:ph type="body" sz="quarter" idx="11" hasCustomPrompt="1"/>
          </p:nvPr>
        </p:nvSpPr>
        <p:spPr>
          <a:xfrm>
            <a:off x="91440" y="6217920"/>
            <a:ext cx="8321040" cy="548640"/>
          </a:xfrm>
          <a:prstGeom prst="rect">
            <a:avLst/>
          </a:prstGeom>
        </p:spPr>
        <p:txBody>
          <a:bodyPr anchor="b" anchorCtr="0"/>
          <a:lstStyle>
            <a:lvl1pPr marL="0" indent="0" algn="l">
              <a:spcBef>
                <a:spcPts val="0"/>
              </a:spcBef>
              <a:buFont typeface="Arial" pitchFamily="34" charset="0"/>
              <a:buNone/>
              <a:defRPr sz="1200" baseline="0">
                <a:solidFill>
                  <a:schemeClr val="tx1"/>
                </a:solidFill>
                <a:latin typeface="Calibri" pitchFamily="34" charset="0"/>
                <a:cs typeface="Calibri" pitchFamily="34" charset="0"/>
              </a:defRPr>
            </a:lvl1pPr>
          </a:lstStyle>
          <a:p>
            <a:pPr algn="l">
              <a:spcBef>
                <a:spcPts val="0"/>
              </a:spcBef>
            </a:pPr>
            <a:r>
              <a:rPr lang="en-US" dirty="0" smtClean="0"/>
              <a:t>Insert Source Here</a:t>
            </a:r>
          </a:p>
        </p:txBody>
      </p:sp>
      <p:sp>
        <p:nvSpPr>
          <p:cNvPr id="4" name="Rectangle 5"/>
          <p:cNvSpPr>
            <a:spLocks noGrp="1" noChangeArrowheads="1"/>
          </p:cNvSpPr>
          <p:nvPr>
            <p:ph type="title"/>
          </p:nvPr>
        </p:nvSpPr>
        <p:spPr bwMode="auto">
          <a:xfrm>
            <a:off x="91440" y="365760"/>
            <a:ext cx="8961120" cy="914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a:latin typeface="Calibri" pitchFamily="34" charset="0"/>
              </a:defRPr>
            </a:lvl1pPr>
          </a:lstStyle>
          <a:p>
            <a:pPr lvl="0" algn="l" rtl="0" eaLnBrk="1" fontAlgn="base" hangingPunct="1">
              <a:spcBef>
                <a:spcPct val="0"/>
              </a:spcBef>
              <a:spcAft>
                <a:spcPct val="0"/>
              </a:spcAft>
            </a:pPr>
            <a:r>
              <a:rPr lang="en-US" smtClean="0"/>
              <a:t>Click to edit Master title style</a:t>
            </a:r>
            <a:endParaRPr lang="en-US" dirty="0" smtClean="0"/>
          </a:p>
        </p:txBody>
      </p:sp>
    </p:spTree>
    <p:extLst>
      <p:ext uri="{BB962C8B-B14F-4D97-AF65-F5344CB8AC3E}">
        <p14:creationId xmlns:p14="http://schemas.microsoft.com/office/powerpoint/2010/main" val="3424075274"/>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9" name="Rectangle 5"/>
          <p:cNvSpPr>
            <a:spLocks noGrp="1" noChangeArrowheads="1"/>
          </p:cNvSpPr>
          <p:nvPr>
            <p:ph type="title"/>
          </p:nvPr>
        </p:nvSpPr>
        <p:spPr bwMode="auto">
          <a:xfrm>
            <a:off x="452347" y="1817601"/>
            <a:ext cx="8223439" cy="100051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a:defRPr b="1" i="0">
                <a:latin typeface="Calibri" pitchFamily="34" charset="0"/>
                <a:cs typeface="Calibri" pitchFamily="34" charset="0"/>
              </a:defRPr>
            </a:lvl1pPr>
          </a:lstStyle>
          <a:p>
            <a:pPr lvl="0" algn="l" rtl="0" eaLnBrk="1" fontAlgn="base" hangingPunct="1">
              <a:spcBef>
                <a:spcPct val="0"/>
              </a:spcBef>
              <a:spcAft>
                <a:spcPct val="0"/>
              </a:spcAft>
            </a:pPr>
            <a:r>
              <a:rPr lang="en-US" dirty="0" smtClean="0"/>
              <a:t>Click to edit Master title style</a:t>
            </a:r>
          </a:p>
        </p:txBody>
      </p:sp>
      <p:sp>
        <p:nvSpPr>
          <p:cNvPr id="13" name="Text Placeholder 12"/>
          <p:cNvSpPr>
            <a:spLocks noGrp="1"/>
          </p:cNvSpPr>
          <p:nvPr>
            <p:ph type="body" sz="quarter" idx="10" hasCustomPrompt="1"/>
          </p:nvPr>
        </p:nvSpPr>
        <p:spPr>
          <a:xfrm>
            <a:off x="444467" y="2946400"/>
            <a:ext cx="6391275" cy="884238"/>
          </a:xfrm>
          <a:prstGeom prst="rect">
            <a:avLst/>
          </a:prstGeom>
        </p:spPr>
        <p:txBody>
          <a:bodyPr vert="horz"/>
          <a:lstStyle>
            <a:lvl1pPr marL="0" indent="0">
              <a:buNone/>
              <a:defRPr sz="1600" b="0" i="0" baseline="0">
                <a:solidFill>
                  <a:schemeClr val="bg1"/>
                </a:solidFill>
                <a:latin typeface="Calibri" pitchFamily="34" charset="0"/>
                <a:cs typeface="Calibri" pitchFamily="34" charset="0"/>
              </a:defRPr>
            </a:lvl1pPr>
          </a:lstStyle>
          <a:p>
            <a:pPr lvl="0"/>
            <a:r>
              <a:rPr lang="en-US" dirty="0" smtClean="0"/>
              <a:t>SUBTITLE STYLE</a:t>
            </a:r>
            <a:endParaRPr lang="en-US" dirty="0"/>
          </a:p>
        </p:txBody>
      </p:sp>
      <p:sp>
        <p:nvSpPr>
          <p:cNvPr id="22" name="Content Placeholder 21"/>
          <p:cNvSpPr>
            <a:spLocks noGrp="1"/>
          </p:cNvSpPr>
          <p:nvPr>
            <p:ph sz="quarter" idx="13" hasCustomPrompt="1"/>
          </p:nvPr>
        </p:nvSpPr>
        <p:spPr>
          <a:xfrm>
            <a:off x="444467" y="4238484"/>
            <a:ext cx="3352800" cy="284362"/>
          </a:xfrm>
          <a:prstGeom prst="rect">
            <a:avLst/>
          </a:prstGeom>
        </p:spPr>
        <p:txBody>
          <a:bodyPr vert="horz"/>
          <a:lstStyle>
            <a:lvl1pPr marL="0" indent="0">
              <a:buFontTx/>
              <a:buNone/>
              <a:defRPr sz="1600" b="0" i="0" baseline="0">
                <a:solidFill>
                  <a:schemeClr val="bg1"/>
                </a:solidFill>
                <a:latin typeface="Calibri" pitchFamily="34" charset="0"/>
                <a:cs typeface="Calibri" pitchFamily="34" charset="0"/>
              </a:defRPr>
            </a:lvl1pPr>
          </a:lstStyle>
          <a:p>
            <a:pPr lvl="0"/>
            <a:r>
              <a:rPr lang="en-US" dirty="0" smtClean="0"/>
              <a:t>Authors</a:t>
            </a:r>
            <a:endParaRPr lang="en-US" dirty="0"/>
          </a:p>
        </p:txBody>
      </p:sp>
      <p:sp>
        <p:nvSpPr>
          <p:cNvPr id="24" name="Content Placeholder 23"/>
          <p:cNvSpPr>
            <a:spLocks noGrp="1"/>
          </p:cNvSpPr>
          <p:nvPr>
            <p:ph sz="quarter" idx="14" hasCustomPrompt="1"/>
          </p:nvPr>
        </p:nvSpPr>
        <p:spPr>
          <a:xfrm>
            <a:off x="4480280" y="6174160"/>
            <a:ext cx="4416425" cy="531440"/>
          </a:xfrm>
          <a:prstGeom prst="rect">
            <a:avLst/>
          </a:prstGeom>
        </p:spPr>
        <p:txBody>
          <a:bodyPr vert="horz"/>
          <a:lstStyle>
            <a:lvl1pPr marL="0" indent="0" algn="r">
              <a:buFontTx/>
              <a:buNone/>
              <a:defRPr sz="1200" b="0" i="0" baseline="0">
                <a:solidFill>
                  <a:schemeClr val="tx1"/>
                </a:solidFill>
                <a:latin typeface="Calibri" pitchFamily="34" charset="0"/>
                <a:cs typeface="Calibri" pitchFamily="34" charset="0"/>
              </a:defRPr>
            </a:lvl1pPr>
          </a:lstStyle>
          <a:p>
            <a:pPr lvl="0"/>
            <a:r>
              <a:rPr lang="en-US" dirty="0" smtClean="0"/>
              <a:t>Date: January 23, 2013</a:t>
            </a:r>
          </a:p>
          <a:p>
            <a:pPr lvl="0"/>
            <a:r>
              <a:rPr lang="en-US" dirty="0" smtClean="0"/>
              <a:t>Location: Washington D.C.</a:t>
            </a:r>
            <a:endParaRPr lang="en-US" dirty="0"/>
          </a:p>
        </p:txBody>
      </p:sp>
      <p:sp>
        <p:nvSpPr>
          <p:cNvPr id="28" name="Content Placeholder 27"/>
          <p:cNvSpPr>
            <a:spLocks noGrp="1"/>
          </p:cNvSpPr>
          <p:nvPr>
            <p:ph sz="quarter" idx="16" hasCustomPrompt="1"/>
          </p:nvPr>
        </p:nvSpPr>
        <p:spPr>
          <a:xfrm>
            <a:off x="444467" y="4644232"/>
            <a:ext cx="5984875" cy="849313"/>
          </a:xfrm>
          <a:prstGeom prst="rect">
            <a:avLst/>
          </a:prstGeom>
        </p:spPr>
        <p:txBody>
          <a:bodyPr vert="horz"/>
          <a:lstStyle>
            <a:lvl1pPr marL="0" indent="0">
              <a:buFontTx/>
              <a:buNone/>
              <a:defRPr sz="1200" baseline="0">
                <a:solidFill>
                  <a:schemeClr val="bg1"/>
                </a:solidFill>
                <a:latin typeface="Calibri" pitchFamily="34" charset="0"/>
                <a:cs typeface="Calibri" pitchFamily="34" charset="0"/>
              </a:defRPr>
            </a:lvl1pPr>
          </a:lstStyle>
          <a:p>
            <a:pPr lvl="0"/>
            <a:r>
              <a:rPr lang="en-US" dirty="0" smtClean="0"/>
              <a:t>Multiple Author Names, Name Last Name, Name </a:t>
            </a:r>
            <a:r>
              <a:rPr lang="en-US" dirty="0" err="1" smtClean="0"/>
              <a:t>lastname</a:t>
            </a:r>
            <a:r>
              <a:rPr lang="en-US" dirty="0" smtClean="0"/>
              <a:t> &amp; name </a:t>
            </a:r>
            <a:r>
              <a:rPr lang="en-US" dirty="0" err="1" smtClean="0"/>
              <a:t>lastname</a:t>
            </a:r>
            <a:endParaRPr lang="en-US" dirty="0"/>
          </a:p>
        </p:txBody>
      </p:sp>
    </p:spTree>
    <p:extLst>
      <p:ext uri="{BB962C8B-B14F-4D97-AF65-F5344CB8AC3E}">
        <p14:creationId xmlns:p14="http://schemas.microsoft.com/office/powerpoint/2010/main" val="2784794808"/>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91440" y="1371600"/>
            <a:ext cx="8961120" cy="4754880"/>
          </a:xfrm>
          <a:prstGeom prst="rect">
            <a:avLst/>
          </a:prstGeom>
        </p:spPr>
        <p:txBody>
          <a:bodyPr/>
          <a:lstStyle>
            <a:lvl1pPr>
              <a:spcAft>
                <a:spcPts val="1200"/>
              </a:spcAft>
              <a:defRPr sz="2400" b="0" i="0">
                <a:solidFill>
                  <a:schemeClr val="tx1"/>
                </a:solidFill>
                <a:latin typeface="Calibri" pitchFamily="34" charset="0"/>
                <a:cs typeface="Calibri" pitchFamily="34" charset="0"/>
              </a:defRPr>
            </a:lvl1pPr>
            <a:lvl2pPr>
              <a:spcAft>
                <a:spcPts val="1200"/>
              </a:spcAft>
              <a:defRPr sz="1800" b="0" i="0">
                <a:solidFill>
                  <a:schemeClr val="tx1"/>
                </a:solidFill>
                <a:latin typeface="Calibri" pitchFamily="34" charset="0"/>
                <a:cs typeface="Calibri" pitchFamily="34" charset="0"/>
              </a:defRPr>
            </a:lvl2pPr>
            <a:lvl3pPr>
              <a:spcAft>
                <a:spcPts val="1200"/>
              </a:spcAft>
              <a:defRPr sz="1600" b="0" i="0">
                <a:solidFill>
                  <a:schemeClr val="tx1"/>
                </a:solidFill>
                <a:latin typeface="Calibri" pitchFamily="34" charset="0"/>
                <a:cs typeface="Calibri" pitchFamily="34" charset="0"/>
              </a:defRPr>
            </a:lvl3pPr>
            <a:lvl4pPr>
              <a:spcAft>
                <a:spcPts val="1200"/>
              </a:spcAft>
              <a:defRPr sz="1400" b="0" i="0">
                <a:solidFill>
                  <a:schemeClr val="tx1"/>
                </a:solidFill>
                <a:latin typeface="Calibri" pitchFamily="34" charset="0"/>
                <a:cs typeface="Calibri" pitchFamily="34" charset="0"/>
              </a:defRPr>
            </a:lvl4pPr>
            <a:lvl5pPr>
              <a:spcAft>
                <a:spcPts val="1200"/>
              </a:spcAft>
              <a:defRPr sz="1300" b="0" i="0">
                <a:solidFill>
                  <a:schemeClr val="tx1"/>
                </a:solidFill>
                <a:latin typeface="Calibri" pitchFamily="34" charset="0"/>
                <a:cs typeface="Calibri"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9" name="Text Placeholder 6"/>
          <p:cNvSpPr>
            <a:spLocks noGrp="1"/>
          </p:cNvSpPr>
          <p:nvPr>
            <p:ph type="body" sz="quarter" idx="11" hasCustomPrompt="1"/>
          </p:nvPr>
        </p:nvSpPr>
        <p:spPr>
          <a:xfrm>
            <a:off x="0" y="6217920"/>
            <a:ext cx="6172200" cy="640080"/>
          </a:xfrm>
          <a:prstGeom prst="rect">
            <a:avLst/>
          </a:prstGeom>
        </p:spPr>
        <p:txBody>
          <a:bodyPr anchor="b" anchorCtr="0"/>
          <a:lstStyle>
            <a:lvl1pPr marL="0" indent="0" algn="l">
              <a:spcBef>
                <a:spcPts val="0"/>
              </a:spcBef>
              <a:buFont typeface="Arial" pitchFamily="34" charset="0"/>
              <a:buNone/>
              <a:defRPr sz="1100" baseline="0">
                <a:solidFill>
                  <a:schemeClr val="tx1"/>
                </a:solidFill>
                <a:latin typeface="Calibri" pitchFamily="34" charset="0"/>
                <a:cs typeface="Calibri" pitchFamily="34" charset="0"/>
              </a:defRPr>
            </a:lvl1pPr>
          </a:lstStyle>
          <a:p>
            <a:pPr algn="l">
              <a:spcBef>
                <a:spcPts val="0"/>
              </a:spcBef>
            </a:pPr>
            <a:r>
              <a:rPr lang="en-US" dirty="0" smtClean="0"/>
              <a:t>Insert Source Here</a:t>
            </a:r>
          </a:p>
        </p:txBody>
      </p:sp>
      <p:sp>
        <p:nvSpPr>
          <p:cNvPr id="32" name="Rectangle 5"/>
          <p:cNvSpPr>
            <a:spLocks noGrp="1" noChangeArrowheads="1"/>
          </p:cNvSpPr>
          <p:nvPr>
            <p:ph type="title"/>
          </p:nvPr>
        </p:nvSpPr>
        <p:spPr bwMode="auto">
          <a:xfrm>
            <a:off x="91440" y="365760"/>
            <a:ext cx="8961120" cy="9144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a:defRPr>
                <a:solidFill>
                  <a:schemeClr val="bg1"/>
                </a:solidFill>
                <a:latin typeface="Calibri" pitchFamily="34" charset="0"/>
              </a:defRPr>
            </a:lvl1pPr>
          </a:lstStyle>
          <a:p>
            <a:pPr lvl="0" algn="l" rtl="0" eaLnBrk="1" fontAlgn="base" hangingPunct="1">
              <a:spcBef>
                <a:spcPct val="0"/>
              </a:spcBef>
              <a:spcAft>
                <a:spcPct val="0"/>
              </a:spcAft>
            </a:pPr>
            <a:r>
              <a:rPr lang="en-US" smtClean="0"/>
              <a:t>Click to edit Master title style</a:t>
            </a:r>
            <a:endParaRPr lang="en-US" dirty="0" smtClean="0"/>
          </a:p>
        </p:txBody>
      </p:sp>
    </p:spTree>
    <p:extLst>
      <p:ext uri="{BB962C8B-B14F-4D97-AF65-F5344CB8AC3E}">
        <p14:creationId xmlns:p14="http://schemas.microsoft.com/office/powerpoint/2010/main" val="1201172482"/>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 Figures">
    <p:spTree>
      <p:nvGrpSpPr>
        <p:cNvPr id="1" name=""/>
        <p:cNvGrpSpPr/>
        <p:nvPr/>
      </p:nvGrpSpPr>
      <p:grpSpPr>
        <a:xfrm>
          <a:off x="0" y="0"/>
          <a:ext cx="0" cy="0"/>
          <a:chOff x="0" y="0"/>
          <a:chExt cx="0" cy="0"/>
        </a:xfrm>
      </p:grpSpPr>
      <p:sp>
        <p:nvSpPr>
          <p:cNvPr id="16" name="Content Placeholder 2"/>
          <p:cNvSpPr>
            <a:spLocks noGrp="1"/>
          </p:cNvSpPr>
          <p:nvPr>
            <p:ph idx="1"/>
          </p:nvPr>
        </p:nvSpPr>
        <p:spPr>
          <a:xfrm>
            <a:off x="91440" y="1371600"/>
            <a:ext cx="4434840" cy="4754880"/>
          </a:xfrm>
          <a:prstGeom prst="rect">
            <a:avLst/>
          </a:prstGeom>
        </p:spPr>
        <p:txBody>
          <a:bodyPr/>
          <a:lstStyle>
            <a:lvl1pPr>
              <a:spcAft>
                <a:spcPts val="600"/>
              </a:spcAft>
              <a:defRPr sz="2400" b="0" i="0">
                <a:solidFill>
                  <a:schemeClr val="tx1"/>
                </a:solidFill>
                <a:latin typeface="Calibri" pitchFamily="34" charset="0"/>
                <a:cs typeface="Calibri" pitchFamily="34" charset="0"/>
              </a:defRPr>
            </a:lvl1pPr>
            <a:lvl2pPr>
              <a:spcAft>
                <a:spcPts val="600"/>
              </a:spcAft>
              <a:defRPr sz="1800" b="0" i="0">
                <a:solidFill>
                  <a:schemeClr val="tx1"/>
                </a:solidFill>
                <a:latin typeface="Calibri" pitchFamily="34" charset="0"/>
                <a:cs typeface="Calibri" pitchFamily="34" charset="0"/>
              </a:defRPr>
            </a:lvl2pPr>
            <a:lvl3pPr>
              <a:spcAft>
                <a:spcPts val="600"/>
              </a:spcAft>
              <a:defRPr sz="1600" b="0" i="0">
                <a:solidFill>
                  <a:schemeClr val="tx1"/>
                </a:solidFill>
                <a:latin typeface="Calibri" pitchFamily="34" charset="0"/>
                <a:cs typeface="Calibri" pitchFamily="34" charset="0"/>
              </a:defRPr>
            </a:lvl3pPr>
            <a:lvl4pPr>
              <a:spcAft>
                <a:spcPts val="600"/>
              </a:spcAft>
              <a:defRPr sz="1400" b="0" i="0">
                <a:solidFill>
                  <a:schemeClr val="tx1"/>
                </a:solidFill>
                <a:latin typeface="Calibri" pitchFamily="34" charset="0"/>
                <a:cs typeface="Calibri" pitchFamily="34" charset="0"/>
              </a:defRPr>
            </a:lvl4pPr>
            <a:lvl5pPr>
              <a:spcAft>
                <a:spcPts val="600"/>
              </a:spcAft>
              <a:defRPr sz="1300" b="0" i="0">
                <a:solidFill>
                  <a:schemeClr val="tx1"/>
                </a:solidFill>
                <a:latin typeface="Calibri" pitchFamily="34" charset="0"/>
                <a:cs typeface="Calibri"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7" name="Text Placeholder 6"/>
          <p:cNvSpPr>
            <a:spLocks noGrp="1"/>
          </p:cNvSpPr>
          <p:nvPr>
            <p:ph type="body" sz="quarter" idx="11" hasCustomPrompt="1"/>
          </p:nvPr>
        </p:nvSpPr>
        <p:spPr>
          <a:xfrm>
            <a:off x="0" y="6217920"/>
            <a:ext cx="6172200" cy="640080"/>
          </a:xfrm>
          <a:prstGeom prst="rect">
            <a:avLst/>
          </a:prstGeom>
        </p:spPr>
        <p:txBody>
          <a:bodyPr anchor="b" anchorCtr="0"/>
          <a:lstStyle>
            <a:lvl1pPr marL="0" indent="0" algn="l">
              <a:spcBef>
                <a:spcPts val="0"/>
              </a:spcBef>
              <a:buFont typeface="Arial" pitchFamily="34" charset="0"/>
              <a:buNone/>
              <a:defRPr sz="1100" baseline="0">
                <a:solidFill>
                  <a:schemeClr val="tx1"/>
                </a:solidFill>
                <a:latin typeface="Calibri" pitchFamily="34" charset="0"/>
                <a:cs typeface="Calibri" pitchFamily="34" charset="0"/>
              </a:defRPr>
            </a:lvl1pPr>
          </a:lstStyle>
          <a:p>
            <a:pPr algn="l">
              <a:spcBef>
                <a:spcPts val="0"/>
              </a:spcBef>
            </a:pPr>
            <a:r>
              <a:rPr lang="en-US" dirty="0" smtClean="0"/>
              <a:t>Insert Source Here</a:t>
            </a:r>
          </a:p>
        </p:txBody>
      </p:sp>
      <p:sp>
        <p:nvSpPr>
          <p:cNvPr id="19" name="Content Placeholder 2"/>
          <p:cNvSpPr>
            <a:spLocks noGrp="1"/>
          </p:cNvSpPr>
          <p:nvPr>
            <p:ph idx="12"/>
          </p:nvPr>
        </p:nvSpPr>
        <p:spPr>
          <a:xfrm>
            <a:off x="4617720" y="1371600"/>
            <a:ext cx="4434840" cy="4754880"/>
          </a:xfrm>
          <a:prstGeom prst="rect">
            <a:avLst/>
          </a:prstGeom>
        </p:spPr>
        <p:txBody>
          <a:bodyPr/>
          <a:lstStyle>
            <a:lvl1pPr>
              <a:spcAft>
                <a:spcPts val="600"/>
              </a:spcAft>
              <a:defRPr sz="2400" b="0" i="0">
                <a:solidFill>
                  <a:schemeClr val="tx1"/>
                </a:solidFill>
                <a:latin typeface="Calibri" pitchFamily="34" charset="0"/>
                <a:cs typeface="Calibri" pitchFamily="34" charset="0"/>
              </a:defRPr>
            </a:lvl1pPr>
            <a:lvl2pPr>
              <a:spcAft>
                <a:spcPts val="600"/>
              </a:spcAft>
              <a:defRPr sz="1800" b="0" i="0">
                <a:solidFill>
                  <a:schemeClr val="tx1"/>
                </a:solidFill>
                <a:latin typeface="Calibri" pitchFamily="34" charset="0"/>
                <a:cs typeface="Calibri" pitchFamily="34" charset="0"/>
              </a:defRPr>
            </a:lvl2pPr>
            <a:lvl3pPr>
              <a:spcAft>
                <a:spcPts val="600"/>
              </a:spcAft>
              <a:defRPr sz="1600" b="0" i="0">
                <a:solidFill>
                  <a:schemeClr val="tx1"/>
                </a:solidFill>
                <a:latin typeface="Calibri" pitchFamily="34" charset="0"/>
                <a:cs typeface="Calibri" pitchFamily="34" charset="0"/>
              </a:defRPr>
            </a:lvl3pPr>
            <a:lvl4pPr>
              <a:spcAft>
                <a:spcPts val="600"/>
              </a:spcAft>
              <a:defRPr sz="1400" b="0" i="0">
                <a:solidFill>
                  <a:schemeClr val="tx1"/>
                </a:solidFill>
                <a:latin typeface="Calibri" pitchFamily="34" charset="0"/>
                <a:cs typeface="Calibri" pitchFamily="34" charset="0"/>
              </a:defRPr>
            </a:lvl4pPr>
            <a:lvl5pPr>
              <a:spcAft>
                <a:spcPts val="600"/>
              </a:spcAft>
              <a:defRPr sz="1300" b="0" i="0">
                <a:solidFill>
                  <a:schemeClr val="tx1"/>
                </a:solidFill>
                <a:latin typeface="Calibri" pitchFamily="34" charset="0"/>
                <a:cs typeface="Calibri"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Title 5"/>
          <p:cNvSpPr>
            <a:spLocks noGrp="1" noChangeArrowheads="1"/>
          </p:cNvSpPr>
          <p:nvPr>
            <p:ph type="title"/>
          </p:nvPr>
        </p:nvSpPr>
        <p:spPr bwMode="auto">
          <a:xfrm>
            <a:off x="91440" y="365760"/>
            <a:ext cx="8961120" cy="9144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a:defRPr>
                <a:solidFill>
                  <a:schemeClr val="bg1"/>
                </a:solidFill>
                <a:latin typeface="Calibri" pitchFamily="34" charset="0"/>
              </a:defRPr>
            </a:lvl1pPr>
          </a:lstStyle>
          <a:p>
            <a:pPr lvl="0" algn="l" rtl="0" eaLnBrk="1" fontAlgn="base" hangingPunct="1">
              <a:spcBef>
                <a:spcPct val="0"/>
              </a:spcBef>
              <a:spcAft>
                <a:spcPct val="0"/>
              </a:spcAft>
            </a:pPr>
            <a:r>
              <a:rPr lang="en-US" smtClean="0"/>
              <a:t>Click to edit Master title style</a:t>
            </a:r>
            <a:endParaRPr lang="en-US" dirty="0" smtClean="0"/>
          </a:p>
        </p:txBody>
      </p:sp>
    </p:spTree>
    <p:extLst>
      <p:ext uri="{BB962C8B-B14F-4D97-AF65-F5344CB8AC3E}">
        <p14:creationId xmlns:p14="http://schemas.microsoft.com/office/powerpoint/2010/main" val="2457130175"/>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3 Figures">
    <p:spTree>
      <p:nvGrpSpPr>
        <p:cNvPr id="1" name=""/>
        <p:cNvGrpSpPr/>
        <p:nvPr/>
      </p:nvGrpSpPr>
      <p:grpSpPr>
        <a:xfrm>
          <a:off x="0" y="0"/>
          <a:ext cx="0" cy="0"/>
          <a:chOff x="0" y="0"/>
          <a:chExt cx="0" cy="0"/>
        </a:xfrm>
      </p:grpSpPr>
      <p:sp>
        <p:nvSpPr>
          <p:cNvPr id="11" name="Content Placeholder 2"/>
          <p:cNvSpPr>
            <a:spLocks noGrp="1"/>
          </p:cNvSpPr>
          <p:nvPr>
            <p:ph idx="1"/>
          </p:nvPr>
        </p:nvSpPr>
        <p:spPr>
          <a:xfrm>
            <a:off x="91440" y="1371600"/>
            <a:ext cx="2926080" cy="4754880"/>
          </a:xfrm>
          <a:prstGeom prst="rect">
            <a:avLst/>
          </a:prstGeom>
        </p:spPr>
        <p:txBody>
          <a:bodyPr/>
          <a:lstStyle>
            <a:lvl1pPr>
              <a:defRPr sz="2000" b="0" i="0">
                <a:solidFill>
                  <a:schemeClr val="tx1"/>
                </a:solidFill>
                <a:latin typeface="Calibri" pitchFamily="34" charset="0"/>
                <a:cs typeface="Calibri" pitchFamily="34" charset="0"/>
              </a:defRPr>
            </a:lvl1pPr>
            <a:lvl2pPr>
              <a:defRPr sz="1800" b="0" i="0">
                <a:solidFill>
                  <a:schemeClr val="tx1"/>
                </a:solidFill>
                <a:latin typeface="Calibri" pitchFamily="34" charset="0"/>
                <a:cs typeface="Calibri" pitchFamily="34" charset="0"/>
              </a:defRPr>
            </a:lvl2pPr>
            <a:lvl3pPr>
              <a:defRPr sz="1600" b="0" i="0">
                <a:solidFill>
                  <a:schemeClr val="tx1"/>
                </a:solidFill>
                <a:latin typeface="Calibri" pitchFamily="34" charset="0"/>
                <a:cs typeface="Calibri" pitchFamily="34" charset="0"/>
              </a:defRPr>
            </a:lvl3pPr>
            <a:lvl4pPr>
              <a:defRPr sz="1400" b="0" i="0">
                <a:solidFill>
                  <a:schemeClr val="tx1"/>
                </a:solidFill>
                <a:latin typeface="Calibri" pitchFamily="34" charset="0"/>
                <a:cs typeface="Calibri" pitchFamily="34" charset="0"/>
              </a:defRPr>
            </a:lvl4pPr>
            <a:lvl5pPr>
              <a:defRPr sz="1300" b="0" i="0">
                <a:solidFill>
                  <a:schemeClr val="tx1"/>
                </a:solidFill>
                <a:latin typeface="Calibri" pitchFamily="34" charset="0"/>
                <a:cs typeface="Calibri"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Text Placeholder 6"/>
          <p:cNvSpPr>
            <a:spLocks noGrp="1"/>
          </p:cNvSpPr>
          <p:nvPr>
            <p:ph type="body" sz="quarter" idx="11" hasCustomPrompt="1"/>
          </p:nvPr>
        </p:nvSpPr>
        <p:spPr>
          <a:xfrm>
            <a:off x="0" y="6217920"/>
            <a:ext cx="6172200" cy="640080"/>
          </a:xfrm>
          <a:prstGeom prst="rect">
            <a:avLst/>
          </a:prstGeom>
        </p:spPr>
        <p:txBody>
          <a:bodyPr anchor="b" anchorCtr="0"/>
          <a:lstStyle>
            <a:lvl1pPr marL="0" indent="0" algn="l">
              <a:spcBef>
                <a:spcPts val="0"/>
              </a:spcBef>
              <a:buFont typeface="Arial" pitchFamily="34" charset="0"/>
              <a:buNone/>
              <a:defRPr sz="1100" baseline="0">
                <a:solidFill>
                  <a:schemeClr val="tx1"/>
                </a:solidFill>
                <a:latin typeface="Calibri" pitchFamily="34" charset="0"/>
                <a:cs typeface="Calibri" pitchFamily="34" charset="0"/>
              </a:defRPr>
            </a:lvl1pPr>
          </a:lstStyle>
          <a:p>
            <a:pPr algn="l">
              <a:spcBef>
                <a:spcPts val="0"/>
              </a:spcBef>
            </a:pPr>
            <a:r>
              <a:rPr lang="en-US" dirty="0" smtClean="0"/>
              <a:t>Insert Source Here</a:t>
            </a:r>
          </a:p>
        </p:txBody>
      </p:sp>
      <p:sp>
        <p:nvSpPr>
          <p:cNvPr id="15" name="Content Placeholder 2"/>
          <p:cNvSpPr>
            <a:spLocks noGrp="1"/>
          </p:cNvSpPr>
          <p:nvPr>
            <p:ph idx="12"/>
          </p:nvPr>
        </p:nvSpPr>
        <p:spPr>
          <a:xfrm>
            <a:off x="3108960" y="1371600"/>
            <a:ext cx="2926080" cy="4754880"/>
          </a:xfrm>
          <a:prstGeom prst="rect">
            <a:avLst/>
          </a:prstGeom>
        </p:spPr>
        <p:txBody>
          <a:bodyPr/>
          <a:lstStyle>
            <a:lvl1pPr>
              <a:defRPr sz="2000" b="0" i="0">
                <a:solidFill>
                  <a:schemeClr val="tx1"/>
                </a:solidFill>
                <a:latin typeface="Calibri" pitchFamily="34" charset="0"/>
                <a:cs typeface="Calibri" pitchFamily="34" charset="0"/>
              </a:defRPr>
            </a:lvl1pPr>
            <a:lvl2pPr>
              <a:defRPr sz="1800" b="0" i="0">
                <a:solidFill>
                  <a:schemeClr val="tx1"/>
                </a:solidFill>
                <a:latin typeface="Calibri" pitchFamily="34" charset="0"/>
                <a:cs typeface="Calibri" pitchFamily="34" charset="0"/>
              </a:defRPr>
            </a:lvl2pPr>
            <a:lvl3pPr>
              <a:defRPr sz="1600" b="0" i="0">
                <a:solidFill>
                  <a:schemeClr val="tx1"/>
                </a:solidFill>
                <a:latin typeface="Calibri" pitchFamily="34" charset="0"/>
                <a:cs typeface="Calibri" pitchFamily="34" charset="0"/>
              </a:defRPr>
            </a:lvl3pPr>
            <a:lvl4pPr>
              <a:defRPr sz="1400" b="0" i="0">
                <a:solidFill>
                  <a:schemeClr val="tx1"/>
                </a:solidFill>
                <a:latin typeface="Calibri" pitchFamily="34" charset="0"/>
                <a:cs typeface="Calibri" pitchFamily="34" charset="0"/>
              </a:defRPr>
            </a:lvl4pPr>
            <a:lvl5pPr>
              <a:defRPr sz="1300" b="0" i="0">
                <a:solidFill>
                  <a:schemeClr val="tx1"/>
                </a:solidFill>
                <a:latin typeface="Calibri" pitchFamily="34" charset="0"/>
                <a:cs typeface="Calibri"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Content Placeholder 2"/>
          <p:cNvSpPr>
            <a:spLocks noGrp="1"/>
          </p:cNvSpPr>
          <p:nvPr>
            <p:ph idx="13"/>
          </p:nvPr>
        </p:nvSpPr>
        <p:spPr>
          <a:xfrm>
            <a:off x="6126480" y="1371600"/>
            <a:ext cx="2926080" cy="4754880"/>
          </a:xfrm>
          <a:prstGeom prst="rect">
            <a:avLst/>
          </a:prstGeom>
        </p:spPr>
        <p:txBody>
          <a:bodyPr/>
          <a:lstStyle>
            <a:lvl1pPr>
              <a:defRPr sz="2000" b="0" i="0">
                <a:solidFill>
                  <a:schemeClr val="tx1"/>
                </a:solidFill>
                <a:latin typeface="Calibri" pitchFamily="34" charset="0"/>
                <a:cs typeface="Calibri" pitchFamily="34" charset="0"/>
              </a:defRPr>
            </a:lvl1pPr>
            <a:lvl2pPr>
              <a:defRPr sz="1800" b="0" i="0">
                <a:solidFill>
                  <a:schemeClr val="tx1"/>
                </a:solidFill>
                <a:latin typeface="Calibri" pitchFamily="34" charset="0"/>
                <a:cs typeface="Calibri" pitchFamily="34" charset="0"/>
              </a:defRPr>
            </a:lvl2pPr>
            <a:lvl3pPr>
              <a:defRPr sz="1600" b="0" i="0">
                <a:solidFill>
                  <a:schemeClr val="tx1"/>
                </a:solidFill>
                <a:latin typeface="Calibri" pitchFamily="34" charset="0"/>
                <a:cs typeface="Calibri" pitchFamily="34" charset="0"/>
              </a:defRPr>
            </a:lvl3pPr>
            <a:lvl4pPr>
              <a:defRPr sz="1400" b="0" i="0">
                <a:solidFill>
                  <a:schemeClr val="tx1"/>
                </a:solidFill>
                <a:latin typeface="Calibri" pitchFamily="34" charset="0"/>
                <a:cs typeface="Calibri" pitchFamily="34" charset="0"/>
              </a:defRPr>
            </a:lvl4pPr>
            <a:lvl5pPr>
              <a:defRPr sz="1300" b="0" i="0">
                <a:solidFill>
                  <a:schemeClr val="tx1"/>
                </a:solidFill>
                <a:latin typeface="Calibri" pitchFamily="34" charset="0"/>
                <a:cs typeface="Calibri"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Rectangle 5"/>
          <p:cNvSpPr>
            <a:spLocks noGrp="1" noChangeArrowheads="1"/>
          </p:cNvSpPr>
          <p:nvPr>
            <p:ph type="title"/>
          </p:nvPr>
        </p:nvSpPr>
        <p:spPr bwMode="auto">
          <a:xfrm>
            <a:off x="91440" y="365760"/>
            <a:ext cx="8961120" cy="9144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a:defRPr>
                <a:solidFill>
                  <a:schemeClr val="bg1"/>
                </a:solidFill>
                <a:latin typeface="Calibri" pitchFamily="34" charset="0"/>
              </a:defRPr>
            </a:lvl1pPr>
          </a:lstStyle>
          <a:p>
            <a:pPr lvl="0" algn="l" rtl="0" eaLnBrk="1" fontAlgn="base" hangingPunct="1">
              <a:spcBef>
                <a:spcPct val="0"/>
              </a:spcBef>
              <a:spcAft>
                <a:spcPct val="0"/>
              </a:spcAft>
            </a:pPr>
            <a:r>
              <a:rPr lang="en-US" smtClean="0"/>
              <a:t>Click to edit Master title style</a:t>
            </a:r>
            <a:endParaRPr lang="en-US" dirty="0" smtClean="0"/>
          </a:p>
        </p:txBody>
      </p:sp>
    </p:spTree>
    <p:extLst>
      <p:ext uri="{BB962C8B-B14F-4D97-AF65-F5344CB8AC3E}">
        <p14:creationId xmlns:p14="http://schemas.microsoft.com/office/powerpoint/2010/main" val="1098735195"/>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Blank Layout">
    <p:spTree>
      <p:nvGrpSpPr>
        <p:cNvPr id="1" name=""/>
        <p:cNvGrpSpPr/>
        <p:nvPr/>
      </p:nvGrpSpPr>
      <p:grpSpPr>
        <a:xfrm>
          <a:off x="0" y="0"/>
          <a:ext cx="0" cy="0"/>
          <a:chOff x="0" y="0"/>
          <a:chExt cx="0" cy="0"/>
        </a:xfrm>
      </p:grpSpPr>
      <p:sp>
        <p:nvSpPr>
          <p:cNvPr id="5" name="Text Placeholder 6"/>
          <p:cNvSpPr>
            <a:spLocks noGrp="1"/>
          </p:cNvSpPr>
          <p:nvPr>
            <p:ph type="body" sz="quarter" idx="11" hasCustomPrompt="1"/>
          </p:nvPr>
        </p:nvSpPr>
        <p:spPr>
          <a:xfrm>
            <a:off x="0" y="6217920"/>
            <a:ext cx="6172200" cy="640080"/>
          </a:xfrm>
          <a:prstGeom prst="rect">
            <a:avLst/>
          </a:prstGeom>
        </p:spPr>
        <p:txBody>
          <a:bodyPr anchor="b" anchorCtr="0"/>
          <a:lstStyle>
            <a:lvl1pPr marL="0" indent="0" algn="l">
              <a:spcBef>
                <a:spcPts val="0"/>
              </a:spcBef>
              <a:buFont typeface="Arial" pitchFamily="34" charset="0"/>
              <a:buNone/>
              <a:defRPr sz="1100" baseline="0">
                <a:solidFill>
                  <a:schemeClr val="tx1"/>
                </a:solidFill>
                <a:latin typeface="Calibri" pitchFamily="34" charset="0"/>
                <a:cs typeface="Calibri" pitchFamily="34" charset="0"/>
              </a:defRPr>
            </a:lvl1pPr>
          </a:lstStyle>
          <a:p>
            <a:pPr algn="l">
              <a:spcBef>
                <a:spcPts val="0"/>
              </a:spcBef>
            </a:pPr>
            <a:r>
              <a:rPr lang="en-US" dirty="0" smtClean="0"/>
              <a:t>Insert Source Here</a:t>
            </a:r>
          </a:p>
        </p:txBody>
      </p:sp>
      <p:sp>
        <p:nvSpPr>
          <p:cNvPr id="4" name="Rectangle 5"/>
          <p:cNvSpPr>
            <a:spLocks noGrp="1" noChangeArrowheads="1"/>
          </p:cNvSpPr>
          <p:nvPr>
            <p:ph type="title"/>
          </p:nvPr>
        </p:nvSpPr>
        <p:spPr bwMode="auto">
          <a:xfrm>
            <a:off x="91440" y="365760"/>
            <a:ext cx="8961120" cy="9144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a:defRPr>
                <a:solidFill>
                  <a:schemeClr val="bg1"/>
                </a:solidFill>
                <a:latin typeface="Calibri" pitchFamily="34" charset="0"/>
              </a:defRPr>
            </a:lvl1pPr>
          </a:lstStyle>
          <a:p>
            <a:pPr lvl="0" algn="l" rtl="0" eaLnBrk="1" fontAlgn="base" hangingPunct="1">
              <a:spcBef>
                <a:spcPct val="0"/>
              </a:spcBef>
              <a:spcAft>
                <a:spcPct val="0"/>
              </a:spcAft>
            </a:pPr>
            <a:r>
              <a:rPr lang="en-US" smtClean="0"/>
              <a:t>Click to edit Master title style</a:t>
            </a:r>
            <a:endParaRPr lang="en-US" dirty="0" smtClean="0"/>
          </a:p>
        </p:txBody>
      </p:sp>
    </p:spTree>
    <p:extLst>
      <p:ext uri="{BB962C8B-B14F-4D97-AF65-F5344CB8AC3E}">
        <p14:creationId xmlns:p14="http://schemas.microsoft.com/office/powerpoint/2010/main" val="1169405328"/>
      </p:ext>
    </p:ext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cSld name="1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85800" y="6248400"/>
            <a:ext cx="1905000" cy="457200"/>
          </a:xfrm>
          <a:prstGeom prst="rect">
            <a:avLst/>
          </a:prstGeom>
        </p:spPr>
        <p:txBody>
          <a:bodyPr/>
          <a:lstStyle>
            <a:lvl1pPr>
              <a:defRPr/>
            </a:lvl1pPr>
          </a:lstStyle>
          <a:p>
            <a:endParaRPr lang="en-US">
              <a:solidFill>
                <a:srgbClr val="000000"/>
              </a:solidFill>
            </a:endParaRPr>
          </a:p>
        </p:txBody>
      </p:sp>
      <p:sp>
        <p:nvSpPr>
          <p:cNvPr id="3" name="Footer Placeholder 2"/>
          <p:cNvSpPr>
            <a:spLocks noGrp="1"/>
          </p:cNvSpPr>
          <p:nvPr>
            <p:ph type="ftr" sz="quarter" idx="11"/>
          </p:nvPr>
        </p:nvSpPr>
        <p:spPr>
          <a:xfrm>
            <a:off x="2895600" y="6248400"/>
            <a:ext cx="2895600" cy="457200"/>
          </a:xfrm>
          <a:prstGeom prst="rect">
            <a:avLst/>
          </a:prstGeom>
        </p:spPr>
        <p:txBody>
          <a:bodyPr/>
          <a:lstStyle>
            <a:lvl1pPr>
              <a:defRPr/>
            </a:lvl1pPr>
          </a:lstStyle>
          <a:p>
            <a:endParaRPr lang="en-US">
              <a:solidFill>
                <a:srgbClr val="000000"/>
              </a:solidFill>
            </a:endParaRPr>
          </a:p>
        </p:txBody>
      </p:sp>
    </p:spTree>
    <p:extLst>
      <p:ext uri="{BB962C8B-B14F-4D97-AF65-F5344CB8AC3E}">
        <p14:creationId xmlns:p14="http://schemas.microsoft.com/office/powerpoint/2010/main" val="420339120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685800" y="381000"/>
            <a:ext cx="7772400" cy="1143000"/>
          </a:xfrm>
        </p:spPr>
        <p:txBody>
          <a:bodyPr/>
          <a:lstStyle/>
          <a:p>
            <a:r>
              <a:rPr lang="en-US"/>
              <a:t>Click to edit Master title style</a:t>
            </a:r>
          </a:p>
        </p:txBody>
      </p:sp>
      <p:sp>
        <p:nvSpPr>
          <p:cNvPr id="3" name="Table Placeholder 2"/>
          <p:cNvSpPr>
            <a:spLocks noGrp="1"/>
          </p:cNvSpPr>
          <p:nvPr>
            <p:ph type="tbl" idx="1"/>
          </p:nvPr>
        </p:nvSpPr>
        <p:spPr>
          <a:xfrm>
            <a:off x="685800" y="1752600"/>
            <a:ext cx="7772400" cy="4114800"/>
          </a:xfrm>
          <a:prstGeom prst="rect">
            <a:avLst/>
          </a:prstGeom>
        </p:spPr>
        <p:txBody>
          <a:bodyPr/>
          <a:lstStyle/>
          <a:p>
            <a:endParaRPr lang="en-US"/>
          </a:p>
        </p:txBody>
      </p:sp>
      <p:sp>
        <p:nvSpPr>
          <p:cNvPr id="4" name="Date Placeholder 3"/>
          <p:cNvSpPr>
            <a:spLocks noGrp="1"/>
          </p:cNvSpPr>
          <p:nvPr>
            <p:ph type="dt" sz="half" idx="10"/>
          </p:nvPr>
        </p:nvSpPr>
        <p:spPr>
          <a:xfrm>
            <a:off x="685800" y="6248400"/>
            <a:ext cx="1905000" cy="457200"/>
          </a:xfrm>
          <a:prstGeom prst="rect">
            <a:avLst/>
          </a:prstGeom>
        </p:spPr>
        <p:txBody>
          <a:bodyPr/>
          <a:lstStyle>
            <a:lvl1pPr>
              <a:defRPr/>
            </a:lvl1pPr>
          </a:lstStyle>
          <a:p>
            <a:endParaRPr lang="en-US" altLang="en-US"/>
          </a:p>
        </p:txBody>
      </p:sp>
      <p:sp>
        <p:nvSpPr>
          <p:cNvPr id="5" name="Footer Placeholder 4"/>
          <p:cNvSpPr>
            <a:spLocks noGrp="1"/>
          </p:cNvSpPr>
          <p:nvPr>
            <p:ph type="ftr" sz="quarter" idx="11"/>
          </p:nvPr>
        </p:nvSpPr>
        <p:spPr>
          <a:xfrm>
            <a:off x="2895600" y="6248400"/>
            <a:ext cx="2895600" cy="457200"/>
          </a:xfrm>
          <a:prstGeom prst="rect">
            <a:avLst/>
          </a:prstGeom>
        </p:spPr>
        <p:txBody>
          <a:bodyPr/>
          <a:lstStyle>
            <a:lvl1pPr>
              <a:defRPr/>
            </a:lvl1pPr>
          </a:lstStyle>
          <a:p>
            <a:endParaRPr lang="en-US" altLang="en-US"/>
          </a:p>
        </p:txBody>
      </p:sp>
    </p:spTree>
    <p:extLst>
      <p:ext uri="{BB962C8B-B14F-4D97-AF65-F5344CB8AC3E}">
        <p14:creationId xmlns:p14="http://schemas.microsoft.com/office/powerpoint/2010/main" val="343871907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91440" y="1371600"/>
            <a:ext cx="8961120" cy="4754880"/>
          </a:xfrm>
          <a:prstGeom prst="rect">
            <a:avLst/>
          </a:prstGeom>
        </p:spPr>
        <p:txBody>
          <a:bodyPr/>
          <a:lstStyle>
            <a:lvl1pPr>
              <a:defRPr sz="2000" b="0" i="0">
                <a:solidFill>
                  <a:schemeClr val="tx1"/>
                </a:solidFill>
                <a:latin typeface="Calibri" pitchFamily="34" charset="0"/>
                <a:cs typeface="Calibri" pitchFamily="34" charset="0"/>
              </a:defRPr>
            </a:lvl1pPr>
            <a:lvl2pPr>
              <a:defRPr sz="1800" b="0" i="0">
                <a:solidFill>
                  <a:schemeClr val="tx1"/>
                </a:solidFill>
                <a:latin typeface="Calibri" pitchFamily="34" charset="0"/>
                <a:cs typeface="Calibri" pitchFamily="34" charset="0"/>
              </a:defRPr>
            </a:lvl2pPr>
            <a:lvl3pPr>
              <a:defRPr sz="1600" b="0" i="0">
                <a:solidFill>
                  <a:schemeClr val="tx1"/>
                </a:solidFill>
                <a:latin typeface="Calibri" pitchFamily="34" charset="0"/>
                <a:cs typeface="Calibri" pitchFamily="34" charset="0"/>
              </a:defRPr>
            </a:lvl3pPr>
            <a:lvl4pPr>
              <a:defRPr sz="1400" b="0" i="0">
                <a:solidFill>
                  <a:schemeClr val="tx1"/>
                </a:solidFill>
                <a:latin typeface="Calibri" pitchFamily="34" charset="0"/>
                <a:cs typeface="Calibri" pitchFamily="34" charset="0"/>
              </a:defRPr>
            </a:lvl4pPr>
            <a:lvl5pPr>
              <a:defRPr sz="1300" b="0" i="0">
                <a:solidFill>
                  <a:schemeClr val="tx1"/>
                </a:solidFill>
                <a:latin typeface="Calibri" pitchFamily="34" charset="0"/>
                <a:cs typeface="Calibri"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9" name="Text Placeholder 6"/>
          <p:cNvSpPr>
            <a:spLocks noGrp="1"/>
          </p:cNvSpPr>
          <p:nvPr>
            <p:ph type="body" sz="quarter" idx="11" hasCustomPrompt="1"/>
          </p:nvPr>
        </p:nvSpPr>
        <p:spPr>
          <a:xfrm>
            <a:off x="91440" y="6217920"/>
            <a:ext cx="8321040" cy="548640"/>
          </a:xfrm>
          <a:prstGeom prst="rect">
            <a:avLst/>
          </a:prstGeom>
        </p:spPr>
        <p:txBody>
          <a:bodyPr anchor="b" anchorCtr="0"/>
          <a:lstStyle>
            <a:lvl1pPr marL="0" indent="0" algn="l">
              <a:spcBef>
                <a:spcPts val="0"/>
              </a:spcBef>
              <a:buFont typeface="Arial" pitchFamily="34" charset="0"/>
              <a:buNone/>
              <a:defRPr sz="1200" baseline="0">
                <a:solidFill>
                  <a:schemeClr val="tx1"/>
                </a:solidFill>
                <a:latin typeface="Calibri" pitchFamily="34" charset="0"/>
                <a:cs typeface="Calibri" pitchFamily="34" charset="0"/>
              </a:defRPr>
            </a:lvl1pPr>
          </a:lstStyle>
          <a:p>
            <a:pPr algn="l">
              <a:spcBef>
                <a:spcPts val="0"/>
              </a:spcBef>
            </a:pPr>
            <a:r>
              <a:rPr lang="en-US" dirty="0" smtClean="0"/>
              <a:t>Insert Source Here</a:t>
            </a:r>
          </a:p>
        </p:txBody>
      </p:sp>
      <p:sp>
        <p:nvSpPr>
          <p:cNvPr id="32" name="Rectangle 5"/>
          <p:cNvSpPr>
            <a:spLocks noGrp="1" noChangeArrowheads="1"/>
          </p:cNvSpPr>
          <p:nvPr>
            <p:ph type="title"/>
          </p:nvPr>
        </p:nvSpPr>
        <p:spPr bwMode="auto">
          <a:xfrm>
            <a:off x="91440" y="365760"/>
            <a:ext cx="8961120" cy="914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a:latin typeface="Calibri" pitchFamily="34" charset="0"/>
              </a:defRPr>
            </a:lvl1pPr>
          </a:lstStyle>
          <a:p>
            <a:pPr lvl="0" algn="l" rtl="0" eaLnBrk="1" fontAlgn="base" hangingPunct="1">
              <a:spcBef>
                <a:spcPct val="0"/>
              </a:spcBef>
              <a:spcAft>
                <a:spcPct val="0"/>
              </a:spcAft>
            </a:pPr>
            <a:r>
              <a:rPr lang="en-US" smtClean="0"/>
              <a:t>Click to edit Master title style</a:t>
            </a:r>
            <a:endParaRPr lang="en-US" dirty="0" smtClean="0"/>
          </a:p>
        </p:txBody>
      </p:sp>
    </p:spTree>
    <p:extLst>
      <p:ext uri="{BB962C8B-B14F-4D97-AF65-F5344CB8AC3E}">
        <p14:creationId xmlns:p14="http://schemas.microsoft.com/office/powerpoint/2010/main" val="541937718"/>
      </p:ext>
    </p:extLst>
  </p:cSld>
  <p:clrMapOvr>
    <a:masterClrMapping/>
  </p:clrMapOvr>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2 Figures">
    <p:spTree>
      <p:nvGrpSpPr>
        <p:cNvPr id="1" name=""/>
        <p:cNvGrpSpPr/>
        <p:nvPr/>
      </p:nvGrpSpPr>
      <p:grpSpPr>
        <a:xfrm>
          <a:off x="0" y="0"/>
          <a:ext cx="0" cy="0"/>
          <a:chOff x="0" y="0"/>
          <a:chExt cx="0" cy="0"/>
        </a:xfrm>
      </p:grpSpPr>
      <p:sp>
        <p:nvSpPr>
          <p:cNvPr id="16" name="Content Placeholder 2"/>
          <p:cNvSpPr>
            <a:spLocks noGrp="1"/>
          </p:cNvSpPr>
          <p:nvPr>
            <p:ph idx="1"/>
          </p:nvPr>
        </p:nvSpPr>
        <p:spPr>
          <a:xfrm>
            <a:off x="91440" y="1371600"/>
            <a:ext cx="4434840" cy="4754880"/>
          </a:xfrm>
          <a:prstGeom prst="rect">
            <a:avLst/>
          </a:prstGeom>
        </p:spPr>
        <p:txBody>
          <a:bodyPr/>
          <a:lstStyle>
            <a:lvl1pPr>
              <a:defRPr sz="2000" b="0" i="0">
                <a:solidFill>
                  <a:schemeClr val="tx1"/>
                </a:solidFill>
                <a:latin typeface="Calibri" pitchFamily="34" charset="0"/>
                <a:cs typeface="Calibri" pitchFamily="34" charset="0"/>
              </a:defRPr>
            </a:lvl1pPr>
            <a:lvl2pPr>
              <a:defRPr sz="1800" b="0" i="0">
                <a:solidFill>
                  <a:schemeClr val="tx1"/>
                </a:solidFill>
                <a:latin typeface="Calibri" pitchFamily="34" charset="0"/>
                <a:cs typeface="Calibri" pitchFamily="34" charset="0"/>
              </a:defRPr>
            </a:lvl2pPr>
            <a:lvl3pPr>
              <a:defRPr sz="1600" b="0" i="0">
                <a:solidFill>
                  <a:schemeClr val="tx1"/>
                </a:solidFill>
                <a:latin typeface="Calibri" pitchFamily="34" charset="0"/>
                <a:cs typeface="Calibri" pitchFamily="34" charset="0"/>
              </a:defRPr>
            </a:lvl3pPr>
            <a:lvl4pPr>
              <a:defRPr sz="1400" b="0" i="0">
                <a:solidFill>
                  <a:schemeClr val="tx1"/>
                </a:solidFill>
                <a:latin typeface="Calibri" pitchFamily="34" charset="0"/>
                <a:cs typeface="Calibri" pitchFamily="34" charset="0"/>
              </a:defRPr>
            </a:lvl4pPr>
            <a:lvl5pPr>
              <a:defRPr sz="1300" b="0" i="0">
                <a:solidFill>
                  <a:schemeClr val="tx1"/>
                </a:solidFill>
                <a:latin typeface="Calibri" pitchFamily="34" charset="0"/>
                <a:cs typeface="Calibri"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7" name="Text Placeholder 6"/>
          <p:cNvSpPr>
            <a:spLocks noGrp="1"/>
          </p:cNvSpPr>
          <p:nvPr>
            <p:ph type="body" sz="quarter" idx="11" hasCustomPrompt="1"/>
          </p:nvPr>
        </p:nvSpPr>
        <p:spPr>
          <a:xfrm>
            <a:off x="91440" y="6217920"/>
            <a:ext cx="8321040" cy="548640"/>
          </a:xfrm>
          <a:prstGeom prst="rect">
            <a:avLst/>
          </a:prstGeom>
        </p:spPr>
        <p:txBody>
          <a:bodyPr anchor="b" anchorCtr="0"/>
          <a:lstStyle>
            <a:lvl1pPr marL="0" indent="0" algn="l">
              <a:spcBef>
                <a:spcPts val="0"/>
              </a:spcBef>
              <a:buFont typeface="Arial" pitchFamily="34" charset="0"/>
              <a:buNone/>
              <a:defRPr sz="1200" baseline="0">
                <a:solidFill>
                  <a:schemeClr val="tx1"/>
                </a:solidFill>
                <a:latin typeface="Calibri" pitchFamily="34" charset="0"/>
                <a:cs typeface="Calibri" pitchFamily="34" charset="0"/>
              </a:defRPr>
            </a:lvl1pPr>
          </a:lstStyle>
          <a:p>
            <a:pPr algn="l">
              <a:spcBef>
                <a:spcPts val="0"/>
              </a:spcBef>
            </a:pPr>
            <a:r>
              <a:rPr lang="en-US" dirty="0" smtClean="0"/>
              <a:t>Insert Source Here</a:t>
            </a:r>
          </a:p>
        </p:txBody>
      </p:sp>
      <p:sp>
        <p:nvSpPr>
          <p:cNvPr id="19" name="Content Placeholder 2"/>
          <p:cNvSpPr>
            <a:spLocks noGrp="1"/>
          </p:cNvSpPr>
          <p:nvPr>
            <p:ph idx="12"/>
          </p:nvPr>
        </p:nvSpPr>
        <p:spPr>
          <a:xfrm>
            <a:off x="4617720" y="1371600"/>
            <a:ext cx="4434840" cy="4754880"/>
          </a:xfrm>
          <a:prstGeom prst="rect">
            <a:avLst/>
          </a:prstGeom>
        </p:spPr>
        <p:txBody>
          <a:bodyPr/>
          <a:lstStyle>
            <a:lvl1pPr>
              <a:defRPr sz="2000" b="0" i="0">
                <a:solidFill>
                  <a:schemeClr val="tx1"/>
                </a:solidFill>
                <a:latin typeface="Calibri" pitchFamily="34" charset="0"/>
                <a:cs typeface="Calibri" pitchFamily="34" charset="0"/>
              </a:defRPr>
            </a:lvl1pPr>
            <a:lvl2pPr>
              <a:defRPr sz="1800" b="0" i="0">
                <a:solidFill>
                  <a:schemeClr val="tx1"/>
                </a:solidFill>
                <a:latin typeface="Calibri" pitchFamily="34" charset="0"/>
                <a:cs typeface="Calibri" pitchFamily="34" charset="0"/>
              </a:defRPr>
            </a:lvl2pPr>
            <a:lvl3pPr>
              <a:defRPr sz="1600" b="0" i="0">
                <a:solidFill>
                  <a:schemeClr val="tx1"/>
                </a:solidFill>
                <a:latin typeface="Calibri" pitchFamily="34" charset="0"/>
                <a:cs typeface="Calibri" pitchFamily="34" charset="0"/>
              </a:defRPr>
            </a:lvl3pPr>
            <a:lvl4pPr>
              <a:defRPr sz="1400" b="0" i="0">
                <a:solidFill>
                  <a:schemeClr val="tx1"/>
                </a:solidFill>
                <a:latin typeface="Calibri" pitchFamily="34" charset="0"/>
                <a:cs typeface="Calibri" pitchFamily="34" charset="0"/>
              </a:defRPr>
            </a:lvl4pPr>
            <a:lvl5pPr>
              <a:defRPr sz="1300" b="0" i="0">
                <a:solidFill>
                  <a:schemeClr val="tx1"/>
                </a:solidFill>
                <a:latin typeface="Calibri" pitchFamily="34" charset="0"/>
                <a:cs typeface="Calibri"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Title 5"/>
          <p:cNvSpPr>
            <a:spLocks noGrp="1" noChangeArrowheads="1"/>
          </p:cNvSpPr>
          <p:nvPr>
            <p:ph type="title"/>
          </p:nvPr>
        </p:nvSpPr>
        <p:spPr bwMode="auto">
          <a:xfrm>
            <a:off x="91440" y="365760"/>
            <a:ext cx="8961120" cy="914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a:latin typeface="Calibri" pitchFamily="34" charset="0"/>
              </a:defRPr>
            </a:lvl1pPr>
          </a:lstStyle>
          <a:p>
            <a:pPr lvl="0" algn="l" rtl="0" eaLnBrk="1" fontAlgn="base" hangingPunct="1">
              <a:spcBef>
                <a:spcPct val="0"/>
              </a:spcBef>
              <a:spcAft>
                <a:spcPct val="0"/>
              </a:spcAft>
            </a:pPr>
            <a:r>
              <a:rPr lang="en-US" dirty="0" smtClean="0"/>
              <a:t>Click to edit Master title style</a:t>
            </a:r>
          </a:p>
        </p:txBody>
      </p:sp>
    </p:spTree>
    <p:extLst>
      <p:ext uri="{BB962C8B-B14F-4D97-AF65-F5344CB8AC3E}">
        <p14:creationId xmlns:p14="http://schemas.microsoft.com/office/powerpoint/2010/main" val="2889433292"/>
      </p:ext>
    </p:extLst>
  </p:cSld>
  <p:clrMapOvr>
    <a:masterClrMapping/>
  </p:clrMapOvr>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3 Figures">
    <p:spTree>
      <p:nvGrpSpPr>
        <p:cNvPr id="1" name=""/>
        <p:cNvGrpSpPr/>
        <p:nvPr/>
      </p:nvGrpSpPr>
      <p:grpSpPr>
        <a:xfrm>
          <a:off x="0" y="0"/>
          <a:ext cx="0" cy="0"/>
          <a:chOff x="0" y="0"/>
          <a:chExt cx="0" cy="0"/>
        </a:xfrm>
      </p:grpSpPr>
      <p:sp>
        <p:nvSpPr>
          <p:cNvPr id="11" name="Content Placeholder 2"/>
          <p:cNvSpPr>
            <a:spLocks noGrp="1"/>
          </p:cNvSpPr>
          <p:nvPr>
            <p:ph idx="1"/>
          </p:nvPr>
        </p:nvSpPr>
        <p:spPr>
          <a:xfrm>
            <a:off x="91440" y="1371600"/>
            <a:ext cx="2926080" cy="4754880"/>
          </a:xfrm>
          <a:prstGeom prst="rect">
            <a:avLst/>
          </a:prstGeom>
        </p:spPr>
        <p:txBody>
          <a:bodyPr/>
          <a:lstStyle>
            <a:lvl1pPr>
              <a:defRPr sz="2000" b="0" i="0">
                <a:solidFill>
                  <a:schemeClr val="tx1"/>
                </a:solidFill>
                <a:latin typeface="Calibri" pitchFamily="34" charset="0"/>
                <a:cs typeface="Calibri" pitchFamily="34" charset="0"/>
              </a:defRPr>
            </a:lvl1pPr>
            <a:lvl2pPr>
              <a:defRPr sz="1800" b="0" i="0">
                <a:solidFill>
                  <a:schemeClr val="tx1"/>
                </a:solidFill>
                <a:latin typeface="Calibri" pitchFamily="34" charset="0"/>
                <a:cs typeface="Calibri" pitchFamily="34" charset="0"/>
              </a:defRPr>
            </a:lvl2pPr>
            <a:lvl3pPr>
              <a:defRPr sz="1600" b="0" i="0">
                <a:solidFill>
                  <a:schemeClr val="tx1"/>
                </a:solidFill>
                <a:latin typeface="Calibri" pitchFamily="34" charset="0"/>
                <a:cs typeface="Calibri" pitchFamily="34" charset="0"/>
              </a:defRPr>
            </a:lvl3pPr>
            <a:lvl4pPr>
              <a:defRPr sz="1400" b="0" i="0">
                <a:solidFill>
                  <a:schemeClr val="tx1"/>
                </a:solidFill>
                <a:latin typeface="Calibri" pitchFamily="34" charset="0"/>
                <a:cs typeface="Calibri" pitchFamily="34" charset="0"/>
              </a:defRPr>
            </a:lvl4pPr>
            <a:lvl5pPr>
              <a:defRPr sz="1300" b="0" i="0">
                <a:solidFill>
                  <a:schemeClr val="tx1"/>
                </a:solidFill>
                <a:latin typeface="Calibri" pitchFamily="34" charset="0"/>
                <a:cs typeface="Calibri"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Text Placeholder 6"/>
          <p:cNvSpPr>
            <a:spLocks noGrp="1"/>
          </p:cNvSpPr>
          <p:nvPr>
            <p:ph type="body" sz="quarter" idx="11" hasCustomPrompt="1"/>
          </p:nvPr>
        </p:nvSpPr>
        <p:spPr>
          <a:xfrm>
            <a:off x="91440" y="6217920"/>
            <a:ext cx="8321040" cy="548640"/>
          </a:xfrm>
          <a:prstGeom prst="rect">
            <a:avLst/>
          </a:prstGeom>
        </p:spPr>
        <p:txBody>
          <a:bodyPr anchor="b" anchorCtr="0"/>
          <a:lstStyle>
            <a:lvl1pPr marL="0" indent="0" algn="l">
              <a:spcBef>
                <a:spcPts val="0"/>
              </a:spcBef>
              <a:buFont typeface="Arial" pitchFamily="34" charset="0"/>
              <a:buNone/>
              <a:defRPr sz="1200" baseline="0">
                <a:solidFill>
                  <a:schemeClr val="tx1"/>
                </a:solidFill>
                <a:latin typeface="Calibri" pitchFamily="34" charset="0"/>
                <a:cs typeface="Calibri" pitchFamily="34" charset="0"/>
              </a:defRPr>
            </a:lvl1pPr>
          </a:lstStyle>
          <a:p>
            <a:pPr algn="l">
              <a:spcBef>
                <a:spcPts val="0"/>
              </a:spcBef>
            </a:pPr>
            <a:r>
              <a:rPr lang="en-US" dirty="0" smtClean="0"/>
              <a:t>Insert Source Here</a:t>
            </a:r>
          </a:p>
        </p:txBody>
      </p:sp>
      <p:sp>
        <p:nvSpPr>
          <p:cNvPr id="15" name="Content Placeholder 2"/>
          <p:cNvSpPr>
            <a:spLocks noGrp="1"/>
          </p:cNvSpPr>
          <p:nvPr>
            <p:ph idx="12"/>
          </p:nvPr>
        </p:nvSpPr>
        <p:spPr>
          <a:xfrm>
            <a:off x="3108960" y="1371600"/>
            <a:ext cx="2926080" cy="4754880"/>
          </a:xfrm>
          <a:prstGeom prst="rect">
            <a:avLst/>
          </a:prstGeom>
        </p:spPr>
        <p:txBody>
          <a:bodyPr/>
          <a:lstStyle>
            <a:lvl1pPr>
              <a:defRPr sz="2000" b="0" i="0">
                <a:solidFill>
                  <a:schemeClr val="tx1"/>
                </a:solidFill>
                <a:latin typeface="Calibri" pitchFamily="34" charset="0"/>
                <a:cs typeface="Calibri" pitchFamily="34" charset="0"/>
              </a:defRPr>
            </a:lvl1pPr>
            <a:lvl2pPr>
              <a:defRPr sz="1800" b="0" i="0">
                <a:solidFill>
                  <a:schemeClr val="tx1"/>
                </a:solidFill>
                <a:latin typeface="Calibri" pitchFamily="34" charset="0"/>
                <a:cs typeface="Calibri" pitchFamily="34" charset="0"/>
              </a:defRPr>
            </a:lvl2pPr>
            <a:lvl3pPr>
              <a:defRPr sz="1600" b="0" i="0">
                <a:solidFill>
                  <a:schemeClr val="tx1"/>
                </a:solidFill>
                <a:latin typeface="Calibri" pitchFamily="34" charset="0"/>
                <a:cs typeface="Calibri" pitchFamily="34" charset="0"/>
              </a:defRPr>
            </a:lvl3pPr>
            <a:lvl4pPr>
              <a:defRPr sz="1400" b="0" i="0">
                <a:solidFill>
                  <a:schemeClr val="tx1"/>
                </a:solidFill>
                <a:latin typeface="Calibri" pitchFamily="34" charset="0"/>
                <a:cs typeface="Calibri" pitchFamily="34" charset="0"/>
              </a:defRPr>
            </a:lvl4pPr>
            <a:lvl5pPr>
              <a:defRPr sz="1300" b="0" i="0">
                <a:solidFill>
                  <a:schemeClr val="tx1"/>
                </a:solidFill>
                <a:latin typeface="Calibri" pitchFamily="34" charset="0"/>
                <a:cs typeface="Calibri"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Content Placeholder 2"/>
          <p:cNvSpPr>
            <a:spLocks noGrp="1"/>
          </p:cNvSpPr>
          <p:nvPr>
            <p:ph idx="13"/>
          </p:nvPr>
        </p:nvSpPr>
        <p:spPr>
          <a:xfrm>
            <a:off x="6126480" y="1371600"/>
            <a:ext cx="2926080" cy="4754880"/>
          </a:xfrm>
          <a:prstGeom prst="rect">
            <a:avLst/>
          </a:prstGeom>
        </p:spPr>
        <p:txBody>
          <a:bodyPr/>
          <a:lstStyle>
            <a:lvl1pPr>
              <a:defRPr sz="2000" b="0" i="0">
                <a:solidFill>
                  <a:schemeClr val="tx1"/>
                </a:solidFill>
                <a:latin typeface="Calibri" pitchFamily="34" charset="0"/>
                <a:cs typeface="Calibri" pitchFamily="34" charset="0"/>
              </a:defRPr>
            </a:lvl1pPr>
            <a:lvl2pPr>
              <a:defRPr sz="1800" b="0" i="0">
                <a:solidFill>
                  <a:schemeClr val="tx1"/>
                </a:solidFill>
                <a:latin typeface="Calibri" pitchFamily="34" charset="0"/>
                <a:cs typeface="Calibri" pitchFamily="34" charset="0"/>
              </a:defRPr>
            </a:lvl2pPr>
            <a:lvl3pPr>
              <a:defRPr sz="1600" b="0" i="0">
                <a:solidFill>
                  <a:schemeClr val="tx1"/>
                </a:solidFill>
                <a:latin typeface="Calibri" pitchFamily="34" charset="0"/>
                <a:cs typeface="Calibri" pitchFamily="34" charset="0"/>
              </a:defRPr>
            </a:lvl3pPr>
            <a:lvl4pPr>
              <a:defRPr sz="1400" b="0" i="0">
                <a:solidFill>
                  <a:schemeClr val="tx1"/>
                </a:solidFill>
                <a:latin typeface="Calibri" pitchFamily="34" charset="0"/>
                <a:cs typeface="Calibri" pitchFamily="34" charset="0"/>
              </a:defRPr>
            </a:lvl4pPr>
            <a:lvl5pPr>
              <a:defRPr sz="1300" b="0" i="0">
                <a:solidFill>
                  <a:schemeClr val="tx1"/>
                </a:solidFill>
                <a:latin typeface="Calibri" pitchFamily="34" charset="0"/>
                <a:cs typeface="Calibri"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Rectangle 5"/>
          <p:cNvSpPr>
            <a:spLocks noGrp="1" noChangeArrowheads="1"/>
          </p:cNvSpPr>
          <p:nvPr>
            <p:ph type="title"/>
          </p:nvPr>
        </p:nvSpPr>
        <p:spPr bwMode="auto">
          <a:xfrm>
            <a:off x="91440" y="365760"/>
            <a:ext cx="8961120" cy="914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a:latin typeface="Calibri" pitchFamily="34" charset="0"/>
              </a:defRPr>
            </a:lvl1pPr>
          </a:lstStyle>
          <a:p>
            <a:pPr lvl="0" algn="l" rtl="0" eaLnBrk="1" fontAlgn="base" hangingPunct="1">
              <a:spcBef>
                <a:spcPct val="0"/>
              </a:spcBef>
              <a:spcAft>
                <a:spcPct val="0"/>
              </a:spcAft>
            </a:pPr>
            <a:r>
              <a:rPr lang="en-US" smtClean="0"/>
              <a:t>Click to edit Master title style</a:t>
            </a:r>
            <a:endParaRPr lang="en-US" dirty="0" smtClean="0"/>
          </a:p>
        </p:txBody>
      </p:sp>
    </p:spTree>
    <p:extLst>
      <p:ext uri="{BB962C8B-B14F-4D97-AF65-F5344CB8AC3E}">
        <p14:creationId xmlns:p14="http://schemas.microsoft.com/office/powerpoint/2010/main" val="234987924"/>
      </p:ext>
    </p:extLst>
  </p:cSld>
  <p:clrMapOvr>
    <a:masterClrMapping/>
  </p:clrMapOvr>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Blank Layout">
    <p:spTree>
      <p:nvGrpSpPr>
        <p:cNvPr id="1" name=""/>
        <p:cNvGrpSpPr/>
        <p:nvPr/>
      </p:nvGrpSpPr>
      <p:grpSpPr>
        <a:xfrm>
          <a:off x="0" y="0"/>
          <a:ext cx="0" cy="0"/>
          <a:chOff x="0" y="0"/>
          <a:chExt cx="0" cy="0"/>
        </a:xfrm>
      </p:grpSpPr>
      <p:sp>
        <p:nvSpPr>
          <p:cNvPr id="5" name="Text Placeholder 6"/>
          <p:cNvSpPr>
            <a:spLocks noGrp="1"/>
          </p:cNvSpPr>
          <p:nvPr>
            <p:ph type="body" sz="quarter" idx="11" hasCustomPrompt="1"/>
          </p:nvPr>
        </p:nvSpPr>
        <p:spPr>
          <a:xfrm>
            <a:off x="91440" y="6217920"/>
            <a:ext cx="8321040" cy="548640"/>
          </a:xfrm>
          <a:prstGeom prst="rect">
            <a:avLst/>
          </a:prstGeom>
        </p:spPr>
        <p:txBody>
          <a:bodyPr anchor="b" anchorCtr="0"/>
          <a:lstStyle>
            <a:lvl1pPr marL="0" indent="0" algn="l">
              <a:spcBef>
                <a:spcPts val="0"/>
              </a:spcBef>
              <a:buFont typeface="Arial" pitchFamily="34" charset="0"/>
              <a:buNone/>
              <a:defRPr sz="1200" baseline="0">
                <a:solidFill>
                  <a:schemeClr val="tx1"/>
                </a:solidFill>
                <a:latin typeface="Calibri" pitchFamily="34" charset="0"/>
                <a:cs typeface="Calibri" pitchFamily="34" charset="0"/>
              </a:defRPr>
            </a:lvl1pPr>
          </a:lstStyle>
          <a:p>
            <a:pPr algn="l">
              <a:spcBef>
                <a:spcPts val="0"/>
              </a:spcBef>
            </a:pPr>
            <a:r>
              <a:rPr lang="en-US" dirty="0" smtClean="0"/>
              <a:t>Insert Source Here</a:t>
            </a:r>
          </a:p>
        </p:txBody>
      </p:sp>
      <p:sp>
        <p:nvSpPr>
          <p:cNvPr id="4" name="Rectangle 5"/>
          <p:cNvSpPr>
            <a:spLocks noGrp="1" noChangeArrowheads="1"/>
          </p:cNvSpPr>
          <p:nvPr>
            <p:ph type="title"/>
          </p:nvPr>
        </p:nvSpPr>
        <p:spPr bwMode="auto">
          <a:xfrm>
            <a:off x="91440" y="365760"/>
            <a:ext cx="8961120" cy="914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a:latin typeface="Calibri" pitchFamily="34" charset="0"/>
              </a:defRPr>
            </a:lvl1pPr>
          </a:lstStyle>
          <a:p>
            <a:pPr lvl="0" algn="l" rtl="0" eaLnBrk="1" fontAlgn="base" hangingPunct="1">
              <a:spcBef>
                <a:spcPct val="0"/>
              </a:spcBef>
              <a:spcAft>
                <a:spcPct val="0"/>
              </a:spcAft>
            </a:pPr>
            <a:r>
              <a:rPr lang="en-US" smtClean="0"/>
              <a:t>Click to edit Master title style</a:t>
            </a:r>
            <a:endParaRPr lang="en-US" dirty="0" smtClean="0"/>
          </a:p>
        </p:txBody>
      </p:sp>
    </p:spTree>
    <p:extLst>
      <p:ext uri="{BB962C8B-B14F-4D97-AF65-F5344CB8AC3E}">
        <p14:creationId xmlns:p14="http://schemas.microsoft.com/office/powerpoint/2010/main" val="2948410774"/>
      </p:ext>
    </p:extLst>
  </p:cSld>
  <p:clrMapOvr>
    <a:masterClrMapping/>
  </p:clrMapOvr>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type="chart">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
            <a:ext cx="7772400" cy="1143000"/>
          </a:xfrm>
        </p:spPr>
        <p:txBody>
          <a:bodyPr/>
          <a:lstStyle/>
          <a:p>
            <a:r>
              <a:rPr lang="en-US" smtClean="0"/>
              <a:t>Click to edit Master title style</a:t>
            </a:r>
            <a:endParaRPr lang="en-US"/>
          </a:p>
        </p:txBody>
      </p:sp>
      <p:sp>
        <p:nvSpPr>
          <p:cNvPr id="3" name="Chart Placeholder 2"/>
          <p:cNvSpPr>
            <a:spLocks noGrp="1"/>
          </p:cNvSpPr>
          <p:nvPr>
            <p:ph type="chart" idx="1"/>
          </p:nvPr>
        </p:nvSpPr>
        <p:spPr>
          <a:xfrm>
            <a:off x="685800" y="1676400"/>
            <a:ext cx="7772400" cy="4114800"/>
          </a:xfrm>
          <a:prstGeom prst="rect">
            <a:avLst/>
          </a:prstGeom>
        </p:spPr>
        <p:txBody>
          <a:bodyPr/>
          <a:lstStyle/>
          <a:p>
            <a:pPr lvl="0"/>
            <a:endParaRPr lang="en-US" noProof="0" dirty="0" smtClean="0"/>
          </a:p>
        </p:txBody>
      </p:sp>
      <p:sp>
        <p:nvSpPr>
          <p:cNvPr id="4" name="Rectangle 5"/>
          <p:cNvSpPr>
            <a:spLocks noGrp="1" noChangeArrowheads="1"/>
          </p:cNvSpPr>
          <p:nvPr>
            <p:ph type="dt" sz="half" idx="10"/>
          </p:nvPr>
        </p:nvSpPr>
        <p:spPr>
          <a:xfrm>
            <a:off x="685800" y="6248400"/>
            <a:ext cx="1905000" cy="457200"/>
          </a:xfrm>
          <a:prstGeom prst="rect">
            <a:avLst/>
          </a:prstGeom>
          <a:ln/>
        </p:spPr>
        <p:txBody>
          <a:bodyPr/>
          <a:lstStyle>
            <a:lvl1pPr>
              <a:defRPr/>
            </a:lvl1pPr>
          </a:lstStyle>
          <a:p>
            <a:pPr>
              <a:defRPr/>
            </a:pPr>
            <a:endParaRPr lang="en-US" dirty="0">
              <a:solidFill>
                <a:srgbClr val="000000"/>
              </a:solidFill>
            </a:endParaRPr>
          </a:p>
        </p:txBody>
      </p:sp>
      <p:sp>
        <p:nvSpPr>
          <p:cNvPr id="5" name="Rectangle 6"/>
          <p:cNvSpPr>
            <a:spLocks noGrp="1" noChangeArrowheads="1"/>
          </p:cNvSpPr>
          <p:nvPr>
            <p:ph type="ftr" sz="quarter" idx="11"/>
          </p:nvPr>
        </p:nvSpPr>
        <p:spPr>
          <a:xfrm>
            <a:off x="2895600" y="6248400"/>
            <a:ext cx="2895600" cy="457200"/>
          </a:xfrm>
          <a:prstGeom prst="rect">
            <a:avLst/>
          </a:prstGeom>
          <a:ln/>
        </p:spPr>
        <p:txBody>
          <a:bodyPr/>
          <a:lstStyle>
            <a:lvl1pPr>
              <a:defRPr/>
            </a:lvl1pPr>
          </a:lstStyle>
          <a:p>
            <a:pPr>
              <a:defRPr/>
            </a:pPr>
            <a:endParaRPr lang="en-US" dirty="0">
              <a:solidFill>
                <a:srgbClr val="000000"/>
              </a:solidFill>
            </a:endParaRPr>
          </a:p>
        </p:txBody>
      </p:sp>
      <p:sp>
        <p:nvSpPr>
          <p:cNvPr id="6" name="Rectangle 7"/>
          <p:cNvSpPr>
            <a:spLocks noGrp="1" noChangeArrowheads="1"/>
          </p:cNvSpPr>
          <p:nvPr>
            <p:ph type="sldNum" sz="quarter" idx="12"/>
          </p:nvPr>
        </p:nvSpPr>
        <p:spPr>
          <a:xfrm>
            <a:off x="3276600" y="914400"/>
            <a:ext cx="2362200" cy="457200"/>
          </a:xfrm>
          <a:prstGeom prst="rect">
            <a:avLst/>
          </a:prstGeom>
          <a:ln/>
        </p:spPr>
        <p:txBody>
          <a:bodyPr/>
          <a:lstStyle>
            <a:lvl1pPr>
              <a:defRPr/>
            </a:lvl1pPr>
          </a:lstStyle>
          <a:p>
            <a:pPr>
              <a:defRPr/>
            </a:pPr>
            <a:r>
              <a:rPr lang="en-US" dirty="0">
                <a:solidFill>
                  <a:srgbClr val="000000"/>
                </a:solidFill>
              </a:rPr>
              <a:t>Figure</a:t>
            </a:r>
          </a:p>
        </p:txBody>
      </p:sp>
    </p:spTree>
    <p:extLst>
      <p:ext uri="{BB962C8B-B14F-4D97-AF65-F5344CB8AC3E}">
        <p14:creationId xmlns:p14="http://schemas.microsoft.com/office/powerpoint/2010/main" val="131738113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685800" y="381000"/>
            <a:ext cx="7772400" cy="1143000"/>
          </a:xfrm>
        </p:spPr>
        <p:txBody>
          <a:bodyPr/>
          <a:lstStyle/>
          <a:p>
            <a:r>
              <a:rPr lang="en-US"/>
              <a:t>Click to edit Master title style</a:t>
            </a:r>
          </a:p>
        </p:txBody>
      </p:sp>
      <p:sp>
        <p:nvSpPr>
          <p:cNvPr id="3" name="Table Placeholder 2"/>
          <p:cNvSpPr>
            <a:spLocks noGrp="1"/>
          </p:cNvSpPr>
          <p:nvPr>
            <p:ph type="tbl" idx="1"/>
          </p:nvPr>
        </p:nvSpPr>
        <p:spPr>
          <a:xfrm>
            <a:off x="685800" y="1752600"/>
            <a:ext cx="7772400" cy="4114800"/>
          </a:xfrm>
          <a:prstGeom prst="rect">
            <a:avLst/>
          </a:prstGeom>
        </p:spPr>
        <p:txBody>
          <a:bodyPr/>
          <a:lstStyle/>
          <a:p>
            <a:endParaRPr lang="en-US"/>
          </a:p>
        </p:txBody>
      </p:sp>
      <p:sp>
        <p:nvSpPr>
          <p:cNvPr id="4" name="Date Placeholder 3"/>
          <p:cNvSpPr>
            <a:spLocks noGrp="1"/>
          </p:cNvSpPr>
          <p:nvPr>
            <p:ph type="dt" sz="half" idx="10"/>
          </p:nvPr>
        </p:nvSpPr>
        <p:spPr>
          <a:xfrm>
            <a:off x="685800" y="6248400"/>
            <a:ext cx="1905000" cy="457200"/>
          </a:xfrm>
          <a:prstGeom prst="rect">
            <a:avLst/>
          </a:prstGeom>
        </p:spPr>
        <p:txBody>
          <a:bodyPr/>
          <a:lstStyle>
            <a:lvl1pPr>
              <a:defRPr/>
            </a:lvl1pPr>
          </a:lstStyle>
          <a:p>
            <a:endParaRPr lang="en-US" altLang="en-US"/>
          </a:p>
        </p:txBody>
      </p:sp>
      <p:sp>
        <p:nvSpPr>
          <p:cNvPr id="5" name="Footer Placeholder 4"/>
          <p:cNvSpPr>
            <a:spLocks noGrp="1"/>
          </p:cNvSpPr>
          <p:nvPr>
            <p:ph type="ftr" sz="quarter" idx="11"/>
          </p:nvPr>
        </p:nvSpPr>
        <p:spPr>
          <a:xfrm>
            <a:off x="2895600" y="6248400"/>
            <a:ext cx="2895600" cy="457200"/>
          </a:xfrm>
          <a:prstGeom prst="rect">
            <a:avLst/>
          </a:prstGeom>
        </p:spPr>
        <p:txBody>
          <a:bodyPr/>
          <a:lstStyle>
            <a:lvl1pPr>
              <a:defRPr/>
            </a:lvl1pPr>
          </a:lstStyle>
          <a:p>
            <a:endParaRPr lang="en-US" altLang="en-US"/>
          </a:p>
        </p:txBody>
      </p:sp>
    </p:spTree>
    <p:extLst>
      <p:ext uri="{BB962C8B-B14F-4D97-AF65-F5344CB8AC3E}">
        <p14:creationId xmlns:p14="http://schemas.microsoft.com/office/powerpoint/2010/main" val="343871907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blank">
  <p:cSld name="1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85800" y="6248400"/>
            <a:ext cx="1905000" cy="457200"/>
          </a:xfrm>
          <a:prstGeom prst="rect">
            <a:avLst/>
          </a:prstGeom>
        </p:spPr>
        <p:txBody>
          <a:bodyPr/>
          <a:lstStyle>
            <a:lvl1pPr>
              <a:defRPr/>
            </a:lvl1pPr>
          </a:lstStyle>
          <a:p>
            <a:endParaRPr lang="en-US">
              <a:solidFill>
                <a:srgbClr val="000000"/>
              </a:solidFill>
            </a:endParaRPr>
          </a:p>
        </p:txBody>
      </p:sp>
      <p:sp>
        <p:nvSpPr>
          <p:cNvPr id="3" name="Footer Placeholder 2"/>
          <p:cNvSpPr>
            <a:spLocks noGrp="1"/>
          </p:cNvSpPr>
          <p:nvPr>
            <p:ph type="ftr" sz="quarter" idx="11"/>
          </p:nvPr>
        </p:nvSpPr>
        <p:spPr>
          <a:xfrm>
            <a:off x="2895600" y="6248400"/>
            <a:ext cx="2895600" cy="457200"/>
          </a:xfrm>
          <a:prstGeom prst="rect">
            <a:avLst/>
          </a:prstGeom>
        </p:spPr>
        <p:txBody>
          <a:bodyPr/>
          <a:lstStyle>
            <a:lvl1pPr>
              <a:defRPr/>
            </a:lvl1pPr>
          </a:lstStyle>
          <a:p>
            <a:endParaRPr lang="en-US">
              <a:solidFill>
                <a:srgbClr val="000000"/>
              </a:solidFill>
            </a:endParaRPr>
          </a:p>
        </p:txBody>
      </p:sp>
    </p:spTree>
    <p:extLst>
      <p:ext uri="{BB962C8B-B14F-4D97-AF65-F5344CB8AC3E}">
        <p14:creationId xmlns:p14="http://schemas.microsoft.com/office/powerpoint/2010/main" val="4203391203"/>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slideLayout" Target="../slideLayouts/slideLayout6.xml"/><Relationship Id="rId1" Type="http://schemas.openxmlformats.org/officeDocument/2006/relationships/slideLayout" Target="../slideLayouts/slideLayout5.xml"/><Relationship Id="rId6" Type="http://schemas.openxmlformats.org/officeDocument/2006/relationships/image" Target="../media/image1.png"/><Relationship Id="rId5" Type="http://schemas.openxmlformats.org/officeDocument/2006/relationships/theme" Target="../theme/theme2.xml"/><Relationship Id="rId4" Type="http://schemas.openxmlformats.org/officeDocument/2006/relationships/slideLayout" Target="../slideLayouts/slideLayout8.xml"/></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3.xml"/><Relationship Id="rId1" Type="http://schemas.openxmlformats.org/officeDocument/2006/relationships/slideLayout" Target="../slideLayouts/slideLayout9.xml"/></Relationships>
</file>

<file path=ppt/slideMasters/_rels/slideMaster4.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slideLayout" Target="../slideLayouts/slideLayout12.xml"/><Relationship Id="rId7" Type="http://schemas.openxmlformats.org/officeDocument/2006/relationships/theme" Target="../theme/theme4.xml"/><Relationship Id="rId2" Type="http://schemas.openxmlformats.org/officeDocument/2006/relationships/slideLayout" Target="../slideLayouts/slideLayout11.xml"/><Relationship Id="rId1" Type="http://schemas.openxmlformats.org/officeDocument/2006/relationships/slideLayout" Target="../slideLayouts/slideLayout10.xml"/><Relationship Id="rId6" Type="http://schemas.openxmlformats.org/officeDocument/2006/relationships/slideLayout" Target="../slideLayouts/slideLayout15.xml"/><Relationship Id="rId5" Type="http://schemas.openxmlformats.org/officeDocument/2006/relationships/slideLayout" Target="../slideLayouts/slideLayout14.xml"/><Relationship Id="rId4" Type="http://schemas.openxmlformats.org/officeDocument/2006/relationships/slideLayout" Target="../slideLayouts/slideLayout13.xml"/><Relationship Id="rId9" Type="http://schemas.openxmlformats.org/officeDocument/2006/relationships/image" Target="../media/image2.tiff"/></Relationships>
</file>

<file path=ppt/slideMasters/_rels/slideMaster5.xml.rels><?xml version="1.0" encoding="UTF-8" standalone="yes"?>
<Relationships xmlns="http://schemas.openxmlformats.org/package/2006/relationships"><Relationship Id="rId8" Type="http://schemas.openxmlformats.org/officeDocument/2006/relationships/theme" Target="../theme/theme5.xml"/><Relationship Id="rId3" Type="http://schemas.openxmlformats.org/officeDocument/2006/relationships/slideLayout" Target="../slideLayouts/slideLayout18.xml"/><Relationship Id="rId7" Type="http://schemas.openxmlformats.org/officeDocument/2006/relationships/slideLayout" Target="../slideLayouts/slideLayout22.xml"/><Relationship Id="rId2" Type="http://schemas.openxmlformats.org/officeDocument/2006/relationships/slideLayout" Target="../slideLayouts/slideLayout17.xml"/><Relationship Id="rId1" Type="http://schemas.openxmlformats.org/officeDocument/2006/relationships/slideLayout" Target="../slideLayouts/slideLayout16.xml"/><Relationship Id="rId6" Type="http://schemas.openxmlformats.org/officeDocument/2006/relationships/slideLayout" Target="../slideLayouts/slideLayout21.xml"/><Relationship Id="rId5" Type="http://schemas.openxmlformats.org/officeDocument/2006/relationships/slideLayout" Target="../slideLayouts/slideLayout20.xml"/><Relationship Id="rId4" Type="http://schemas.openxmlformats.org/officeDocument/2006/relationships/slideLayout" Target="../slideLayouts/slideLayout19.xml"/><Relationship Id="rId9"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lumMod val="85000"/>
            <a:alpha val="0"/>
          </a:schemeClr>
        </a:solidFill>
        <a:effectLst/>
      </p:bgPr>
    </p:bg>
    <p:spTree>
      <p:nvGrpSpPr>
        <p:cNvPr id="1" name=""/>
        <p:cNvGrpSpPr/>
        <p:nvPr/>
      </p:nvGrpSpPr>
      <p:grpSpPr>
        <a:xfrm>
          <a:off x="0" y="0"/>
          <a:ext cx="0" cy="0"/>
          <a:chOff x="0" y="0"/>
          <a:chExt cx="0" cy="0"/>
        </a:xfrm>
      </p:grpSpPr>
      <p:sp>
        <p:nvSpPr>
          <p:cNvPr id="57349" name="Rectangle 5"/>
          <p:cNvSpPr>
            <a:spLocks noGrp="1" noChangeArrowheads="1"/>
          </p:cNvSpPr>
          <p:nvPr>
            <p:ph type="title"/>
          </p:nvPr>
        </p:nvSpPr>
        <p:spPr bwMode="auto">
          <a:xfrm>
            <a:off x="91440" y="365760"/>
            <a:ext cx="8961120" cy="914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lgn="l" rtl="0" eaLnBrk="1" fontAlgn="base" hangingPunct="1">
              <a:spcBef>
                <a:spcPct val="0"/>
              </a:spcBef>
              <a:spcAft>
                <a:spcPct val="0"/>
              </a:spcAft>
            </a:pPr>
            <a:r>
              <a:rPr lang="en-US" dirty="0" smtClean="0"/>
              <a:t>Click to edit Master title style</a:t>
            </a:r>
          </a:p>
        </p:txBody>
      </p:sp>
      <p:pic>
        <p:nvPicPr>
          <p:cNvPr id="5" name="Picture 4"/>
          <p:cNvPicPr>
            <a:picLocks noChangeAspect="1" noChangeArrowheads="1"/>
          </p:cNvPicPr>
          <p:nvPr/>
        </p:nvPicPr>
        <p:blipFill>
          <a:blip r:embed="rId6" cstate="print"/>
          <a:srcRect/>
          <a:stretch>
            <a:fillRect/>
          </a:stretch>
        </p:blipFill>
        <p:spPr bwMode="auto">
          <a:xfrm>
            <a:off x="8503920" y="6217920"/>
            <a:ext cx="548640" cy="551434"/>
          </a:xfrm>
          <a:prstGeom prst="rect">
            <a:avLst/>
          </a:prstGeom>
          <a:noFill/>
        </p:spPr>
      </p:pic>
      <p:sp>
        <p:nvSpPr>
          <p:cNvPr id="4" name="TextBox 3"/>
          <p:cNvSpPr txBox="1"/>
          <p:nvPr/>
        </p:nvSpPr>
        <p:spPr>
          <a:xfrm>
            <a:off x="91440" y="91440"/>
            <a:ext cx="8961120" cy="307777"/>
          </a:xfrm>
          <a:prstGeom prst="rect">
            <a:avLst/>
          </a:prstGeom>
          <a:noFill/>
        </p:spPr>
        <p:txBody>
          <a:bodyPr wrap="square" rtlCol="0">
            <a:spAutoFit/>
          </a:bodyPr>
          <a:lstStyle/>
          <a:p>
            <a:pPr algn="l"/>
            <a:r>
              <a:rPr lang="en-US" sz="1400" b="1" dirty="0" smtClean="0">
                <a:latin typeface="Calibri" pitchFamily="34" charset="0"/>
                <a:cs typeface="Meta Offc Pro"/>
              </a:rPr>
              <a:t>Exhibit </a:t>
            </a:r>
            <a:fld id="{0C16F13B-3659-4888-B784-82F22626CC5F}" type="slidenum">
              <a:rPr lang="en-US" sz="1400" b="1" smtClean="0">
                <a:latin typeface="Calibri" pitchFamily="34" charset="0"/>
                <a:cs typeface="Meta Offc Pro"/>
              </a:rPr>
              <a:pPr algn="l"/>
              <a:t>‹#›</a:t>
            </a:fld>
            <a:endParaRPr lang="en-US" sz="1400" b="1" dirty="0" err="1" smtClean="0">
              <a:latin typeface="Calibri" pitchFamily="34" charset="0"/>
              <a:cs typeface="Meta Offc Pro"/>
            </a:endParaRPr>
          </a:p>
        </p:txBody>
      </p:sp>
    </p:spTree>
    <p:extLst>
      <p:ext uri="{BB962C8B-B14F-4D97-AF65-F5344CB8AC3E}">
        <p14:creationId xmlns:p14="http://schemas.microsoft.com/office/powerpoint/2010/main" val="648246042"/>
      </p:ext>
    </p:extLst>
  </p:cSld>
  <p:clrMap bg1="lt1" tx1="dk1" bg2="lt2" tx2="dk2" accent1="accent1" accent2="accent2" accent3="accent3" accent4="accent4" accent5="accent5" accent6="accent6" hlink="hlink" folHlink="folHlink"/>
  <p:sldLayoutIdLst>
    <p:sldLayoutId id="2147483669" r:id="rId1"/>
    <p:sldLayoutId id="2147483670" r:id="rId2"/>
    <p:sldLayoutId id="2147483671" r:id="rId3"/>
    <p:sldLayoutId id="2147483672" r:id="rId4"/>
  </p:sldLayoutIdLst>
  <p:timing>
    <p:tnLst>
      <p:par>
        <p:cTn id="1" dur="indefinite" restart="never" nodeType="tmRoot"/>
      </p:par>
    </p:tnLst>
  </p:timing>
  <p:hf hdr="0" ftr="0" dt="0"/>
  <p:txStyles>
    <p:titleStyle>
      <a:lvl1pPr algn="l" rtl="0" eaLnBrk="1" fontAlgn="base" hangingPunct="1">
        <a:spcBef>
          <a:spcPct val="0"/>
        </a:spcBef>
        <a:spcAft>
          <a:spcPct val="0"/>
        </a:spcAft>
        <a:defRPr lang="en-US" sz="2800" b="1" i="0" dirty="0" smtClean="0">
          <a:solidFill>
            <a:srgbClr val="000000"/>
          </a:solidFill>
          <a:latin typeface="Calibri" pitchFamily="34" charset="0"/>
          <a:ea typeface="+mj-ea"/>
          <a:cs typeface="Calibri" pitchFamily="34" charset="0"/>
        </a:defRPr>
      </a:lvl1pPr>
      <a:lvl2pPr algn="l" rtl="0" eaLnBrk="1" fontAlgn="base" hangingPunct="1">
        <a:spcBef>
          <a:spcPct val="0"/>
        </a:spcBef>
        <a:spcAft>
          <a:spcPct val="0"/>
        </a:spcAft>
        <a:defRPr sz="2600" b="1">
          <a:solidFill>
            <a:schemeClr val="tx2"/>
          </a:solidFill>
          <a:latin typeface="Tahoma" pitchFamily="34" charset="0"/>
          <a:cs typeface="Arial" charset="0"/>
        </a:defRPr>
      </a:lvl2pPr>
      <a:lvl3pPr algn="l" rtl="0" eaLnBrk="1" fontAlgn="base" hangingPunct="1">
        <a:spcBef>
          <a:spcPct val="0"/>
        </a:spcBef>
        <a:spcAft>
          <a:spcPct val="0"/>
        </a:spcAft>
        <a:defRPr sz="2600" b="1">
          <a:solidFill>
            <a:schemeClr val="tx2"/>
          </a:solidFill>
          <a:latin typeface="Tahoma" pitchFamily="34" charset="0"/>
          <a:cs typeface="Arial" charset="0"/>
        </a:defRPr>
      </a:lvl3pPr>
      <a:lvl4pPr algn="l" rtl="0" eaLnBrk="1" fontAlgn="base" hangingPunct="1">
        <a:spcBef>
          <a:spcPct val="0"/>
        </a:spcBef>
        <a:spcAft>
          <a:spcPct val="0"/>
        </a:spcAft>
        <a:defRPr sz="2600" b="1">
          <a:solidFill>
            <a:schemeClr val="tx2"/>
          </a:solidFill>
          <a:latin typeface="Tahoma" pitchFamily="34" charset="0"/>
          <a:cs typeface="Arial" charset="0"/>
        </a:defRPr>
      </a:lvl4pPr>
      <a:lvl5pPr algn="l" rtl="0" eaLnBrk="1" fontAlgn="base" hangingPunct="1">
        <a:spcBef>
          <a:spcPct val="0"/>
        </a:spcBef>
        <a:spcAft>
          <a:spcPct val="0"/>
        </a:spcAft>
        <a:defRPr sz="2600" b="1">
          <a:solidFill>
            <a:schemeClr val="tx2"/>
          </a:solidFill>
          <a:latin typeface="Tahoma" pitchFamily="34" charset="0"/>
          <a:cs typeface="Arial" charset="0"/>
        </a:defRPr>
      </a:lvl5pPr>
      <a:lvl6pPr marL="457200" algn="l" rtl="0" eaLnBrk="1" fontAlgn="base" hangingPunct="1">
        <a:spcBef>
          <a:spcPct val="0"/>
        </a:spcBef>
        <a:spcAft>
          <a:spcPct val="0"/>
        </a:spcAft>
        <a:defRPr sz="2600" b="1">
          <a:solidFill>
            <a:schemeClr val="tx2"/>
          </a:solidFill>
          <a:latin typeface="Tahoma" pitchFamily="34" charset="0"/>
          <a:cs typeface="Arial" charset="0"/>
        </a:defRPr>
      </a:lvl6pPr>
      <a:lvl7pPr marL="914400" algn="l" rtl="0" eaLnBrk="1" fontAlgn="base" hangingPunct="1">
        <a:spcBef>
          <a:spcPct val="0"/>
        </a:spcBef>
        <a:spcAft>
          <a:spcPct val="0"/>
        </a:spcAft>
        <a:defRPr sz="2600" b="1">
          <a:solidFill>
            <a:schemeClr val="tx2"/>
          </a:solidFill>
          <a:latin typeface="Tahoma" pitchFamily="34" charset="0"/>
          <a:cs typeface="Arial" charset="0"/>
        </a:defRPr>
      </a:lvl7pPr>
      <a:lvl8pPr marL="1371600" algn="l" rtl="0" eaLnBrk="1" fontAlgn="base" hangingPunct="1">
        <a:spcBef>
          <a:spcPct val="0"/>
        </a:spcBef>
        <a:spcAft>
          <a:spcPct val="0"/>
        </a:spcAft>
        <a:defRPr sz="2600" b="1">
          <a:solidFill>
            <a:schemeClr val="tx2"/>
          </a:solidFill>
          <a:latin typeface="Tahoma" pitchFamily="34" charset="0"/>
          <a:cs typeface="Arial" charset="0"/>
        </a:defRPr>
      </a:lvl8pPr>
      <a:lvl9pPr marL="1828800" algn="l" rtl="0" eaLnBrk="1" fontAlgn="base" hangingPunct="1">
        <a:spcBef>
          <a:spcPct val="0"/>
        </a:spcBef>
        <a:spcAft>
          <a:spcPct val="0"/>
        </a:spcAft>
        <a:defRPr sz="2600" b="1">
          <a:solidFill>
            <a:schemeClr val="tx2"/>
          </a:solidFill>
          <a:latin typeface="Tahoma" pitchFamily="34" charset="0"/>
          <a:cs typeface="Arial" charset="0"/>
        </a:defRPr>
      </a:lvl9pPr>
    </p:titleStyle>
    <p:body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cs typeface="+mn-cs"/>
        </a:defRPr>
      </a:lvl2pPr>
      <a:lvl3pPr marL="1143000" indent="-228600" algn="l" rtl="0" eaLnBrk="1" fontAlgn="base" hangingPunct="1">
        <a:spcBef>
          <a:spcPct val="20000"/>
        </a:spcBef>
        <a:spcAft>
          <a:spcPct val="0"/>
        </a:spcAft>
        <a:buChar char="•"/>
        <a:defRPr sz="2400">
          <a:solidFill>
            <a:schemeClr val="tx1"/>
          </a:solidFill>
          <a:latin typeface="+mn-lt"/>
          <a:cs typeface="+mn-cs"/>
        </a:defRPr>
      </a:lvl3pPr>
      <a:lvl4pPr marL="1600200" indent="-228600" algn="l" rtl="0" eaLnBrk="1" fontAlgn="base" hangingPunct="1">
        <a:spcBef>
          <a:spcPct val="20000"/>
        </a:spcBef>
        <a:spcAft>
          <a:spcPct val="0"/>
        </a:spcAft>
        <a:buChar char="–"/>
        <a:defRPr sz="2000">
          <a:solidFill>
            <a:schemeClr val="tx1"/>
          </a:solidFill>
          <a:latin typeface="+mn-lt"/>
          <a:cs typeface="+mn-cs"/>
        </a:defRPr>
      </a:lvl4pPr>
      <a:lvl5pPr marL="2057400" indent="-228600" algn="l" rtl="0" eaLnBrk="1" fontAlgn="base" hangingPunct="1">
        <a:spcBef>
          <a:spcPct val="20000"/>
        </a:spcBef>
        <a:spcAft>
          <a:spcPct val="0"/>
        </a:spcAft>
        <a:buChar char="»"/>
        <a:defRPr sz="2000">
          <a:solidFill>
            <a:schemeClr val="tx1"/>
          </a:solidFill>
          <a:latin typeface="+mn-lt"/>
          <a:cs typeface="+mn-cs"/>
        </a:defRPr>
      </a:lvl5pPr>
      <a:lvl6pPr marL="2514600" indent="-228600" algn="l" rtl="0" eaLnBrk="1" fontAlgn="base" hangingPunct="1">
        <a:spcBef>
          <a:spcPct val="20000"/>
        </a:spcBef>
        <a:spcAft>
          <a:spcPct val="0"/>
        </a:spcAft>
        <a:buChar char="»"/>
        <a:defRPr sz="2000">
          <a:solidFill>
            <a:schemeClr val="tx1"/>
          </a:solidFill>
          <a:latin typeface="+mn-lt"/>
          <a:cs typeface="+mn-cs"/>
        </a:defRPr>
      </a:lvl6pPr>
      <a:lvl7pPr marL="2971800" indent="-228600" algn="l" rtl="0" eaLnBrk="1" fontAlgn="base" hangingPunct="1">
        <a:spcBef>
          <a:spcPct val="20000"/>
        </a:spcBef>
        <a:spcAft>
          <a:spcPct val="0"/>
        </a:spcAft>
        <a:buChar char="»"/>
        <a:defRPr sz="2000">
          <a:solidFill>
            <a:schemeClr val="tx1"/>
          </a:solidFill>
          <a:latin typeface="+mn-lt"/>
          <a:cs typeface="+mn-cs"/>
        </a:defRPr>
      </a:lvl7pPr>
      <a:lvl8pPr marL="3429000" indent="-228600" algn="l" rtl="0" eaLnBrk="1" fontAlgn="base" hangingPunct="1">
        <a:spcBef>
          <a:spcPct val="20000"/>
        </a:spcBef>
        <a:spcAft>
          <a:spcPct val="0"/>
        </a:spcAft>
        <a:buChar char="»"/>
        <a:defRPr sz="2000">
          <a:solidFill>
            <a:schemeClr val="tx1"/>
          </a:solidFill>
          <a:latin typeface="+mn-lt"/>
          <a:cs typeface="+mn-cs"/>
        </a:defRPr>
      </a:lvl8pPr>
      <a:lvl9pPr marL="3886200" indent="-228600" algn="l" rtl="0" eaLnBrk="1" fontAlgn="base" hangingPunct="1">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lumMod val="85000"/>
            <a:alpha val="0"/>
          </a:schemeClr>
        </a:solidFill>
        <a:effectLst/>
      </p:bgPr>
    </p:bg>
    <p:spTree>
      <p:nvGrpSpPr>
        <p:cNvPr id="1" name=""/>
        <p:cNvGrpSpPr/>
        <p:nvPr/>
      </p:nvGrpSpPr>
      <p:grpSpPr>
        <a:xfrm>
          <a:off x="0" y="0"/>
          <a:ext cx="0" cy="0"/>
          <a:chOff x="0" y="0"/>
          <a:chExt cx="0" cy="0"/>
        </a:xfrm>
      </p:grpSpPr>
      <p:sp>
        <p:nvSpPr>
          <p:cNvPr id="57349" name="Rectangle 5"/>
          <p:cNvSpPr>
            <a:spLocks noGrp="1" noChangeArrowheads="1"/>
          </p:cNvSpPr>
          <p:nvPr>
            <p:ph type="title"/>
          </p:nvPr>
        </p:nvSpPr>
        <p:spPr bwMode="auto">
          <a:xfrm>
            <a:off x="91440" y="365760"/>
            <a:ext cx="8961120" cy="914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lgn="l" rtl="0" eaLnBrk="1" fontAlgn="base" hangingPunct="1">
              <a:spcBef>
                <a:spcPct val="0"/>
              </a:spcBef>
              <a:spcAft>
                <a:spcPct val="0"/>
              </a:spcAft>
            </a:pPr>
            <a:r>
              <a:rPr lang="en-US" dirty="0" smtClean="0"/>
              <a:t>Click to edit Master title style</a:t>
            </a:r>
          </a:p>
        </p:txBody>
      </p:sp>
      <p:pic>
        <p:nvPicPr>
          <p:cNvPr id="5" name="Picture 4"/>
          <p:cNvPicPr>
            <a:picLocks noChangeAspect="1" noChangeArrowheads="1"/>
          </p:cNvPicPr>
          <p:nvPr/>
        </p:nvPicPr>
        <p:blipFill>
          <a:blip r:embed="rId6" cstate="print"/>
          <a:srcRect/>
          <a:stretch>
            <a:fillRect/>
          </a:stretch>
        </p:blipFill>
        <p:spPr bwMode="auto">
          <a:xfrm>
            <a:off x="8503920" y="6217920"/>
            <a:ext cx="548640" cy="551434"/>
          </a:xfrm>
          <a:prstGeom prst="rect">
            <a:avLst/>
          </a:prstGeom>
          <a:noFill/>
        </p:spPr>
      </p:pic>
      <p:sp>
        <p:nvSpPr>
          <p:cNvPr id="4" name="TextBox 3"/>
          <p:cNvSpPr txBox="1"/>
          <p:nvPr/>
        </p:nvSpPr>
        <p:spPr>
          <a:xfrm>
            <a:off x="91440" y="91440"/>
            <a:ext cx="8961120" cy="307777"/>
          </a:xfrm>
          <a:prstGeom prst="rect">
            <a:avLst/>
          </a:prstGeom>
          <a:noFill/>
        </p:spPr>
        <p:txBody>
          <a:bodyPr wrap="square" rtlCol="0">
            <a:spAutoFit/>
          </a:bodyPr>
          <a:lstStyle/>
          <a:p>
            <a:pPr algn="l"/>
            <a:r>
              <a:rPr lang="en-US" sz="1400" b="1" dirty="0" smtClean="0">
                <a:latin typeface="Calibri" pitchFamily="34" charset="0"/>
                <a:cs typeface="Meta Offc Pro"/>
              </a:rPr>
              <a:t>Figure </a:t>
            </a:r>
            <a:fld id="{0C16F13B-3659-4888-B784-82F22626CC5F}" type="slidenum">
              <a:rPr lang="en-US" sz="1400" b="1" smtClean="0">
                <a:latin typeface="Calibri" pitchFamily="34" charset="0"/>
                <a:cs typeface="Meta Offc Pro"/>
              </a:rPr>
              <a:pPr algn="l"/>
              <a:t>‹#›</a:t>
            </a:fld>
            <a:endParaRPr lang="en-US" sz="1400" b="1" dirty="0" err="1" smtClean="0">
              <a:latin typeface="Calibri" pitchFamily="34" charset="0"/>
              <a:cs typeface="Meta Offc Pro"/>
            </a:endParaRPr>
          </a:p>
        </p:txBody>
      </p:sp>
    </p:spTree>
    <p:extLst>
      <p:ext uri="{BB962C8B-B14F-4D97-AF65-F5344CB8AC3E}">
        <p14:creationId xmlns:p14="http://schemas.microsoft.com/office/powerpoint/2010/main" val="1882789776"/>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Lst>
  <p:timing>
    <p:tnLst>
      <p:par>
        <p:cTn id="1" dur="indefinite" restart="never" nodeType="tmRoot"/>
      </p:par>
    </p:tnLst>
  </p:timing>
  <p:hf hdr="0" ftr="0" dt="0"/>
  <p:txStyles>
    <p:titleStyle>
      <a:lvl1pPr algn="l" rtl="0" eaLnBrk="1" fontAlgn="base" hangingPunct="1">
        <a:spcBef>
          <a:spcPct val="0"/>
        </a:spcBef>
        <a:spcAft>
          <a:spcPct val="0"/>
        </a:spcAft>
        <a:defRPr lang="en-US" sz="2800" b="1" i="0" dirty="0" smtClean="0">
          <a:solidFill>
            <a:srgbClr val="000000"/>
          </a:solidFill>
          <a:latin typeface="Calibri" pitchFamily="34" charset="0"/>
          <a:ea typeface="+mj-ea"/>
          <a:cs typeface="Calibri" pitchFamily="34" charset="0"/>
        </a:defRPr>
      </a:lvl1pPr>
      <a:lvl2pPr algn="l" rtl="0" eaLnBrk="1" fontAlgn="base" hangingPunct="1">
        <a:spcBef>
          <a:spcPct val="0"/>
        </a:spcBef>
        <a:spcAft>
          <a:spcPct val="0"/>
        </a:spcAft>
        <a:defRPr sz="2600" b="1">
          <a:solidFill>
            <a:schemeClr val="tx2"/>
          </a:solidFill>
          <a:latin typeface="Tahoma" pitchFamily="34" charset="0"/>
          <a:cs typeface="Arial" charset="0"/>
        </a:defRPr>
      </a:lvl2pPr>
      <a:lvl3pPr algn="l" rtl="0" eaLnBrk="1" fontAlgn="base" hangingPunct="1">
        <a:spcBef>
          <a:spcPct val="0"/>
        </a:spcBef>
        <a:spcAft>
          <a:spcPct val="0"/>
        </a:spcAft>
        <a:defRPr sz="2600" b="1">
          <a:solidFill>
            <a:schemeClr val="tx2"/>
          </a:solidFill>
          <a:latin typeface="Tahoma" pitchFamily="34" charset="0"/>
          <a:cs typeface="Arial" charset="0"/>
        </a:defRPr>
      </a:lvl3pPr>
      <a:lvl4pPr algn="l" rtl="0" eaLnBrk="1" fontAlgn="base" hangingPunct="1">
        <a:spcBef>
          <a:spcPct val="0"/>
        </a:spcBef>
        <a:spcAft>
          <a:spcPct val="0"/>
        </a:spcAft>
        <a:defRPr sz="2600" b="1">
          <a:solidFill>
            <a:schemeClr val="tx2"/>
          </a:solidFill>
          <a:latin typeface="Tahoma" pitchFamily="34" charset="0"/>
          <a:cs typeface="Arial" charset="0"/>
        </a:defRPr>
      </a:lvl4pPr>
      <a:lvl5pPr algn="l" rtl="0" eaLnBrk="1" fontAlgn="base" hangingPunct="1">
        <a:spcBef>
          <a:spcPct val="0"/>
        </a:spcBef>
        <a:spcAft>
          <a:spcPct val="0"/>
        </a:spcAft>
        <a:defRPr sz="2600" b="1">
          <a:solidFill>
            <a:schemeClr val="tx2"/>
          </a:solidFill>
          <a:latin typeface="Tahoma" pitchFamily="34" charset="0"/>
          <a:cs typeface="Arial" charset="0"/>
        </a:defRPr>
      </a:lvl5pPr>
      <a:lvl6pPr marL="457200" algn="l" rtl="0" eaLnBrk="1" fontAlgn="base" hangingPunct="1">
        <a:spcBef>
          <a:spcPct val="0"/>
        </a:spcBef>
        <a:spcAft>
          <a:spcPct val="0"/>
        </a:spcAft>
        <a:defRPr sz="2600" b="1">
          <a:solidFill>
            <a:schemeClr val="tx2"/>
          </a:solidFill>
          <a:latin typeface="Tahoma" pitchFamily="34" charset="0"/>
          <a:cs typeface="Arial" charset="0"/>
        </a:defRPr>
      </a:lvl6pPr>
      <a:lvl7pPr marL="914400" algn="l" rtl="0" eaLnBrk="1" fontAlgn="base" hangingPunct="1">
        <a:spcBef>
          <a:spcPct val="0"/>
        </a:spcBef>
        <a:spcAft>
          <a:spcPct val="0"/>
        </a:spcAft>
        <a:defRPr sz="2600" b="1">
          <a:solidFill>
            <a:schemeClr val="tx2"/>
          </a:solidFill>
          <a:latin typeface="Tahoma" pitchFamily="34" charset="0"/>
          <a:cs typeface="Arial" charset="0"/>
        </a:defRPr>
      </a:lvl7pPr>
      <a:lvl8pPr marL="1371600" algn="l" rtl="0" eaLnBrk="1" fontAlgn="base" hangingPunct="1">
        <a:spcBef>
          <a:spcPct val="0"/>
        </a:spcBef>
        <a:spcAft>
          <a:spcPct val="0"/>
        </a:spcAft>
        <a:defRPr sz="2600" b="1">
          <a:solidFill>
            <a:schemeClr val="tx2"/>
          </a:solidFill>
          <a:latin typeface="Tahoma" pitchFamily="34" charset="0"/>
          <a:cs typeface="Arial" charset="0"/>
        </a:defRPr>
      </a:lvl8pPr>
      <a:lvl9pPr marL="1828800" algn="l" rtl="0" eaLnBrk="1" fontAlgn="base" hangingPunct="1">
        <a:spcBef>
          <a:spcPct val="0"/>
        </a:spcBef>
        <a:spcAft>
          <a:spcPct val="0"/>
        </a:spcAft>
        <a:defRPr sz="2600" b="1">
          <a:solidFill>
            <a:schemeClr val="tx2"/>
          </a:solidFill>
          <a:latin typeface="Tahoma" pitchFamily="34" charset="0"/>
          <a:cs typeface="Arial" charset="0"/>
        </a:defRPr>
      </a:lvl9pPr>
    </p:titleStyle>
    <p:body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cs typeface="+mn-cs"/>
        </a:defRPr>
      </a:lvl2pPr>
      <a:lvl3pPr marL="1143000" indent="-228600" algn="l" rtl="0" eaLnBrk="1" fontAlgn="base" hangingPunct="1">
        <a:spcBef>
          <a:spcPct val="20000"/>
        </a:spcBef>
        <a:spcAft>
          <a:spcPct val="0"/>
        </a:spcAft>
        <a:buChar char="•"/>
        <a:defRPr sz="2400">
          <a:solidFill>
            <a:schemeClr val="tx1"/>
          </a:solidFill>
          <a:latin typeface="+mn-lt"/>
          <a:cs typeface="+mn-cs"/>
        </a:defRPr>
      </a:lvl3pPr>
      <a:lvl4pPr marL="1600200" indent="-228600" algn="l" rtl="0" eaLnBrk="1" fontAlgn="base" hangingPunct="1">
        <a:spcBef>
          <a:spcPct val="20000"/>
        </a:spcBef>
        <a:spcAft>
          <a:spcPct val="0"/>
        </a:spcAft>
        <a:buChar char="–"/>
        <a:defRPr sz="2000">
          <a:solidFill>
            <a:schemeClr val="tx1"/>
          </a:solidFill>
          <a:latin typeface="+mn-lt"/>
          <a:cs typeface="+mn-cs"/>
        </a:defRPr>
      </a:lvl4pPr>
      <a:lvl5pPr marL="2057400" indent="-228600" algn="l" rtl="0" eaLnBrk="1" fontAlgn="base" hangingPunct="1">
        <a:spcBef>
          <a:spcPct val="20000"/>
        </a:spcBef>
        <a:spcAft>
          <a:spcPct val="0"/>
        </a:spcAft>
        <a:buChar char="»"/>
        <a:defRPr sz="2000">
          <a:solidFill>
            <a:schemeClr val="tx1"/>
          </a:solidFill>
          <a:latin typeface="+mn-lt"/>
          <a:cs typeface="+mn-cs"/>
        </a:defRPr>
      </a:lvl5pPr>
      <a:lvl6pPr marL="2514600" indent="-228600" algn="l" rtl="0" eaLnBrk="1" fontAlgn="base" hangingPunct="1">
        <a:spcBef>
          <a:spcPct val="20000"/>
        </a:spcBef>
        <a:spcAft>
          <a:spcPct val="0"/>
        </a:spcAft>
        <a:buChar char="»"/>
        <a:defRPr sz="2000">
          <a:solidFill>
            <a:schemeClr val="tx1"/>
          </a:solidFill>
          <a:latin typeface="+mn-lt"/>
          <a:cs typeface="+mn-cs"/>
        </a:defRPr>
      </a:lvl6pPr>
      <a:lvl7pPr marL="2971800" indent="-228600" algn="l" rtl="0" eaLnBrk="1" fontAlgn="base" hangingPunct="1">
        <a:spcBef>
          <a:spcPct val="20000"/>
        </a:spcBef>
        <a:spcAft>
          <a:spcPct val="0"/>
        </a:spcAft>
        <a:buChar char="»"/>
        <a:defRPr sz="2000">
          <a:solidFill>
            <a:schemeClr val="tx1"/>
          </a:solidFill>
          <a:latin typeface="+mn-lt"/>
          <a:cs typeface="+mn-cs"/>
        </a:defRPr>
      </a:lvl7pPr>
      <a:lvl8pPr marL="3429000" indent="-228600" algn="l" rtl="0" eaLnBrk="1" fontAlgn="base" hangingPunct="1">
        <a:spcBef>
          <a:spcPct val="20000"/>
        </a:spcBef>
        <a:spcAft>
          <a:spcPct val="0"/>
        </a:spcAft>
        <a:buChar char="»"/>
        <a:defRPr sz="2000">
          <a:solidFill>
            <a:schemeClr val="tx1"/>
          </a:solidFill>
          <a:latin typeface="+mn-lt"/>
          <a:cs typeface="+mn-cs"/>
        </a:defRPr>
      </a:lvl8pPr>
      <a:lvl9pPr marL="3886200" indent="-228600" algn="l" rtl="0" eaLnBrk="1" fontAlgn="base" hangingPunct="1">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8" name="Rectangle 7"/>
          <p:cNvSpPr/>
          <p:nvPr/>
        </p:nvSpPr>
        <p:spPr>
          <a:xfrm>
            <a:off x="230541" y="1554480"/>
            <a:ext cx="8682918" cy="4481320"/>
          </a:xfrm>
          <a:prstGeom prst="rect">
            <a:avLst/>
          </a:prstGeom>
          <a:solidFill>
            <a:srgbClr val="0B78B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pic>
        <p:nvPicPr>
          <p:cNvPr id="7" name="Picture 6"/>
          <p:cNvPicPr>
            <a:picLocks noChangeAspect="1" noChangeArrowheads="1"/>
          </p:cNvPicPr>
          <p:nvPr/>
        </p:nvPicPr>
        <p:blipFill>
          <a:blip r:embed="rId3" cstate="print"/>
          <a:srcRect/>
          <a:stretch>
            <a:fillRect/>
          </a:stretch>
        </p:blipFill>
        <p:spPr bwMode="auto">
          <a:xfrm>
            <a:off x="230541" y="228600"/>
            <a:ext cx="1087719" cy="1093258"/>
          </a:xfrm>
          <a:prstGeom prst="rect">
            <a:avLst/>
          </a:prstGeom>
          <a:noFill/>
        </p:spPr>
      </p:pic>
    </p:spTree>
    <p:extLst>
      <p:ext uri="{BB962C8B-B14F-4D97-AF65-F5344CB8AC3E}">
        <p14:creationId xmlns:p14="http://schemas.microsoft.com/office/powerpoint/2010/main" val="406593133"/>
      </p:ext>
    </p:extLst>
  </p:cSld>
  <p:clrMap bg1="lt1" tx1="dk1" bg2="lt2" tx2="dk2" accent1="accent1" accent2="accent2" accent3="accent3" accent4="accent4" accent5="accent5" accent6="accent6" hlink="hlink" folHlink="folHlink"/>
  <p:sldLayoutIdLst>
    <p:sldLayoutId id="2147483667" r:id="rId1"/>
  </p:sldLayoutIdLst>
  <p:timing>
    <p:tnLst>
      <p:par>
        <p:cTn id="1" dur="indefinite" restart="never" nodeType="tmRoot"/>
      </p:par>
    </p:tnLst>
  </p:timing>
  <p:txStyles>
    <p:titleStyle>
      <a:lvl1pPr algn="l" defTabSz="457200" rtl="0" eaLnBrk="1" latinLnBrk="0" hangingPunct="1">
        <a:spcBef>
          <a:spcPct val="0"/>
        </a:spcBef>
        <a:buNone/>
        <a:defRPr sz="3200" kern="1200" baseline="0">
          <a:solidFill>
            <a:schemeClr val="bg1"/>
          </a:solidFill>
          <a:latin typeface="MetaSerif-Book"/>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lumMod val="85000"/>
            <a:alpha val="0"/>
          </a:schemeClr>
        </a:solidFill>
        <a:effectLst/>
      </p:bgPr>
    </p:bg>
    <p:spTree>
      <p:nvGrpSpPr>
        <p:cNvPr id="1" name=""/>
        <p:cNvGrpSpPr/>
        <p:nvPr/>
      </p:nvGrpSpPr>
      <p:grpSpPr>
        <a:xfrm>
          <a:off x="0" y="0"/>
          <a:ext cx="0" cy="0"/>
          <a:chOff x="0" y="0"/>
          <a:chExt cx="0" cy="0"/>
        </a:xfrm>
      </p:grpSpPr>
      <p:sp>
        <p:nvSpPr>
          <p:cNvPr id="57349" name="Rectangle 5"/>
          <p:cNvSpPr>
            <a:spLocks noGrp="1" noChangeArrowheads="1"/>
          </p:cNvSpPr>
          <p:nvPr>
            <p:ph type="title"/>
          </p:nvPr>
        </p:nvSpPr>
        <p:spPr bwMode="auto">
          <a:xfrm>
            <a:off x="91440" y="365760"/>
            <a:ext cx="8961120" cy="914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lgn="l" rtl="0" eaLnBrk="1" fontAlgn="base" hangingPunct="1">
              <a:spcBef>
                <a:spcPct val="0"/>
              </a:spcBef>
              <a:spcAft>
                <a:spcPct val="0"/>
              </a:spcAft>
            </a:pPr>
            <a:r>
              <a:rPr lang="en-US" smtClean="0"/>
              <a:t>Click to edit Master title style</a:t>
            </a:r>
            <a:endParaRPr lang="en-US" dirty="0" smtClean="0"/>
          </a:p>
        </p:txBody>
      </p:sp>
      <p:sp>
        <p:nvSpPr>
          <p:cNvPr id="4" name="TextBox 3"/>
          <p:cNvSpPr txBox="1"/>
          <p:nvPr/>
        </p:nvSpPr>
        <p:spPr>
          <a:xfrm>
            <a:off x="91440" y="0"/>
            <a:ext cx="8961120" cy="323165"/>
          </a:xfrm>
          <a:prstGeom prst="rect">
            <a:avLst/>
          </a:prstGeom>
          <a:noFill/>
          <a:ln>
            <a:noFill/>
          </a:ln>
        </p:spPr>
        <p:txBody>
          <a:bodyPr wrap="square" rtlCol="0">
            <a:spAutoFit/>
          </a:bodyPr>
          <a:lstStyle/>
          <a:p>
            <a:r>
              <a:rPr lang="en-US" sz="1500" b="1" dirty="0" smtClean="0">
                <a:solidFill>
                  <a:srgbClr val="000000"/>
                </a:solidFill>
                <a:cs typeface="Meta Offc Pro"/>
              </a:rPr>
              <a:t>Figure </a:t>
            </a:r>
            <a:fld id="{0C16F13B-3659-4888-B784-82F22626CC5F}" type="slidenum">
              <a:rPr lang="en-US" sz="1500" b="1" smtClean="0">
                <a:solidFill>
                  <a:srgbClr val="000000"/>
                </a:solidFill>
                <a:cs typeface="Meta Offc Pro"/>
              </a:rPr>
              <a:pPr/>
              <a:t>‹#›</a:t>
            </a:fld>
            <a:endParaRPr lang="en-US" sz="1500" b="1" dirty="0" err="1" smtClean="0">
              <a:solidFill>
                <a:srgbClr val="000000"/>
              </a:solidFill>
              <a:cs typeface="Meta Offc Pro"/>
            </a:endParaRPr>
          </a:p>
        </p:txBody>
      </p:sp>
      <p:grpSp>
        <p:nvGrpSpPr>
          <p:cNvPr id="6" name="Group 5"/>
          <p:cNvGrpSpPr/>
          <p:nvPr userDrawn="1"/>
        </p:nvGrpSpPr>
        <p:grpSpPr>
          <a:xfrm>
            <a:off x="6096000" y="6335625"/>
            <a:ext cx="3024930" cy="421114"/>
            <a:chOff x="1862832" y="3373785"/>
            <a:chExt cx="2556768" cy="355939"/>
          </a:xfrm>
        </p:grpSpPr>
        <p:pic>
          <p:nvPicPr>
            <p:cNvPr id="7" name="Picture 6"/>
            <p:cNvPicPr>
              <a:picLocks noChangeAspect="1" noChangeArrowheads="1"/>
            </p:cNvPicPr>
            <p:nvPr/>
          </p:nvPicPr>
          <p:blipFill>
            <a:blip r:embed="rId8" cstate="print"/>
            <a:srcRect/>
            <a:stretch>
              <a:fillRect/>
            </a:stretch>
          </p:blipFill>
          <p:spPr bwMode="auto">
            <a:xfrm>
              <a:off x="1862832" y="3373785"/>
              <a:ext cx="354136" cy="355939"/>
            </a:xfrm>
            <a:prstGeom prst="rect">
              <a:avLst/>
            </a:prstGeom>
            <a:noFill/>
          </p:spPr>
        </p:pic>
        <p:pic>
          <p:nvPicPr>
            <p:cNvPr id="8" name="Picture 7"/>
            <p:cNvPicPr>
              <a:picLocks noChangeAspect="1"/>
            </p:cNvPicPr>
            <p:nvPr userDrawn="1"/>
          </p:nvPicPr>
          <p:blipFill rotWithShape="1">
            <a:blip r:embed="rId9" cstate="print">
              <a:extLst>
                <a:ext uri="{28A0092B-C50C-407E-A947-70E740481C1C}">
                  <a14:useLocalDpi xmlns:a14="http://schemas.microsoft.com/office/drawing/2010/main" val="0"/>
                </a:ext>
              </a:extLst>
            </a:blip>
            <a:srcRect l="20018" t="28742"/>
            <a:stretch/>
          </p:blipFill>
          <p:spPr>
            <a:xfrm>
              <a:off x="2298391" y="3418919"/>
              <a:ext cx="2121209" cy="265670"/>
            </a:xfrm>
            <a:prstGeom prst="rect">
              <a:avLst/>
            </a:prstGeom>
          </p:spPr>
        </p:pic>
      </p:grpSp>
      <p:sp>
        <p:nvSpPr>
          <p:cNvPr id="2" name="Rectangle 1"/>
          <p:cNvSpPr/>
          <p:nvPr/>
        </p:nvSpPr>
        <p:spPr>
          <a:xfrm>
            <a:off x="0" y="304800"/>
            <a:ext cx="9144000" cy="9875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cxnSp>
        <p:nvCxnSpPr>
          <p:cNvPr id="10" name="Straight Connector 9"/>
          <p:cNvCxnSpPr/>
          <p:nvPr/>
        </p:nvCxnSpPr>
        <p:spPr>
          <a:xfrm>
            <a:off x="0" y="1295400"/>
            <a:ext cx="9144000" cy="0"/>
          </a:xfrm>
          <a:prstGeom prst="line">
            <a:avLst/>
          </a:prstGeom>
          <a:ln w="46990" cmpd="sng">
            <a:solidFill>
              <a:schemeClr val="accent5"/>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a:off x="0" y="304800"/>
            <a:ext cx="9144000" cy="0"/>
          </a:xfrm>
          <a:prstGeom prst="line">
            <a:avLst/>
          </a:prstGeom>
          <a:ln w="46990" cmpd="sng">
            <a:solidFill>
              <a:schemeClr val="accent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53370744"/>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90" r:id="rId6"/>
  </p:sldLayoutIdLst>
  <p:timing>
    <p:tnLst>
      <p:par>
        <p:cTn id="1" dur="indefinite" restart="never" nodeType="tmRoot"/>
      </p:par>
    </p:tnLst>
  </p:timing>
  <p:hf hdr="0" ftr="0" dt="0"/>
  <p:txStyles>
    <p:titleStyle>
      <a:lvl1pPr algn="l" rtl="0" eaLnBrk="1" fontAlgn="base" hangingPunct="1">
        <a:spcBef>
          <a:spcPct val="0"/>
        </a:spcBef>
        <a:spcAft>
          <a:spcPct val="0"/>
        </a:spcAft>
        <a:defRPr lang="en-US" sz="2800" b="1" i="0" dirty="0" smtClean="0">
          <a:solidFill>
            <a:srgbClr val="000000"/>
          </a:solidFill>
          <a:latin typeface="Calibri" pitchFamily="34" charset="0"/>
          <a:ea typeface="+mj-ea"/>
          <a:cs typeface="Calibri" pitchFamily="34" charset="0"/>
        </a:defRPr>
      </a:lvl1pPr>
      <a:lvl2pPr algn="l" rtl="0" eaLnBrk="1" fontAlgn="base" hangingPunct="1">
        <a:spcBef>
          <a:spcPct val="0"/>
        </a:spcBef>
        <a:spcAft>
          <a:spcPct val="0"/>
        </a:spcAft>
        <a:defRPr sz="2600" b="1">
          <a:solidFill>
            <a:schemeClr val="tx2"/>
          </a:solidFill>
          <a:latin typeface="Tahoma" pitchFamily="34" charset="0"/>
          <a:cs typeface="Arial" charset="0"/>
        </a:defRPr>
      </a:lvl2pPr>
      <a:lvl3pPr algn="l" rtl="0" eaLnBrk="1" fontAlgn="base" hangingPunct="1">
        <a:spcBef>
          <a:spcPct val="0"/>
        </a:spcBef>
        <a:spcAft>
          <a:spcPct val="0"/>
        </a:spcAft>
        <a:defRPr sz="2600" b="1">
          <a:solidFill>
            <a:schemeClr val="tx2"/>
          </a:solidFill>
          <a:latin typeface="Tahoma" pitchFamily="34" charset="0"/>
          <a:cs typeface="Arial" charset="0"/>
        </a:defRPr>
      </a:lvl3pPr>
      <a:lvl4pPr algn="l" rtl="0" eaLnBrk="1" fontAlgn="base" hangingPunct="1">
        <a:spcBef>
          <a:spcPct val="0"/>
        </a:spcBef>
        <a:spcAft>
          <a:spcPct val="0"/>
        </a:spcAft>
        <a:defRPr sz="2600" b="1">
          <a:solidFill>
            <a:schemeClr val="tx2"/>
          </a:solidFill>
          <a:latin typeface="Tahoma" pitchFamily="34" charset="0"/>
          <a:cs typeface="Arial" charset="0"/>
        </a:defRPr>
      </a:lvl4pPr>
      <a:lvl5pPr algn="l" rtl="0" eaLnBrk="1" fontAlgn="base" hangingPunct="1">
        <a:spcBef>
          <a:spcPct val="0"/>
        </a:spcBef>
        <a:spcAft>
          <a:spcPct val="0"/>
        </a:spcAft>
        <a:defRPr sz="2600" b="1">
          <a:solidFill>
            <a:schemeClr val="tx2"/>
          </a:solidFill>
          <a:latin typeface="Tahoma" pitchFamily="34" charset="0"/>
          <a:cs typeface="Arial" charset="0"/>
        </a:defRPr>
      </a:lvl5pPr>
      <a:lvl6pPr marL="457200" algn="l" rtl="0" eaLnBrk="1" fontAlgn="base" hangingPunct="1">
        <a:spcBef>
          <a:spcPct val="0"/>
        </a:spcBef>
        <a:spcAft>
          <a:spcPct val="0"/>
        </a:spcAft>
        <a:defRPr sz="2600" b="1">
          <a:solidFill>
            <a:schemeClr val="tx2"/>
          </a:solidFill>
          <a:latin typeface="Tahoma" pitchFamily="34" charset="0"/>
          <a:cs typeface="Arial" charset="0"/>
        </a:defRPr>
      </a:lvl6pPr>
      <a:lvl7pPr marL="914400" algn="l" rtl="0" eaLnBrk="1" fontAlgn="base" hangingPunct="1">
        <a:spcBef>
          <a:spcPct val="0"/>
        </a:spcBef>
        <a:spcAft>
          <a:spcPct val="0"/>
        </a:spcAft>
        <a:defRPr sz="2600" b="1">
          <a:solidFill>
            <a:schemeClr val="tx2"/>
          </a:solidFill>
          <a:latin typeface="Tahoma" pitchFamily="34" charset="0"/>
          <a:cs typeface="Arial" charset="0"/>
        </a:defRPr>
      </a:lvl7pPr>
      <a:lvl8pPr marL="1371600" algn="l" rtl="0" eaLnBrk="1" fontAlgn="base" hangingPunct="1">
        <a:spcBef>
          <a:spcPct val="0"/>
        </a:spcBef>
        <a:spcAft>
          <a:spcPct val="0"/>
        </a:spcAft>
        <a:defRPr sz="2600" b="1">
          <a:solidFill>
            <a:schemeClr val="tx2"/>
          </a:solidFill>
          <a:latin typeface="Tahoma" pitchFamily="34" charset="0"/>
          <a:cs typeface="Arial" charset="0"/>
        </a:defRPr>
      </a:lvl8pPr>
      <a:lvl9pPr marL="1828800" algn="l" rtl="0" eaLnBrk="1" fontAlgn="base" hangingPunct="1">
        <a:spcBef>
          <a:spcPct val="0"/>
        </a:spcBef>
        <a:spcAft>
          <a:spcPct val="0"/>
        </a:spcAft>
        <a:defRPr sz="2600" b="1">
          <a:solidFill>
            <a:schemeClr val="tx2"/>
          </a:solidFill>
          <a:latin typeface="Tahoma" pitchFamily="34" charset="0"/>
          <a:cs typeface="Arial" charset="0"/>
        </a:defRPr>
      </a:lvl9pPr>
    </p:titleStyle>
    <p:body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cs typeface="+mn-cs"/>
        </a:defRPr>
      </a:lvl2pPr>
      <a:lvl3pPr marL="1143000" indent="-228600" algn="l" rtl="0" eaLnBrk="1" fontAlgn="base" hangingPunct="1">
        <a:spcBef>
          <a:spcPct val="20000"/>
        </a:spcBef>
        <a:spcAft>
          <a:spcPct val="0"/>
        </a:spcAft>
        <a:buChar char="•"/>
        <a:defRPr sz="2400">
          <a:solidFill>
            <a:schemeClr val="tx1"/>
          </a:solidFill>
          <a:latin typeface="+mn-lt"/>
          <a:cs typeface="+mn-cs"/>
        </a:defRPr>
      </a:lvl3pPr>
      <a:lvl4pPr marL="1600200" indent="-228600" algn="l" rtl="0" eaLnBrk="1" fontAlgn="base" hangingPunct="1">
        <a:spcBef>
          <a:spcPct val="20000"/>
        </a:spcBef>
        <a:spcAft>
          <a:spcPct val="0"/>
        </a:spcAft>
        <a:buChar char="–"/>
        <a:defRPr sz="2000">
          <a:solidFill>
            <a:schemeClr val="tx1"/>
          </a:solidFill>
          <a:latin typeface="+mn-lt"/>
          <a:cs typeface="+mn-cs"/>
        </a:defRPr>
      </a:lvl4pPr>
      <a:lvl5pPr marL="2057400" indent="-228600" algn="l" rtl="0" eaLnBrk="1" fontAlgn="base" hangingPunct="1">
        <a:spcBef>
          <a:spcPct val="20000"/>
        </a:spcBef>
        <a:spcAft>
          <a:spcPct val="0"/>
        </a:spcAft>
        <a:buChar char="»"/>
        <a:defRPr sz="2000">
          <a:solidFill>
            <a:schemeClr val="tx1"/>
          </a:solidFill>
          <a:latin typeface="+mn-lt"/>
          <a:cs typeface="+mn-cs"/>
        </a:defRPr>
      </a:lvl5pPr>
      <a:lvl6pPr marL="2514600" indent="-228600" algn="l" rtl="0" eaLnBrk="1" fontAlgn="base" hangingPunct="1">
        <a:spcBef>
          <a:spcPct val="20000"/>
        </a:spcBef>
        <a:spcAft>
          <a:spcPct val="0"/>
        </a:spcAft>
        <a:buChar char="»"/>
        <a:defRPr sz="2000">
          <a:solidFill>
            <a:schemeClr val="tx1"/>
          </a:solidFill>
          <a:latin typeface="+mn-lt"/>
          <a:cs typeface="+mn-cs"/>
        </a:defRPr>
      </a:lvl6pPr>
      <a:lvl7pPr marL="2971800" indent="-228600" algn="l" rtl="0" eaLnBrk="1" fontAlgn="base" hangingPunct="1">
        <a:spcBef>
          <a:spcPct val="20000"/>
        </a:spcBef>
        <a:spcAft>
          <a:spcPct val="0"/>
        </a:spcAft>
        <a:buChar char="»"/>
        <a:defRPr sz="2000">
          <a:solidFill>
            <a:schemeClr val="tx1"/>
          </a:solidFill>
          <a:latin typeface="+mn-lt"/>
          <a:cs typeface="+mn-cs"/>
        </a:defRPr>
      </a:lvl7pPr>
      <a:lvl8pPr marL="3429000" indent="-228600" algn="l" rtl="0" eaLnBrk="1" fontAlgn="base" hangingPunct="1">
        <a:spcBef>
          <a:spcPct val="20000"/>
        </a:spcBef>
        <a:spcAft>
          <a:spcPct val="0"/>
        </a:spcAft>
        <a:buChar char="»"/>
        <a:defRPr sz="2000">
          <a:solidFill>
            <a:schemeClr val="tx1"/>
          </a:solidFill>
          <a:latin typeface="+mn-lt"/>
          <a:cs typeface="+mn-cs"/>
        </a:defRPr>
      </a:lvl8pPr>
      <a:lvl9pPr marL="3886200" indent="-228600" algn="l" rtl="0" eaLnBrk="1" fontAlgn="base" hangingPunct="1">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lumMod val="85000"/>
            <a:alpha val="0"/>
          </a:schemeClr>
        </a:solidFill>
        <a:effectLst/>
      </p:bgPr>
    </p:bg>
    <p:spTree>
      <p:nvGrpSpPr>
        <p:cNvPr id="1" name=""/>
        <p:cNvGrpSpPr/>
        <p:nvPr/>
      </p:nvGrpSpPr>
      <p:grpSpPr>
        <a:xfrm>
          <a:off x="0" y="0"/>
          <a:ext cx="0" cy="0"/>
          <a:chOff x="0" y="0"/>
          <a:chExt cx="0" cy="0"/>
        </a:xfrm>
      </p:grpSpPr>
      <p:sp>
        <p:nvSpPr>
          <p:cNvPr id="57349" name="Rectangle 5"/>
          <p:cNvSpPr>
            <a:spLocks noGrp="1" noChangeArrowheads="1"/>
          </p:cNvSpPr>
          <p:nvPr>
            <p:ph type="title"/>
          </p:nvPr>
        </p:nvSpPr>
        <p:spPr bwMode="auto">
          <a:xfrm>
            <a:off x="91440" y="365760"/>
            <a:ext cx="8961120" cy="914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lgn="l" rtl="0" eaLnBrk="1" fontAlgn="base" hangingPunct="1">
              <a:spcBef>
                <a:spcPct val="0"/>
              </a:spcBef>
              <a:spcAft>
                <a:spcPct val="0"/>
              </a:spcAft>
            </a:pPr>
            <a:r>
              <a:rPr lang="en-US" dirty="0" smtClean="0"/>
              <a:t>Click to edit Master title style</a:t>
            </a:r>
          </a:p>
        </p:txBody>
      </p:sp>
      <p:pic>
        <p:nvPicPr>
          <p:cNvPr id="5" name="Picture 4"/>
          <p:cNvPicPr>
            <a:picLocks noChangeAspect="1" noChangeArrowheads="1"/>
          </p:cNvPicPr>
          <p:nvPr/>
        </p:nvPicPr>
        <p:blipFill>
          <a:blip r:embed="rId9" cstate="print"/>
          <a:srcRect/>
          <a:stretch>
            <a:fillRect/>
          </a:stretch>
        </p:blipFill>
        <p:spPr bwMode="auto">
          <a:xfrm>
            <a:off x="8503920" y="6217920"/>
            <a:ext cx="548640" cy="551434"/>
          </a:xfrm>
          <a:prstGeom prst="rect">
            <a:avLst/>
          </a:prstGeom>
          <a:noFill/>
        </p:spPr>
      </p:pic>
      <p:sp>
        <p:nvSpPr>
          <p:cNvPr id="4" name="TextBox 3"/>
          <p:cNvSpPr txBox="1"/>
          <p:nvPr/>
        </p:nvSpPr>
        <p:spPr>
          <a:xfrm>
            <a:off x="91440" y="91440"/>
            <a:ext cx="8961120" cy="307777"/>
          </a:xfrm>
          <a:prstGeom prst="rect">
            <a:avLst/>
          </a:prstGeom>
          <a:noFill/>
        </p:spPr>
        <p:txBody>
          <a:bodyPr wrap="square" rtlCol="0">
            <a:spAutoFit/>
          </a:bodyPr>
          <a:lstStyle/>
          <a:p>
            <a:r>
              <a:rPr lang="en-US" sz="1400" b="1" dirty="0" smtClean="0">
                <a:solidFill>
                  <a:srgbClr val="000000"/>
                </a:solidFill>
                <a:cs typeface="Meta Offc Pro"/>
              </a:rPr>
              <a:t>Figure </a:t>
            </a:r>
            <a:fld id="{0C16F13B-3659-4888-B784-82F22626CC5F}" type="slidenum">
              <a:rPr lang="en-US" sz="1400" b="1" smtClean="0">
                <a:solidFill>
                  <a:srgbClr val="000000"/>
                </a:solidFill>
                <a:cs typeface="Meta Offc Pro"/>
              </a:rPr>
              <a:pPr/>
              <a:t>‹#›</a:t>
            </a:fld>
            <a:endParaRPr lang="en-US" sz="1400" b="1" dirty="0" err="1" smtClean="0">
              <a:solidFill>
                <a:srgbClr val="000000"/>
              </a:solidFill>
              <a:cs typeface="Meta Offc Pro"/>
            </a:endParaRPr>
          </a:p>
        </p:txBody>
      </p:sp>
    </p:spTree>
    <p:extLst>
      <p:ext uri="{BB962C8B-B14F-4D97-AF65-F5344CB8AC3E}">
        <p14:creationId xmlns:p14="http://schemas.microsoft.com/office/powerpoint/2010/main" val="3220366009"/>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1" r:id="rId6"/>
    <p:sldLayoutId id="2147483692" r:id="rId7"/>
  </p:sldLayoutIdLst>
  <p:timing>
    <p:tnLst>
      <p:par>
        <p:cTn id="1" dur="indefinite" restart="never" nodeType="tmRoot"/>
      </p:par>
    </p:tnLst>
  </p:timing>
  <p:hf hdr="0" ftr="0" dt="0"/>
  <p:txStyles>
    <p:titleStyle>
      <a:lvl1pPr algn="l" rtl="0" eaLnBrk="1" fontAlgn="base" hangingPunct="1">
        <a:spcBef>
          <a:spcPct val="0"/>
        </a:spcBef>
        <a:spcAft>
          <a:spcPct val="0"/>
        </a:spcAft>
        <a:defRPr lang="en-US" sz="2800" b="1" i="0" dirty="0" smtClean="0">
          <a:solidFill>
            <a:srgbClr val="000000"/>
          </a:solidFill>
          <a:latin typeface="Calibri" pitchFamily="34" charset="0"/>
          <a:ea typeface="+mj-ea"/>
          <a:cs typeface="Calibri" pitchFamily="34" charset="0"/>
        </a:defRPr>
      </a:lvl1pPr>
      <a:lvl2pPr algn="l" rtl="0" eaLnBrk="1" fontAlgn="base" hangingPunct="1">
        <a:spcBef>
          <a:spcPct val="0"/>
        </a:spcBef>
        <a:spcAft>
          <a:spcPct val="0"/>
        </a:spcAft>
        <a:defRPr sz="2600" b="1">
          <a:solidFill>
            <a:schemeClr val="tx2"/>
          </a:solidFill>
          <a:latin typeface="Tahoma" pitchFamily="34" charset="0"/>
          <a:cs typeface="Arial" charset="0"/>
        </a:defRPr>
      </a:lvl2pPr>
      <a:lvl3pPr algn="l" rtl="0" eaLnBrk="1" fontAlgn="base" hangingPunct="1">
        <a:spcBef>
          <a:spcPct val="0"/>
        </a:spcBef>
        <a:spcAft>
          <a:spcPct val="0"/>
        </a:spcAft>
        <a:defRPr sz="2600" b="1">
          <a:solidFill>
            <a:schemeClr val="tx2"/>
          </a:solidFill>
          <a:latin typeface="Tahoma" pitchFamily="34" charset="0"/>
          <a:cs typeface="Arial" charset="0"/>
        </a:defRPr>
      </a:lvl3pPr>
      <a:lvl4pPr algn="l" rtl="0" eaLnBrk="1" fontAlgn="base" hangingPunct="1">
        <a:spcBef>
          <a:spcPct val="0"/>
        </a:spcBef>
        <a:spcAft>
          <a:spcPct val="0"/>
        </a:spcAft>
        <a:defRPr sz="2600" b="1">
          <a:solidFill>
            <a:schemeClr val="tx2"/>
          </a:solidFill>
          <a:latin typeface="Tahoma" pitchFamily="34" charset="0"/>
          <a:cs typeface="Arial" charset="0"/>
        </a:defRPr>
      </a:lvl4pPr>
      <a:lvl5pPr algn="l" rtl="0" eaLnBrk="1" fontAlgn="base" hangingPunct="1">
        <a:spcBef>
          <a:spcPct val="0"/>
        </a:spcBef>
        <a:spcAft>
          <a:spcPct val="0"/>
        </a:spcAft>
        <a:defRPr sz="2600" b="1">
          <a:solidFill>
            <a:schemeClr val="tx2"/>
          </a:solidFill>
          <a:latin typeface="Tahoma" pitchFamily="34" charset="0"/>
          <a:cs typeface="Arial" charset="0"/>
        </a:defRPr>
      </a:lvl5pPr>
      <a:lvl6pPr marL="457200" algn="l" rtl="0" eaLnBrk="1" fontAlgn="base" hangingPunct="1">
        <a:spcBef>
          <a:spcPct val="0"/>
        </a:spcBef>
        <a:spcAft>
          <a:spcPct val="0"/>
        </a:spcAft>
        <a:defRPr sz="2600" b="1">
          <a:solidFill>
            <a:schemeClr val="tx2"/>
          </a:solidFill>
          <a:latin typeface="Tahoma" pitchFamily="34" charset="0"/>
          <a:cs typeface="Arial" charset="0"/>
        </a:defRPr>
      </a:lvl6pPr>
      <a:lvl7pPr marL="914400" algn="l" rtl="0" eaLnBrk="1" fontAlgn="base" hangingPunct="1">
        <a:spcBef>
          <a:spcPct val="0"/>
        </a:spcBef>
        <a:spcAft>
          <a:spcPct val="0"/>
        </a:spcAft>
        <a:defRPr sz="2600" b="1">
          <a:solidFill>
            <a:schemeClr val="tx2"/>
          </a:solidFill>
          <a:latin typeface="Tahoma" pitchFamily="34" charset="0"/>
          <a:cs typeface="Arial" charset="0"/>
        </a:defRPr>
      </a:lvl7pPr>
      <a:lvl8pPr marL="1371600" algn="l" rtl="0" eaLnBrk="1" fontAlgn="base" hangingPunct="1">
        <a:spcBef>
          <a:spcPct val="0"/>
        </a:spcBef>
        <a:spcAft>
          <a:spcPct val="0"/>
        </a:spcAft>
        <a:defRPr sz="2600" b="1">
          <a:solidFill>
            <a:schemeClr val="tx2"/>
          </a:solidFill>
          <a:latin typeface="Tahoma" pitchFamily="34" charset="0"/>
          <a:cs typeface="Arial" charset="0"/>
        </a:defRPr>
      </a:lvl8pPr>
      <a:lvl9pPr marL="1828800" algn="l" rtl="0" eaLnBrk="1" fontAlgn="base" hangingPunct="1">
        <a:spcBef>
          <a:spcPct val="0"/>
        </a:spcBef>
        <a:spcAft>
          <a:spcPct val="0"/>
        </a:spcAft>
        <a:defRPr sz="2600" b="1">
          <a:solidFill>
            <a:schemeClr val="tx2"/>
          </a:solidFill>
          <a:latin typeface="Tahoma" pitchFamily="34" charset="0"/>
          <a:cs typeface="Arial" charset="0"/>
        </a:defRPr>
      </a:lvl9pPr>
    </p:titleStyle>
    <p:body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cs typeface="+mn-cs"/>
        </a:defRPr>
      </a:lvl2pPr>
      <a:lvl3pPr marL="1143000" indent="-228600" algn="l" rtl="0" eaLnBrk="1" fontAlgn="base" hangingPunct="1">
        <a:spcBef>
          <a:spcPct val="20000"/>
        </a:spcBef>
        <a:spcAft>
          <a:spcPct val="0"/>
        </a:spcAft>
        <a:buChar char="•"/>
        <a:defRPr sz="2400">
          <a:solidFill>
            <a:schemeClr val="tx1"/>
          </a:solidFill>
          <a:latin typeface="+mn-lt"/>
          <a:cs typeface="+mn-cs"/>
        </a:defRPr>
      </a:lvl3pPr>
      <a:lvl4pPr marL="1600200" indent="-228600" algn="l" rtl="0" eaLnBrk="1" fontAlgn="base" hangingPunct="1">
        <a:spcBef>
          <a:spcPct val="20000"/>
        </a:spcBef>
        <a:spcAft>
          <a:spcPct val="0"/>
        </a:spcAft>
        <a:buChar char="–"/>
        <a:defRPr sz="2000">
          <a:solidFill>
            <a:schemeClr val="tx1"/>
          </a:solidFill>
          <a:latin typeface="+mn-lt"/>
          <a:cs typeface="+mn-cs"/>
        </a:defRPr>
      </a:lvl4pPr>
      <a:lvl5pPr marL="2057400" indent="-228600" algn="l" rtl="0" eaLnBrk="1" fontAlgn="base" hangingPunct="1">
        <a:spcBef>
          <a:spcPct val="20000"/>
        </a:spcBef>
        <a:spcAft>
          <a:spcPct val="0"/>
        </a:spcAft>
        <a:buChar char="»"/>
        <a:defRPr sz="2000">
          <a:solidFill>
            <a:schemeClr val="tx1"/>
          </a:solidFill>
          <a:latin typeface="+mn-lt"/>
          <a:cs typeface="+mn-cs"/>
        </a:defRPr>
      </a:lvl5pPr>
      <a:lvl6pPr marL="2514600" indent="-228600" algn="l" rtl="0" eaLnBrk="1" fontAlgn="base" hangingPunct="1">
        <a:spcBef>
          <a:spcPct val="20000"/>
        </a:spcBef>
        <a:spcAft>
          <a:spcPct val="0"/>
        </a:spcAft>
        <a:buChar char="»"/>
        <a:defRPr sz="2000">
          <a:solidFill>
            <a:schemeClr val="tx1"/>
          </a:solidFill>
          <a:latin typeface="+mn-lt"/>
          <a:cs typeface="+mn-cs"/>
        </a:defRPr>
      </a:lvl6pPr>
      <a:lvl7pPr marL="2971800" indent="-228600" algn="l" rtl="0" eaLnBrk="1" fontAlgn="base" hangingPunct="1">
        <a:spcBef>
          <a:spcPct val="20000"/>
        </a:spcBef>
        <a:spcAft>
          <a:spcPct val="0"/>
        </a:spcAft>
        <a:buChar char="»"/>
        <a:defRPr sz="2000">
          <a:solidFill>
            <a:schemeClr val="tx1"/>
          </a:solidFill>
          <a:latin typeface="+mn-lt"/>
          <a:cs typeface="+mn-cs"/>
        </a:defRPr>
      </a:lvl7pPr>
      <a:lvl8pPr marL="3429000" indent="-228600" algn="l" rtl="0" eaLnBrk="1" fontAlgn="base" hangingPunct="1">
        <a:spcBef>
          <a:spcPct val="20000"/>
        </a:spcBef>
        <a:spcAft>
          <a:spcPct val="0"/>
        </a:spcAft>
        <a:buChar char="»"/>
        <a:defRPr sz="2000">
          <a:solidFill>
            <a:schemeClr val="tx1"/>
          </a:solidFill>
          <a:latin typeface="+mn-lt"/>
          <a:cs typeface="+mn-cs"/>
        </a:defRPr>
      </a:lvl8pPr>
      <a:lvl9pPr marL="3886200" indent="-228600" algn="l" rtl="0" eaLnBrk="1" fontAlgn="base" hangingPunct="1">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xml.rels><?xml version="1.0" encoding="UTF-8" standalone="yes"?>
<Relationships xmlns="http://schemas.openxmlformats.org/package/2006/relationships"><Relationship Id="rId8" Type="http://schemas.openxmlformats.org/officeDocument/2006/relationships/diagramLayout" Target="../diagrams/layout2.xml"/><Relationship Id="rId13" Type="http://schemas.openxmlformats.org/officeDocument/2006/relationships/image" Target="../media/image4.wmf"/><Relationship Id="rId3" Type="http://schemas.openxmlformats.org/officeDocument/2006/relationships/diagramLayout" Target="../diagrams/layout1.xml"/><Relationship Id="rId7" Type="http://schemas.openxmlformats.org/officeDocument/2006/relationships/diagramData" Target="../diagrams/data2.xml"/><Relationship Id="rId12" Type="http://schemas.openxmlformats.org/officeDocument/2006/relationships/image" Target="../media/image3.png"/><Relationship Id="rId2" Type="http://schemas.openxmlformats.org/officeDocument/2006/relationships/diagramData" Target="../diagrams/data1.xml"/><Relationship Id="rId1" Type="http://schemas.openxmlformats.org/officeDocument/2006/relationships/slideLayout" Target="../slideLayouts/slideLayout16.xml"/><Relationship Id="rId6" Type="http://schemas.microsoft.com/office/2007/relationships/diagramDrawing" Target="../diagrams/drawing1.xml"/><Relationship Id="rId11" Type="http://schemas.microsoft.com/office/2007/relationships/diagramDrawing" Target="../diagrams/drawing2.xml"/><Relationship Id="rId5" Type="http://schemas.openxmlformats.org/officeDocument/2006/relationships/diagramColors" Target="../diagrams/colors1.xml"/><Relationship Id="rId10" Type="http://schemas.openxmlformats.org/officeDocument/2006/relationships/diagramColors" Target="../diagrams/colors2.xml"/><Relationship Id="rId4" Type="http://schemas.openxmlformats.org/officeDocument/2006/relationships/diagramQuickStyle" Target="../diagrams/quickStyle1.xml"/><Relationship Id="rId9" Type="http://schemas.openxmlformats.org/officeDocument/2006/relationships/diagramQuickStyle" Target="../diagrams/quickStyle2.xml"/></Relationships>
</file>

<file path=ppt/slides/_rels/slide3.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xml"/><Relationship Id="rId1" Type="http://schemas.openxmlformats.org/officeDocument/2006/relationships/slideLayout" Target="../slideLayouts/slideLayout16.xml"/><Relationship Id="rId4" Type="http://schemas.openxmlformats.org/officeDocument/2006/relationships/hyperlink" Target="http://www.gpo.gov/fdsys/search/pagedetails.action?granuleId=&amp;packageId=GPO-CPRT-106WPRT61710" TargetMode="External"/></Relationships>
</file>

<file path=ppt/slides/_rels/slide4.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5.png"/><Relationship Id="rId7"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19.xml"/><Relationship Id="rId6" Type="http://schemas.openxmlformats.org/officeDocument/2006/relationships/image" Target="../media/image7.png"/><Relationship Id="rId11" Type="http://schemas.openxmlformats.org/officeDocument/2006/relationships/image" Target="../media/image12.png"/><Relationship Id="rId5" Type="http://schemas.microsoft.com/office/2007/relationships/hdphoto" Target="../media/hdphoto1.wdp"/><Relationship Id="rId10" Type="http://schemas.openxmlformats.org/officeDocument/2006/relationships/image" Target="../media/image11.png"/><Relationship Id="rId4" Type="http://schemas.openxmlformats.org/officeDocument/2006/relationships/image" Target="../media/image6.png"/><Relationship Id="rId9" Type="http://schemas.openxmlformats.org/officeDocument/2006/relationships/image" Target="../media/image10.png"/></Relationships>
</file>

<file path=ppt/slides/_rels/slide5.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3.xml"/><Relationship Id="rId1" Type="http://schemas.openxmlformats.org/officeDocument/2006/relationships/slideLayout" Target="../slideLayouts/slideLayout17.xml"/><Relationship Id="rId4" Type="http://schemas.openxmlformats.org/officeDocument/2006/relationships/chart" Target="../charts/chart3.xml"/></Relationships>
</file>

<file path=ppt/slides/_rels/slide6.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4.xml"/><Relationship Id="rId1" Type="http://schemas.openxmlformats.org/officeDocument/2006/relationships/slideLayout" Target="../slideLayouts/slideLayout16.xml"/></Relationships>
</file>

<file path=ppt/slides/_rels/slide7.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5.xml"/><Relationship Id="rId1" Type="http://schemas.openxmlformats.org/officeDocument/2006/relationships/slideLayout" Target="../slideLayouts/slideLayout16.xml"/><Relationship Id="rId5" Type="http://schemas.openxmlformats.org/officeDocument/2006/relationships/chart" Target="../charts/chart7.xml"/><Relationship Id="rId4" Type="http://schemas.openxmlformats.org/officeDocument/2006/relationships/chart" Target="../charts/chart6.xml"/></Relationships>
</file>

<file path=ppt/slides/_rels/slide8.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notesSlide" Target="../notesSlides/notesSlide6.xml"/><Relationship Id="rId1" Type="http://schemas.openxmlformats.org/officeDocument/2006/relationships/slideLayout" Target="../slideLayouts/slideLayout16.xml"/></Relationships>
</file>

<file path=ppt/slides/_rels/slide9.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notesSlide" Target="../notesSlides/notesSlide7.xml"/><Relationship Id="rId1" Type="http://schemas.openxmlformats.org/officeDocument/2006/relationships/slideLayout" Target="../slideLayouts/slideLayout16.xml"/></Relationships>
</file>

<file path=ppt/slides/_rels/slide10.xml.rels><?xml version="1.0" encoding="UTF-8" standalone="yes"?>
<Relationships xmlns="http://schemas.openxmlformats.org/package/2006/relationships"><Relationship Id="rId3" Type="http://schemas.openxmlformats.org/officeDocument/2006/relationships/chart" Target="../charts/chart10.xml"/><Relationship Id="rId2" Type="http://schemas.openxmlformats.org/officeDocument/2006/relationships/notesSlide" Target="../notesSlides/notesSlide8.xml"/><Relationship Id="rId1" Type="http://schemas.openxmlformats.org/officeDocument/2006/relationships/slideLayout" Target="../slideLayouts/slideLayout1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9.xml"/></Relationships>
</file>

<file path=ppt/slides/_rels/slide12.xml.rels><?xml version="1.0" encoding="UTF-8" standalone="yes"?>
<Relationships xmlns="http://schemas.openxmlformats.org/package/2006/relationships"><Relationship Id="rId3" Type="http://schemas.openxmlformats.org/officeDocument/2006/relationships/hyperlink" Target="http://www.gpo.gov/fdsys/pkg/FR-2014-01-21/pdf/2014-00931.pdf" TargetMode="External"/><Relationship Id="rId2" Type="http://schemas.openxmlformats.org/officeDocument/2006/relationships/notesSlide" Target="../notesSlides/notesSlide10.xml"/><Relationship Id="rId1" Type="http://schemas.openxmlformats.org/officeDocument/2006/relationships/slideLayout" Target="../slideLayouts/slideLayout19.xml"/></Relationships>
</file>

<file path=ppt/slides/_rels/slide13.xml.rels><?xml version="1.0" encoding="UTF-8" standalone="yes"?>
<Relationships xmlns="http://schemas.openxmlformats.org/package/2006/relationships"><Relationship Id="rId3" Type="http://schemas.openxmlformats.org/officeDocument/2006/relationships/chart" Target="../charts/chart11.xml"/><Relationship Id="rId2" Type="http://schemas.openxmlformats.org/officeDocument/2006/relationships/notesSlide" Target="../notesSlides/notesSlide11.xml"/><Relationship Id="rId1" Type="http://schemas.openxmlformats.org/officeDocument/2006/relationships/slideLayout" Target="../slideLayouts/slideLayout16.xml"/></Relationships>
</file>

<file path=ppt/slides/_rels/slide14.xml.rels><?xml version="1.0" encoding="UTF-8" standalone="yes"?>
<Relationships xmlns="http://schemas.openxmlformats.org/package/2006/relationships"><Relationship Id="rId3" Type="http://schemas.openxmlformats.org/officeDocument/2006/relationships/chart" Target="../charts/chart12.xml"/><Relationship Id="rId2" Type="http://schemas.openxmlformats.org/officeDocument/2006/relationships/notesSlide" Target="../notesSlides/notesSlide12.xml"/><Relationship Id="rId1" Type="http://schemas.openxmlformats.org/officeDocument/2006/relationships/slideLayout" Target="../slideLayouts/slideLayout1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16.xml.rels><?xml version="1.0" encoding="UTF-8" standalone="yes"?>
<Relationships xmlns="http://schemas.openxmlformats.org/package/2006/relationships"><Relationship Id="rId3" Type="http://schemas.openxmlformats.org/officeDocument/2006/relationships/chart" Target="../charts/chart13.xml"/><Relationship Id="rId2" Type="http://schemas.openxmlformats.org/officeDocument/2006/relationships/notesSlide" Target="../notesSlides/notesSlide13.xml"/><Relationship Id="rId1" Type="http://schemas.openxmlformats.org/officeDocument/2006/relationships/slideLayout" Target="../slideLayouts/slideLayout16.xml"/></Relationships>
</file>

<file path=ppt/slides/_rels/slide17.xml.rels><?xml version="1.0" encoding="UTF-8" standalone="yes"?>
<Relationships xmlns="http://schemas.openxmlformats.org/package/2006/relationships"><Relationship Id="rId3" Type="http://schemas.openxmlformats.org/officeDocument/2006/relationships/chart" Target="../charts/chart14.xml"/><Relationship Id="rId2" Type="http://schemas.openxmlformats.org/officeDocument/2006/relationships/notesSlide" Target="../notesSlides/notesSlide14.xml"/><Relationship Id="rId1" Type="http://schemas.openxmlformats.org/officeDocument/2006/relationships/slideLayout" Target="../slideLayouts/slideLayout16.xml"/></Relationships>
</file>

<file path=ppt/slides/_rels/slide18.xml.rels><?xml version="1.0" encoding="UTF-8" standalone="yes"?>
<Relationships xmlns="http://schemas.openxmlformats.org/package/2006/relationships"><Relationship Id="rId3" Type="http://schemas.openxmlformats.org/officeDocument/2006/relationships/chart" Target="../charts/chart15.xml"/><Relationship Id="rId2" Type="http://schemas.openxmlformats.org/officeDocument/2006/relationships/notesSlide" Target="../notesSlides/notesSlide15.xml"/><Relationship Id="rId1" Type="http://schemas.openxmlformats.org/officeDocument/2006/relationships/slideLayout" Target="../slideLayouts/slideLayout16.xml"/></Relationships>
</file>

<file path=ppt/slides/_rels/slide19.xml.rels><?xml version="1.0" encoding="UTF-8" standalone="yes"?>
<Relationships xmlns="http://schemas.openxmlformats.org/package/2006/relationships"><Relationship Id="rId3" Type="http://schemas.openxmlformats.org/officeDocument/2006/relationships/chart" Target="../charts/chart16.xml"/><Relationship Id="rId2" Type="http://schemas.openxmlformats.org/officeDocument/2006/relationships/notesSlide" Target="../notesSlides/notesSlide16.xml"/><Relationship Id="rId1" Type="http://schemas.openxmlformats.org/officeDocument/2006/relationships/slideLayout" Target="../slideLayouts/slideLayout22.xml"/></Relationships>
</file>

<file path=ppt/slides/_rels/slide20.xml.rels><?xml version="1.0" encoding="UTF-8" standalone="yes"?>
<Relationships xmlns="http://schemas.openxmlformats.org/package/2006/relationships"><Relationship Id="rId3" Type="http://schemas.openxmlformats.org/officeDocument/2006/relationships/chart" Target="../charts/chart17.xml"/><Relationship Id="rId2" Type="http://schemas.openxmlformats.org/officeDocument/2006/relationships/notesSlide" Target="../notesSlides/notesSlide17.xml"/><Relationship Id="rId1" Type="http://schemas.openxmlformats.org/officeDocument/2006/relationships/slideLayout" Target="../slideLayouts/slideLayout17.xml"/><Relationship Id="rId4" Type="http://schemas.openxmlformats.org/officeDocument/2006/relationships/chart" Target="../charts/chart18.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9.xml"/></Relationships>
</file>

<file path=ppt/slides/_rels/slide22.xml.rels><?xml version="1.0" encoding="UTF-8" standalone="yes"?>
<Relationships xmlns="http://schemas.openxmlformats.org/package/2006/relationships"><Relationship Id="rId3" Type="http://schemas.openxmlformats.org/officeDocument/2006/relationships/chart" Target="../charts/chart19.xml"/><Relationship Id="rId2" Type="http://schemas.openxmlformats.org/officeDocument/2006/relationships/notesSlide" Target="../notesSlides/notesSlide19.xml"/><Relationship Id="rId1" Type="http://schemas.openxmlformats.org/officeDocument/2006/relationships/slideLayout" Target="../slideLayouts/slideLayout19.xml"/></Relationships>
</file>

<file path=ppt/slides/_rels/slide23.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13.png"/><Relationship Id="rId7" Type="http://schemas.microsoft.com/office/2007/relationships/hdphoto" Target="../media/hdphoto3.wdp"/><Relationship Id="rId2" Type="http://schemas.openxmlformats.org/officeDocument/2006/relationships/hyperlink" Target="http://www.google.com/url?sa=i&amp;source=images&amp;cd=&amp;cad=rja&amp;docid=nbJ0O0n8qkILNM&amp;tbnid=HHMnDnAHDPNGiM:&amp;ved=0CAgQjRwwAA&amp;url=http://www.clker.com/clipart-193969.html&amp;ei=TTseUYK0PIr29gT0goCgAg&amp;psig=AFQjCNHleCT_l_KNSmLfs-4TMR8baErQzg&amp;ust=1361022158066889" TargetMode="External"/><Relationship Id="rId1" Type="http://schemas.openxmlformats.org/officeDocument/2006/relationships/slideLayout" Target="../slideLayouts/slideLayout19.xml"/><Relationship Id="rId6" Type="http://schemas.openxmlformats.org/officeDocument/2006/relationships/image" Target="../media/image15.png"/><Relationship Id="rId11" Type="http://schemas.microsoft.com/office/2007/relationships/hdphoto" Target="../media/hdphoto5.wdp"/><Relationship Id="rId5" Type="http://schemas.microsoft.com/office/2007/relationships/hdphoto" Target="../media/hdphoto2.wdp"/><Relationship Id="rId10" Type="http://schemas.openxmlformats.org/officeDocument/2006/relationships/image" Target="../media/image17.png"/><Relationship Id="rId4" Type="http://schemas.openxmlformats.org/officeDocument/2006/relationships/image" Target="../media/image14.png"/><Relationship Id="rId9" Type="http://schemas.microsoft.com/office/2007/relationships/hdphoto" Target="../media/hdphoto4.wdp"/></Relationships>
</file>

<file path=ppt/slides/_rels/slide24.xml.rels><?xml version="1.0" encoding="UTF-8" standalone="yes"?>
<Relationships xmlns="http://schemas.openxmlformats.org/package/2006/relationships"><Relationship Id="rId3" Type="http://schemas.openxmlformats.org/officeDocument/2006/relationships/hyperlink" Target="http://kff.org/health-reform/state-indicator/state-activity-around-expanding-medicaid-under-the-affordable-care-act/" TargetMode="External"/><Relationship Id="rId2" Type="http://schemas.openxmlformats.org/officeDocument/2006/relationships/notesSlide" Target="../notesSlides/notesSlide20.xml"/><Relationship Id="rId1" Type="http://schemas.openxmlformats.org/officeDocument/2006/relationships/slideLayout" Target="../slideLayouts/slideLayout19.xml"/></Relationships>
</file>

<file path=ppt/slides/_rels/slide2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1.xml"/><Relationship Id="rId1" Type="http://schemas.openxmlformats.org/officeDocument/2006/relationships/slideLayout" Target="../slideLayouts/slideLayout19.xml"/></Relationships>
</file>

<file path=ppt/slides/_rels/slide26.xml.rels><?xml version="1.0" encoding="UTF-8" standalone="yes"?>
<Relationships xmlns="http://schemas.openxmlformats.org/package/2006/relationships"><Relationship Id="rId3" Type="http://schemas.openxmlformats.org/officeDocument/2006/relationships/hyperlink" Target="http://kff.org/health-reform/state-indicator/number-of-poor-uninsured-nonelderly-adults-in-the-aca-coverage-gap/" TargetMode="External"/><Relationship Id="rId2" Type="http://schemas.openxmlformats.org/officeDocument/2006/relationships/notesSlide" Target="../notesSlides/notesSlide22.xml"/><Relationship Id="rId1" Type="http://schemas.openxmlformats.org/officeDocument/2006/relationships/slideLayout" Target="../slideLayouts/slideLayout19.xml"/><Relationship Id="rId5" Type="http://schemas.openxmlformats.org/officeDocument/2006/relationships/chart" Target="../charts/chart21.xml"/><Relationship Id="rId4" Type="http://schemas.openxmlformats.org/officeDocument/2006/relationships/chart" Target="../charts/chart20.xml"/></Relationships>
</file>

<file path=ppt/slides/_rels/slide27.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19.wmf"/><Relationship Id="rId7" Type="http://schemas.openxmlformats.org/officeDocument/2006/relationships/image" Target="../media/image23.png"/><Relationship Id="rId2" Type="http://schemas.openxmlformats.org/officeDocument/2006/relationships/notesSlide" Target="../notesSlides/notesSlide23.xml"/><Relationship Id="rId1" Type="http://schemas.openxmlformats.org/officeDocument/2006/relationships/slideLayout" Target="../slideLayouts/slideLayout16.xml"/><Relationship Id="rId6" Type="http://schemas.openxmlformats.org/officeDocument/2006/relationships/image" Target="../media/image22.png"/><Relationship Id="rId11" Type="http://schemas.openxmlformats.org/officeDocument/2006/relationships/image" Target="../media/image27.wmf"/><Relationship Id="rId5" Type="http://schemas.openxmlformats.org/officeDocument/2006/relationships/image" Target="../media/image21.png"/><Relationship Id="rId10" Type="http://schemas.openxmlformats.org/officeDocument/2006/relationships/image" Target="../media/image26.wmf"/><Relationship Id="rId4" Type="http://schemas.openxmlformats.org/officeDocument/2006/relationships/image" Target="../media/image20.wmf"/><Relationship Id="rId9" Type="http://schemas.openxmlformats.org/officeDocument/2006/relationships/image" Target="../media/image25.png"/></Relationships>
</file>

<file path=ppt/slides/_rels/slide28.xml.rels><?xml version="1.0" encoding="UTF-8" standalone="yes"?>
<Relationships xmlns="http://schemas.openxmlformats.org/package/2006/relationships"><Relationship Id="rId3" Type="http://schemas.openxmlformats.org/officeDocument/2006/relationships/image" Target="../media/image28.wmf"/><Relationship Id="rId2" Type="http://schemas.openxmlformats.org/officeDocument/2006/relationships/notesSlide" Target="../notesSlides/notesSlide24.xml"/><Relationship Id="rId1" Type="http://schemas.openxmlformats.org/officeDocument/2006/relationships/slideLayout" Target="../slideLayouts/slideLayout19.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Medicaid: Moving Forward</a:t>
            </a:r>
            <a:endParaRPr lang="en-US" dirty="0"/>
          </a:p>
        </p:txBody>
      </p:sp>
      <p:sp>
        <p:nvSpPr>
          <p:cNvPr id="9" name="Content Placeholder 8"/>
          <p:cNvSpPr>
            <a:spLocks noGrp="1"/>
          </p:cNvSpPr>
          <p:nvPr>
            <p:ph sz="quarter" idx="16"/>
          </p:nvPr>
        </p:nvSpPr>
        <p:spPr/>
        <p:txBody>
          <a:bodyPr/>
          <a:lstStyle/>
          <a:p>
            <a:r>
              <a:rPr lang="en-US" sz="1800" b="1" dirty="0" smtClean="0"/>
              <a:t>September 2015</a:t>
            </a:r>
            <a:endParaRPr lang="en-US" sz="1800" b="1" dirty="0"/>
          </a:p>
        </p:txBody>
      </p:sp>
    </p:spTree>
    <p:extLst>
      <p:ext uri="{BB962C8B-B14F-4D97-AF65-F5344CB8AC3E}">
        <p14:creationId xmlns:p14="http://schemas.microsoft.com/office/powerpoint/2010/main" val="227846479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Content Placeholder 2"/>
          <p:cNvGraphicFramePr>
            <a:graphicFrameLocks noGrp="1"/>
          </p:cNvGraphicFramePr>
          <p:nvPr>
            <p:ph idx="1"/>
            <p:extLst>
              <p:ext uri="{D42A27DB-BD31-4B8C-83A1-F6EECF244321}">
                <p14:modId xmlns:p14="http://schemas.microsoft.com/office/powerpoint/2010/main" val="4014750900"/>
              </p:ext>
            </p:extLst>
          </p:nvPr>
        </p:nvGraphicFramePr>
        <p:xfrm>
          <a:off x="92075" y="1371600"/>
          <a:ext cx="8959850" cy="47545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Text Placeholder 6"/>
          <p:cNvSpPr>
            <a:spLocks noGrp="1"/>
          </p:cNvSpPr>
          <p:nvPr>
            <p:ph type="body" sz="quarter" idx="11"/>
          </p:nvPr>
        </p:nvSpPr>
        <p:spPr/>
        <p:txBody>
          <a:bodyPr/>
          <a:lstStyle/>
          <a:p>
            <a:endParaRPr lang="en-US" dirty="0"/>
          </a:p>
        </p:txBody>
      </p:sp>
      <p:sp>
        <p:nvSpPr>
          <p:cNvPr id="5" name="Title 4"/>
          <p:cNvSpPr>
            <a:spLocks noGrp="1"/>
          </p:cNvSpPr>
          <p:nvPr>
            <p:ph type="title"/>
          </p:nvPr>
        </p:nvSpPr>
        <p:spPr/>
        <p:txBody>
          <a:bodyPr/>
          <a:lstStyle/>
          <a:p>
            <a:r>
              <a:rPr lang="en-US" dirty="0" smtClean="0"/>
              <a:t>The basic foundations of Medicaid are still with us today.</a:t>
            </a:r>
            <a:endParaRPr lang="en-US" dirty="0"/>
          </a:p>
        </p:txBody>
      </p:sp>
      <p:sp>
        <p:nvSpPr>
          <p:cNvPr id="9" name="TextBox 8"/>
          <p:cNvSpPr txBox="1"/>
          <p:nvPr/>
        </p:nvSpPr>
        <p:spPr>
          <a:xfrm>
            <a:off x="4800600" y="4343400"/>
            <a:ext cx="3886200" cy="1569660"/>
          </a:xfrm>
          <a:prstGeom prst="rect">
            <a:avLst/>
          </a:prstGeom>
          <a:noFill/>
        </p:spPr>
        <p:txBody>
          <a:bodyPr wrap="square" rtlCol="0">
            <a:spAutoFit/>
          </a:bodyPr>
          <a:lstStyle/>
          <a:p>
            <a:pPr lvl="0" algn="ctr"/>
            <a:r>
              <a:rPr lang="en-US" altLang="en-US" sz="2400" b="1" dirty="0">
                <a:solidFill>
                  <a:schemeClr val="bg1"/>
                </a:solidFill>
              </a:rPr>
              <a:t>Mandatory services and populations for participating states with options for broader coverage</a:t>
            </a:r>
            <a:endParaRPr lang="en-US" sz="2400" b="1" dirty="0">
              <a:solidFill>
                <a:schemeClr val="bg1"/>
              </a:solidFill>
            </a:endParaRPr>
          </a:p>
        </p:txBody>
      </p:sp>
      <p:sp>
        <p:nvSpPr>
          <p:cNvPr id="10" name="TextBox 9"/>
          <p:cNvSpPr txBox="1"/>
          <p:nvPr/>
        </p:nvSpPr>
        <p:spPr>
          <a:xfrm>
            <a:off x="838200" y="2743200"/>
            <a:ext cx="2209800" cy="369332"/>
          </a:xfrm>
          <a:prstGeom prst="rect">
            <a:avLst/>
          </a:prstGeom>
          <a:noFill/>
        </p:spPr>
        <p:txBody>
          <a:bodyPr wrap="square" rtlCol="0">
            <a:spAutoFit/>
          </a:bodyPr>
          <a:lstStyle/>
          <a:p>
            <a:pPr algn="ctr"/>
            <a:endParaRPr lang="en-US" dirty="0" err="1" smtClean="0">
              <a:latin typeface="Calibri" pitchFamily="34" charset="0"/>
              <a:cs typeface="Meta Offc Pro"/>
            </a:endParaRPr>
          </a:p>
        </p:txBody>
      </p:sp>
      <p:sp>
        <p:nvSpPr>
          <p:cNvPr id="11" name="TextBox 10"/>
          <p:cNvSpPr txBox="1"/>
          <p:nvPr/>
        </p:nvSpPr>
        <p:spPr>
          <a:xfrm>
            <a:off x="228600" y="4333875"/>
            <a:ext cx="3886200" cy="1754326"/>
          </a:xfrm>
          <a:prstGeom prst="rect">
            <a:avLst/>
          </a:prstGeom>
          <a:noFill/>
        </p:spPr>
        <p:txBody>
          <a:bodyPr wrap="square" rtlCol="0">
            <a:spAutoFit/>
          </a:bodyPr>
          <a:lstStyle/>
          <a:p>
            <a:pPr lvl="0"/>
            <a:r>
              <a:rPr lang="en-US" altLang="en-US" sz="2400" b="1" dirty="0">
                <a:solidFill>
                  <a:schemeClr val="bg1">
                    <a:lumMod val="95000"/>
                  </a:schemeClr>
                </a:solidFill>
              </a:rPr>
              <a:t>Means-tested, </a:t>
            </a:r>
            <a:r>
              <a:rPr lang="en-US" altLang="en-US" sz="2400" b="1" dirty="0" smtClean="0">
                <a:solidFill>
                  <a:schemeClr val="bg1">
                    <a:lumMod val="95000"/>
                  </a:schemeClr>
                </a:solidFill>
              </a:rPr>
              <a:t>with focus </a:t>
            </a:r>
            <a:r>
              <a:rPr lang="en-US" altLang="en-US" sz="2400" b="1" dirty="0">
                <a:solidFill>
                  <a:schemeClr val="bg1">
                    <a:lumMod val="95000"/>
                  </a:schemeClr>
                </a:solidFill>
              </a:rPr>
              <a:t>on welfare population:</a:t>
            </a:r>
          </a:p>
          <a:p>
            <a:pPr lvl="0"/>
            <a:r>
              <a:rPr lang="en-US" altLang="en-US" sz="2000" b="1" dirty="0">
                <a:solidFill>
                  <a:schemeClr val="bg1">
                    <a:lumMod val="95000"/>
                  </a:schemeClr>
                </a:solidFill>
              </a:rPr>
              <a:t> -single parents with dependent                         </a:t>
            </a:r>
          </a:p>
          <a:p>
            <a:pPr lvl="0"/>
            <a:r>
              <a:rPr lang="en-US" altLang="en-US" sz="2000" b="1" dirty="0">
                <a:solidFill>
                  <a:schemeClr val="bg1">
                    <a:lumMod val="95000"/>
                  </a:schemeClr>
                </a:solidFill>
              </a:rPr>
              <a:t>   children </a:t>
            </a:r>
          </a:p>
          <a:p>
            <a:pPr lvl="0"/>
            <a:r>
              <a:rPr lang="en-US" altLang="en-US" sz="2000" b="1" dirty="0">
                <a:solidFill>
                  <a:schemeClr val="bg1">
                    <a:lumMod val="95000"/>
                  </a:schemeClr>
                </a:solidFill>
              </a:rPr>
              <a:t>-aged, blind, and disabled</a:t>
            </a:r>
            <a:endParaRPr lang="en-US" sz="2000" b="1" dirty="0">
              <a:solidFill>
                <a:schemeClr val="bg1">
                  <a:lumMod val="95000"/>
                </a:schemeClr>
              </a:solidFill>
            </a:endParaRPr>
          </a:p>
        </p:txBody>
      </p:sp>
      <p:graphicFrame>
        <p:nvGraphicFramePr>
          <p:cNvPr id="4" name="Diagram 3"/>
          <p:cNvGraphicFramePr/>
          <p:nvPr>
            <p:extLst>
              <p:ext uri="{D42A27DB-BD31-4B8C-83A1-F6EECF244321}">
                <p14:modId xmlns:p14="http://schemas.microsoft.com/office/powerpoint/2010/main" val="3606976137"/>
              </p:ext>
            </p:extLst>
          </p:nvPr>
        </p:nvGraphicFramePr>
        <p:xfrm>
          <a:off x="533400" y="2096870"/>
          <a:ext cx="7772400" cy="4075330"/>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12" name="TextBox 11"/>
          <p:cNvSpPr txBox="1"/>
          <p:nvPr/>
        </p:nvSpPr>
        <p:spPr>
          <a:xfrm>
            <a:off x="457200" y="1358206"/>
            <a:ext cx="8229600" cy="1323439"/>
          </a:xfrm>
          <a:prstGeom prst="rect">
            <a:avLst/>
          </a:prstGeom>
          <a:noFill/>
        </p:spPr>
        <p:txBody>
          <a:bodyPr wrap="square" rtlCol="0">
            <a:spAutoFit/>
          </a:bodyPr>
          <a:lstStyle/>
          <a:p>
            <a:pPr marL="285750" indent="-285750">
              <a:buFont typeface="Arial" panose="020B0604020202020204" pitchFamily="34" charset="0"/>
              <a:buChar char="•"/>
            </a:pPr>
            <a:r>
              <a:rPr lang="en-US" sz="2000" dirty="0" smtClean="0">
                <a:latin typeface="Calibri" pitchFamily="34" charset="0"/>
                <a:cs typeface="Meta Offc Pro"/>
              </a:rPr>
              <a:t>Enacted in 1965 as title XIX of the Social Security Act</a:t>
            </a:r>
          </a:p>
          <a:p>
            <a:pPr marL="285750" indent="-285750">
              <a:buFont typeface="Arial" panose="020B0604020202020204" pitchFamily="34" charset="0"/>
              <a:buChar char="•"/>
              <a:tabLst>
                <a:tab pos="57150" algn="l"/>
                <a:tab pos="285750" algn="l"/>
                <a:tab pos="1828800" algn="l"/>
              </a:tabLst>
            </a:pPr>
            <a:r>
              <a:rPr lang="en-US" sz="2000" dirty="0" smtClean="0">
                <a:latin typeface="Calibri" pitchFamily="34" charset="0"/>
                <a:cs typeface="Meta Offc Pro"/>
              </a:rPr>
              <a:t>Means-tested; originally focused on the public assistance population</a:t>
            </a:r>
          </a:p>
          <a:p>
            <a:pPr marL="285750" indent="-285750" algn="ctr">
              <a:buFont typeface="Arial" panose="020B0604020202020204" pitchFamily="34" charset="0"/>
              <a:buChar char="•"/>
            </a:pPr>
            <a:endParaRPr lang="en-US" sz="2000" dirty="0" smtClean="0">
              <a:latin typeface="Calibri" pitchFamily="34" charset="0"/>
              <a:cs typeface="Meta Offc Pro"/>
            </a:endParaRPr>
          </a:p>
          <a:p>
            <a:pPr algn="ctr"/>
            <a:endParaRPr lang="en-US" sz="2000" dirty="0" err="1" smtClean="0">
              <a:latin typeface="Calibri" pitchFamily="34" charset="0"/>
              <a:cs typeface="Meta Offc Pro"/>
            </a:endParaRPr>
          </a:p>
        </p:txBody>
      </p:sp>
      <p:sp>
        <p:nvSpPr>
          <p:cNvPr id="13" name="TextBox 12"/>
          <p:cNvSpPr txBox="1"/>
          <p:nvPr/>
        </p:nvSpPr>
        <p:spPr>
          <a:xfrm>
            <a:off x="3276600" y="2165687"/>
            <a:ext cx="2438400" cy="923330"/>
          </a:xfrm>
          <a:prstGeom prst="rect">
            <a:avLst/>
          </a:prstGeom>
          <a:noFill/>
        </p:spPr>
        <p:txBody>
          <a:bodyPr wrap="square" rtlCol="0">
            <a:spAutoFit/>
          </a:bodyPr>
          <a:lstStyle/>
          <a:p>
            <a:pPr algn="ctr"/>
            <a:r>
              <a:rPr lang="en-US" b="1" dirty="0" smtClean="0">
                <a:solidFill>
                  <a:schemeClr val="bg1"/>
                </a:solidFill>
                <a:latin typeface="Calibri" pitchFamily="34" charset="0"/>
                <a:cs typeface="Meta Offc Pro"/>
              </a:rPr>
              <a:t>Eligible Individuals </a:t>
            </a:r>
            <a:r>
              <a:rPr lang="en-US" dirty="0" smtClean="0">
                <a:solidFill>
                  <a:schemeClr val="bg1"/>
                </a:solidFill>
                <a:latin typeface="Calibri" pitchFamily="34" charset="0"/>
                <a:cs typeface="Meta Offc Pro"/>
              </a:rPr>
              <a:t>are entitled to a defined set of benefits</a:t>
            </a:r>
          </a:p>
        </p:txBody>
      </p:sp>
      <p:sp>
        <p:nvSpPr>
          <p:cNvPr id="16" name="TextBox 15"/>
          <p:cNvSpPr txBox="1"/>
          <p:nvPr/>
        </p:nvSpPr>
        <p:spPr>
          <a:xfrm>
            <a:off x="3371850" y="3112532"/>
            <a:ext cx="2247900" cy="923330"/>
          </a:xfrm>
          <a:prstGeom prst="rect">
            <a:avLst/>
          </a:prstGeom>
          <a:noFill/>
        </p:spPr>
        <p:txBody>
          <a:bodyPr wrap="square" rtlCol="0">
            <a:spAutoFit/>
          </a:bodyPr>
          <a:lstStyle/>
          <a:p>
            <a:pPr algn="ctr"/>
            <a:r>
              <a:rPr lang="en-US" b="1" dirty="0" smtClean="0">
                <a:solidFill>
                  <a:schemeClr val="bg1"/>
                </a:solidFill>
                <a:latin typeface="Calibri" pitchFamily="34" charset="0"/>
                <a:cs typeface="Meta Offc Pro"/>
              </a:rPr>
              <a:t>States </a:t>
            </a:r>
            <a:r>
              <a:rPr lang="en-US" dirty="0" smtClean="0">
                <a:solidFill>
                  <a:schemeClr val="bg1"/>
                </a:solidFill>
                <a:latin typeface="Calibri" pitchFamily="34" charset="0"/>
                <a:cs typeface="Meta Offc Pro"/>
              </a:rPr>
              <a:t>are entitled to federal matching funds</a:t>
            </a:r>
            <a:endParaRPr lang="en-US" b="1" dirty="0" smtClean="0">
              <a:solidFill>
                <a:schemeClr val="bg1"/>
              </a:solidFill>
              <a:latin typeface="Calibri" pitchFamily="34" charset="0"/>
              <a:cs typeface="Meta Offc Pro"/>
            </a:endParaRPr>
          </a:p>
        </p:txBody>
      </p:sp>
      <p:cxnSp>
        <p:nvCxnSpPr>
          <p:cNvPr id="21" name="Straight Connector 20"/>
          <p:cNvCxnSpPr/>
          <p:nvPr/>
        </p:nvCxnSpPr>
        <p:spPr>
          <a:xfrm>
            <a:off x="3438525" y="3088422"/>
            <a:ext cx="2114550" cy="0"/>
          </a:xfrm>
          <a:prstGeom prst="line">
            <a:avLst/>
          </a:prstGeom>
          <a:ln w="12700" cmpd="sng">
            <a:solidFill>
              <a:schemeClr val="bg1"/>
            </a:solidFill>
          </a:ln>
        </p:spPr>
        <p:style>
          <a:lnRef idx="1">
            <a:schemeClr val="accent1"/>
          </a:lnRef>
          <a:fillRef idx="0">
            <a:schemeClr val="accent1"/>
          </a:fillRef>
          <a:effectRef idx="0">
            <a:schemeClr val="accent1"/>
          </a:effectRef>
          <a:fontRef idx="minor">
            <a:schemeClr val="tx1"/>
          </a:fontRef>
        </p:style>
      </p:cxnSp>
      <p:pic>
        <p:nvPicPr>
          <p:cNvPr id="25" name="Picture 2"/>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3587299" y="4429035"/>
            <a:ext cx="1817001" cy="100584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6" name="TextBox 25"/>
          <p:cNvSpPr txBox="1"/>
          <p:nvPr/>
        </p:nvSpPr>
        <p:spPr>
          <a:xfrm>
            <a:off x="1143000" y="4931955"/>
            <a:ext cx="1752600" cy="1200329"/>
          </a:xfrm>
          <a:prstGeom prst="rect">
            <a:avLst/>
          </a:prstGeom>
          <a:noFill/>
        </p:spPr>
        <p:txBody>
          <a:bodyPr wrap="square" rtlCol="0">
            <a:spAutoFit/>
          </a:bodyPr>
          <a:lstStyle/>
          <a:p>
            <a:pPr algn="ctr"/>
            <a:r>
              <a:rPr lang="en-US" dirty="0" smtClean="0">
                <a:solidFill>
                  <a:schemeClr val="bg1"/>
                </a:solidFill>
                <a:latin typeface="Calibri" pitchFamily="34" charset="0"/>
                <a:cs typeface="Meta Offc Pro"/>
              </a:rPr>
              <a:t>Sets core requirements on eligibility and benefits</a:t>
            </a:r>
          </a:p>
        </p:txBody>
      </p:sp>
      <p:sp>
        <p:nvSpPr>
          <p:cNvPr id="27" name="TextBox 26"/>
          <p:cNvSpPr txBox="1"/>
          <p:nvPr/>
        </p:nvSpPr>
        <p:spPr>
          <a:xfrm>
            <a:off x="5676900" y="4887872"/>
            <a:ext cx="2133599" cy="1200329"/>
          </a:xfrm>
          <a:prstGeom prst="rect">
            <a:avLst/>
          </a:prstGeom>
          <a:noFill/>
        </p:spPr>
        <p:txBody>
          <a:bodyPr wrap="square" rtlCol="0">
            <a:spAutoFit/>
          </a:bodyPr>
          <a:lstStyle/>
          <a:p>
            <a:pPr algn="ctr"/>
            <a:r>
              <a:rPr lang="en-US" dirty="0" smtClean="0">
                <a:solidFill>
                  <a:schemeClr val="bg1"/>
                </a:solidFill>
                <a:latin typeface="Calibri" pitchFamily="34" charset="0"/>
                <a:cs typeface="Meta Offc Pro"/>
              </a:rPr>
              <a:t>Flexibility to administer the program within federal guidelines</a:t>
            </a:r>
          </a:p>
        </p:txBody>
      </p:sp>
      <p:sp>
        <p:nvSpPr>
          <p:cNvPr id="28" name="TextBox 27"/>
          <p:cNvSpPr txBox="1"/>
          <p:nvPr/>
        </p:nvSpPr>
        <p:spPr>
          <a:xfrm>
            <a:off x="3467099" y="5513069"/>
            <a:ext cx="1981200" cy="461665"/>
          </a:xfrm>
          <a:prstGeom prst="rect">
            <a:avLst/>
          </a:prstGeom>
          <a:noFill/>
        </p:spPr>
        <p:txBody>
          <a:bodyPr wrap="square" rtlCol="0">
            <a:spAutoFit/>
          </a:bodyPr>
          <a:lstStyle/>
          <a:p>
            <a:pPr lvl="0" algn="ctr"/>
            <a:r>
              <a:rPr lang="en-US" sz="2400" dirty="0">
                <a:solidFill>
                  <a:schemeClr val="bg1"/>
                </a:solidFill>
              </a:rPr>
              <a:t>partnership </a:t>
            </a:r>
          </a:p>
        </p:txBody>
      </p:sp>
      <p:pic>
        <p:nvPicPr>
          <p:cNvPr id="68" name="Picture 2" descr="C:\Users\jessicas\AppData\Local\Microsoft\Windows\Temporary Internet Files\Content.IE5\AY8G6ZWM\MC900384170[1].wmf"/>
          <p:cNvPicPr>
            <a:picLocks noChangeAspect="1" noChangeArrowheads="1"/>
          </p:cNvPicPr>
          <p:nvPr/>
        </p:nvPicPr>
        <p:blipFill rotWithShape="1">
          <a:blip r:embed="rId13" cstate="print">
            <a:clrChange>
              <a:clrFrom>
                <a:srgbClr val="000000"/>
              </a:clrFrom>
              <a:clrTo>
                <a:srgbClr val="000000">
                  <a:alpha val="0"/>
                </a:srgbClr>
              </a:clrTo>
            </a:clrChange>
            <a:duotone>
              <a:prstClr val="black"/>
              <a:srgbClr val="92D050">
                <a:tint val="45000"/>
                <a:satMod val="400000"/>
              </a:srgbClr>
            </a:duotone>
            <a:extLst>
              <a:ext uri="{28A0092B-C50C-407E-A947-70E740481C1C}">
                <a14:useLocalDpi xmlns:a14="http://schemas.microsoft.com/office/drawing/2010/main" val="0"/>
              </a:ext>
            </a:extLst>
          </a:blip>
          <a:srcRect b="14806"/>
          <a:stretch/>
        </p:blipFill>
        <p:spPr bwMode="auto">
          <a:xfrm>
            <a:off x="5781674" y="2971800"/>
            <a:ext cx="651766" cy="914400"/>
          </a:xfrm>
          <a:prstGeom prst="rect">
            <a:avLst/>
          </a:prstGeom>
          <a:noFill/>
          <a:extLst>
            <a:ext uri="{909E8E84-426E-40DD-AFC4-6F175D3DCCD1}">
              <a14:hiddenFill xmlns:a14="http://schemas.microsoft.com/office/drawing/2010/main">
                <a:solidFill>
                  <a:srgbClr val="FFFFFF"/>
                </a:solidFill>
              </a14:hiddenFill>
            </a:ext>
          </a:extLst>
        </p:spPr>
      </p:pic>
      <p:grpSp>
        <p:nvGrpSpPr>
          <p:cNvPr id="69" name="Group 68"/>
          <p:cNvGrpSpPr/>
          <p:nvPr/>
        </p:nvGrpSpPr>
        <p:grpSpPr>
          <a:xfrm>
            <a:off x="6981376" y="2234644"/>
            <a:ext cx="277473" cy="693222"/>
            <a:chOff x="5287084" y="2926861"/>
            <a:chExt cx="792991" cy="1970728"/>
          </a:xfrm>
          <a:solidFill>
            <a:schemeClr val="tx2"/>
          </a:solidFill>
        </p:grpSpPr>
        <p:sp>
          <p:nvSpPr>
            <p:cNvPr id="70" name="Oval 69"/>
            <p:cNvSpPr/>
            <p:nvPr/>
          </p:nvSpPr>
          <p:spPr>
            <a:xfrm>
              <a:off x="5523559" y="2926861"/>
              <a:ext cx="320040" cy="32004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grpSp>
          <p:nvGrpSpPr>
            <p:cNvPr id="71" name="Group 70"/>
            <p:cNvGrpSpPr/>
            <p:nvPr/>
          </p:nvGrpSpPr>
          <p:grpSpPr>
            <a:xfrm>
              <a:off x="5508901" y="4114392"/>
              <a:ext cx="349356" cy="783197"/>
              <a:chOff x="5351796" y="5908768"/>
              <a:chExt cx="349356" cy="783197"/>
            </a:xfrm>
            <a:grpFill/>
          </p:grpSpPr>
          <p:sp>
            <p:nvSpPr>
              <p:cNvPr id="77" name="Rounded Rectangle 76"/>
              <p:cNvSpPr/>
              <p:nvPr/>
            </p:nvSpPr>
            <p:spPr>
              <a:xfrm>
                <a:off x="5351796" y="5908768"/>
                <a:ext cx="146304" cy="78319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78" name="Rounded Rectangle 77"/>
              <p:cNvSpPr/>
              <p:nvPr/>
            </p:nvSpPr>
            <p:spPr>
              <a:xfrm>
                <a:off x="5554848" y="5908768"/>
                <a:ext cx="146304" cy="78319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grpSp>
        <p:sp>
          <p:nvSpPr>
            <p:cNvPr id="72" name="Trapezoid 71"/>
            <p:cNvSpPr/>
            <p:nvPr/>
          </p:nvSpPr>
          <p:spPr>
            <a:xfrm>
              <a:off x="5340195" y="3459869"/>
              <a:ext cx="686768" cy="884395"/>
            </a:xfrm>
            <a:prstGeom prst="trapezoid">
              <a:avLst>
                <a:gd name="adj" fmla="val 2532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73" name="Rounded Rectangle 72"/>
            <p:cNvSpPr/>
            <p:nvPr/>
          </p:nvSpPr>
          <p:spPr>
            <a:xfrm>
              <a:off x="5427132" y="3342174"/>
              <a:ext cx="512895" cy="217555"/>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grpSp>
          <p:nvGrpSpPr>
            <p:cNvPr id="74" name="Group 73"/>
            <p:cNvGrpSpPr/>
            <p:nvPr/>
          </p:nvGrpSpPr>
          <p:grpSpPr>
            <a:xfrm>
              <a:off x="5287084" y="3357795"/>
              <a:ext cx="792991" cy="712285"/>
              <a:chOff x="5287084" y="3357795"/>
              <a:chExt cx="792991" cy="712285"/>
            </a:xfrm>
            <a:grpFill/>
          </p:grpSpPr>
          <p:sp>
            <p:nvSpPr>
              <p:cNvPr id="75" name="Rounded Rectangle 74"/>
              <p:cNvSpPr/>
              <p:nvPr/>
            </p:nvSpPr>
            <p:spPr>
              <a:xfrm rot="17700000" flipH="1">
                <a:off x="4994949" y="3649930"/>
                <a:ext cx="712285" cy="128016"/>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76" name="Rounded Rectangle 75"/>
              <p:cNvSpPr/>
              <p:nvPr/>
            </p:nvSpPr>
            <p:spPr>
              <a:xfrm rot="3900000">
                <a:off x="5659924" y="3649930"/>
                <a:ext cx="712285" cy="128016"/>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grpSp>
      </p:grpSp>
      <p:grpSp>
        <p:nvGrpSpPr>
          <p:cNvPr id="79" name="Group 78"/>
          <p:cNvGrpSpPr/>
          <p:nvPr/>
        </p:nvGrpSpPr>
        <p:grpSpPr>
          <a:xfrm>
            <a:off x="6587822" y="2217844"/>
            <a:ext cx="311754" cy="698945"/>
            <a:chOff x="3654352" y="2923878"/>
            <a:chExt cx="890968" cy="1986999"/>
          </a:xfrm>
          <a:solidFill>
            <a:schemeClr val="tx2"/>
          </a:solidFill>
        </p:grpSpPr>
        <p:sp>
          <p:nvSpPr>
            <p:cNvPr id="80" name="Oval 79"/>
            <p:cNvSpPr/>
            <p:nvPr/>
          </p:nvSpPr>
          <p:spPr>
            <a:xfrm>
              <a:off x="3939816" y="2923878"/>
              <a:ext cx="320040" cy="32004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81" name="Rounded Rectangle 80"/>
            <p:cNvSpPr/>
            <p:nvPr/>
          </p:nvSpPr>
          <p:spPr>
            <a:xfrm>
              <a:off x="3899017" y="3975391"/>
              <a:ext cx="182880" cy="935486"/>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82" name="Rounded Rectangle 81"/>
            <p:cNvSpPr/>
            <p:nvPr/>
          </p:nvSpPr>
          <p:spPr>
            <a:xfrm>
              <a:off x="4118571" y="3975391"/>
              <a:ext cx="182880" cy="935486"/>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83" name="Rounded Rectangle 82"/>
            <p:cNvSpPr/>
            <p:nvPr/>
          </p:nvSpPr>
          <p:spPr>
            <a:xfrm>
              <a:off x="3898619" y="3475015"/>
              <a:ext cx="402434" cy="730983"/>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84" name="Round Same Side Corner Rectangle 83"/>
            <p:cNvSpPr/>
            <p:nvPr/>
          </p:nvSpPr>
          <p:spPr>
            <a:xfrm>
              <a:off x="3781109" y="3303697"/>
              <a:ext cx="637454" cy="256032"/>
            </a:xfrm>
            <a:prstGeom prst="round2SameRect">
              <a:avLst>
                <a:gd name="adj1" fmla="val 50000"/>
                <a:gd name="adj2"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grpSp>
          <p:nvGrpSpPr>
            <p:cNvPr id="85" name="Group 84"/>
            <p:cNvGrpSpPr/>
            <p:nvPr/>
          </p:nvGrpSpPr>
          <p:grpSpPr>
            <a:xfrm>
              <a:off x="3654352" y="3333672"/>
              <a:ext cx="890968" cy="712284"/>
              <a:chOff x="3654352" y="3350339"/>
              <a:chExt cx="890968" cy="712284"/>
            </a:xfrm>
            <a:grpFill/>
          </p:grpSpPr>
          <p:sp>
            <p:nvSpPr>
              <p:cNvPr id="86" name="Rounded Rectangle 85"/>
              <p:cNvSpPr/>
              <p:nvPr/>
            </p:nvSpPr>
            <p:spPr>
              <a:xfrm rot="17700000" flipH="1">
                <a:off x="3380506" y="3624185"/>
                <a:ext cx="712284" cy="16459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87" name="Rounded Rectangle 86"/>
              <p:cNvSpPr/>
              <p:nvPr/>
            </p:nvSpPr>
            <p:spPr>
              <a:xfrm rot="3900000">
                <a:off x="4106882" y="3624185"/>
                <a:ext cx="712284" cy="16459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grpSp>
      </p:grpSp>
    </p:spTree>
    <p:extLst>
      <p:ext uri="{BB962C8B-B14F-4D97-AF65-F5344CB8AC3E}">
        <p14:creationId xmlns:p14="http://schemas.microsoft.com/office/powerpoint/2010/main" val="386002198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Line 19"/>
          <p:cNvSpPr>
            <a:spLocks noChangeShapeType="1"/>
          </p:cNvSpPr>
          <p:nvPr/>
        </p:nvSpPr>
        <p:spPr bwMode="auto">
          <a:xfrm>
            <a:off x="5981700" y="4377770"/>
            <a:ext cx="0" cy="259240"/>
          </a:xfrm>
          <a:prstGeom prst="line">
            <a:avLst/>
          </a:prstGeom>
          <a:noFill/>
          <a:ln w="9525">
            <a:solidFill>
              <a:schemeClr val="tx1"/>
            </a:solidFill>
            <a:round/>
            <a:headEnd/>
            <a:tailEnd type="triangle" w="med" len="med"/>
          </a:ln>
          <a:effectLst/>
        </p:spPr>
        <p:txBody>
          <a:bodyPr wrap="none" anchor="ctr"/>
          <a:lstStyle/>
          <a:p>
            <a:endParaRPr lang="en-US">
              <a:solidFill>
                <a:srgbClr val="000000"/>
              </a:solidFill>
            </a:endParaRPr>
          </a:p>
        </p:txBody>
      </p:sp>
      <p:sp>
        <p:nvSpPr>
          <p:cNvPr id="32" name="Line 27"/>
          <p:cNvSpPr>
            <a:spLocks noChangeShapeType="1"/>
          </p:cNvSpPr>
          <p:nvPr/>
        </p:nvSpPr>
        <p:spPr bwMode="auto">
          <a:xfrm flipH="1">
            <a:off x="2347147" y="2514637"/>
            <a:ext cx="15053" cy="2133563"/>
          </a:xfrm>
          <a:prstGeom prst="line">
            <a:avLst/>
          </a:prstGeom>
          <a:noFill/>
          <a:ln w="9525">
            <a:solidFill>
              <a:schemeClr val="tx1"/>
            </a:solidFill>
            <a:round/>
            <a:headEnd/>
            <a:tailEnd type="triangle" w="med" len="med"/>
          </a:ln>
          <a:effectLst/>
        </p:spPr>
        <p:txBody>
          <a:bodyPr wrap="none" anchor="ct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endParaRPr lang="en-US">
              <a:solidFill>
                <a:srgbClr val="000000"/>
              </a:solidFill>
            </a:endParaRPr>
          </a:p>
        </p:txBody>
      </p:sp>
      <p:sp>
        <p:nvSpPr>
          <p:cNvPr id="197659" name="Line 27"/>
          <p:cNvSpPr>
            <a:spLocks noChangeShapeType="1"/>
          </p:cNvSpPr>
          <p:nvPr/>
        </p:nvSpPr>
        <p:spPr bwMode="auto">
          <a:xfrm flipH="1">
            <a:off x="4953000" y="2698846"/>
            <a:ext cx="15101" cy="1946305"/>
          </a:xfrm>
          <a:prstGeom prst="line">
            <a:avLst/>
          </a:prstGeom>
          <a:noFill/>
          <a:ln w="9525">
            <a:solidFill>
              <a:schemeClr val="tx1"/>
            </a:solidFill>
            <a:round/>
            <a:headEnd/>
            <a:tailEnd type="triangle" w="med" len="med"/>
          </a:ln>
          <a:effectLst/>
        </p:spPr>
        <p:txBody>
          <a:bodyPr wrap="none" anchor="ctr"/>
          <a:lstStyle/>
          <a:p>
            <a:endParaRPr lang="en-US">
              <a:solidFill>
                <a:srgbClr val="000000"/>
              </a:solidFill>
            </a:endParaRPr>
          </a:p>
        </p:txBody>
      </p:sp>
      <p:sp>
        <p:nvSpPr>
          <p:cNvPr id="49" name="Line 27"/>
          <p:cNvSpPr>
            <a:spLocks noChangeShapeType="1"/>
          </p:cNvSpPr>
          <p:nvPr/>
        </p:nvSpPr>
        <p:spPr bwMode="auto">
          <a:xfrm>
            <a:off x="2514600" y="3581400"/>
            <a:ext cx="0" cy="1075174"/>
          </a:xfrm>
          <a:prstGeom prst="line">
            <a:avLst/>
          </a:prstGeom>
          <a:noFill/>
          <a:ln w="9525">
            <a:solidFill>
              <a:schemeClr val="tx1"/>
            </a:solidFill>
            <a:round/>
            <a:headEnd/>
            <a:tailEnd type="triangle" w="med" len="med"/>
          </a:ln>
          <a:effectLst/>
        </p:spPr>
        <p:txBody>
          <a:bodyPr wrap="none" anchor="ctr"/>
          <a:lstStyle/>
          <a:p>
            <a:endParaRPr lang="en-US">
              <a:solidFill>
                <a:srgbClr val="000000"/>
              </a:solidFill>
            </a:endParaRPr>
          </a:p>
        </p:txBody>
      </p:sp>
      <p:sp>
        <p:nvSpPr>
          <p:cNvPr id="34" name="Line 27"/>
          <p:cNvSpPr>
            <a:spLocks noChangeShapeType="1"/>
          </p:cNvSpPr>
          <p:nvPr/>
        </p:nvSpPr>
        <p:spPr bwMode="auto">
          <a:xfrm flipH="1">
            <a:off x="8001000" y="2698846"/>
            <a:ext cx="24714" cy="1946306"/>
          </a:xfrm>
          <a:prstGeom prst="line">
            <a:avLst/>
          </a:prstGeom>
          <a:noFill/>
          <a:ln w="9525">
            <a:solidFill>
              <a:schemeClr val="tx1"/>
            </a:solidFill>
            <a:round/>
            <a:headEnd/>
            <a:tailEnd type="triangle" w="med" len="med"/>
          </a:ln>
          <a:effectLst/>
        </p:spPr>
        <p:txBody>
          <a:bodyPr wrap="none" anchor="ctr"/>
          <a:lstStyle/>
          <a:p>
            <a:endParaRPr lang="en-US">
              <a:solidFill>
                <a:srgbClr val="000000"/>
              </a:solidFill>
            </a:endParaRPr>
          </a:p>
        </p:txBody>
      </p:sp>
      <p:graphicFrame>
        <p:nvGraphicFramePr>
          <p:cNvPr id="37" name="Object 2"/>
          <p:cNvGraphicFramePr>
            <a:graphicFrameLocks noGrp="1" noChangeAspect="1"/>
          </p:cNvGraphicFramePr>
          <p:nvPr>
            <p:ph idx="1"/>
            <p:extLst>
              <p:ext uri="{D42A27DB-BD31-4B8C-83A1-F6EECF244321}">
                <p14:modId xmlns:p14="http://schemas.microsoft.com/office/powerpoint/2010/main" val="2739013552"/>
              </p:ext>
            </p:extLst>
          </p:nvPr>
        </p:nvGraphicFramePr>
        <p:xfrm>
          <a:off x="92075" y="1371600"/>
          <a:ext cx="8959850" cy="4754563"/>
        </p:xfrm>
        <a:graphic>
          <a:graphicData uri="http://schemas.openxmlformats.org/drawingml/2006/chart">
            <c:chart xmlns:c="http://schemas.openxmlformats.org/drawingml/2006/chart" xmlns:r="http://schemas.openxmlformats.org/officeDocument/2006/relationships" r:id="rId3"/>
          </a:graphicData>
        </a:graphic>
      </p:graphicFrame>
      <p:sp>
        <p:nvSpPr>
          <p:cNvPr id="197637" name="Rectangle 5"/>
          <p:cNvSpPr>
            <a:spLocks noGrp="1" noChangeArrowheads="1"/>
          </p:cNvSpPr>
          <p:nvPr>
            <p:ph type="title"/>
          </p:nvPr>
        </p:nvSpPr>
        <p:spPr/>
        <p:txBody>
          <a:bodyPr/>
          <a:lstStyle/>
          <a:p>
            <a:r>
              <a:rPr lang="en-US"/>
              <a:t>But Medicaid has evolved over time to meet changing needs.</a:t>
            </a:r>
            <a:endParaRPr lang="en-US" dirty="0"/>
          </a:p>
        </p:txBody>
      </p:sp>
      <p:sp>
        <p:nvSpPr>
          <p:cNvPr id="197638" name="Text Box 6"/>
          <p:cNvSpPr txBox="1">
            <a:spLocks noChangeArrowheads="1"/>
          </p:cNvSpPr>
          <p:nvPr/>
        </p:nvSpPr>
        <p:spPr bwMode="auto">
          <a:xfrm>
            <a:off x="461098" y="1337846"/>
            <a:ext cx="3209020" cy="338554"/>
          </a:xfrm>
          <a:prstGeom prst="rect">
            <a:avLst/>
          </a:prstGeom>
          <a:noFill/>
          <a:ln w="9525">
            <a:noFill/>
            <a:miter lim="800000"/>
            <a:headEnd/>
            <a:tailEnd/>
          </a:ln>
          <a:effectLst/>
        </p:spPr>
        <p:txBody>
          <a:bodyPr wrap="none">
            <a:spAutoFit/>
          </a:bodyPr>
          <a:lstStyle/>
          <a:p>
            <a:r>
              <a:rPr lang="en-US" sz="1600" b="1" dirty="0">
                <a:solidFill>
                  <a:srgbClr val="000000"/>
                </a:solidFill>
              </a:rPr>
              <a:t>Millions of Medicaid Beneficiaries</a:t>
            </a:r>
          </a:p>
        </p:txBody>
      </p:sp>
      <p:grpSp>
        <p:nvGrpSpPr>
          <p:cNvPr id="5" name="Group 15"/>
          <p:cNvGrpSpPr>
            <a:grpSpLocks/>
          </p:cNvGrpSpPr>
          <p:nvPr/>
        </p:nvGrpSpPr>
        <p:grpSpPr bwMode="auto">
          <a:xfrm>
            <a:off x="76200" y="5049841"/>
            <a:ext cx="812800" cy="687388"/>
            <a:chOff x="1556" y="3181"/>
            <a:chExt cx="512" cy="433"/>
          </a:xfrm>
          <a:solidFill>
            <a:schemeClr val="accent2"/>
          </a:solidFill>
        </p:grpSpPr>
        <p:sp>
          <p:nvSpPr>
            <p:cNvPr id="197648" name="Line 16"/>
            <p:cNvSpPr>
              <a:spLocks noChangeShapeType="1"/>
            </p:cNvSpPr>
            <p:nvPr/>
          </p:nvSpPr>
          <p:spPr bwMode="auto">
            <a:xfrm flipV="1">
              <a:off x="1798" y="3181"/>
              <a:ext cx="0" cy="83"/>
            </a:xfrm>
            <a:prstGeom prst="line">
              <a:avLst/>
            </a:prstGeom>
            <a:grpFill/>
            <a:ln w="9525">
              <a:solidFill>
                <a:schemeClr val="tx1"/>
              </a:solidFill>
              <a:round/>
              <a:headEnd/>
              <a:tailEnd type="triangle" w="med" len="med"/>
            </a:ln>
            <a:effectLst/>
          </p:spPr>
          <p:txBody>
            <a:bodyPr wrap="square" anchor="ctr">
              <a:spAutoFit/>
            </a:bodyPr>
            <a:lstStyle/>
            <a:p>
              <a:endParaRPr lang="en-US">
                <a:solidFill>
                  <a:srgbClr val="000000"/>
                </a:solidFill>
              </a:endParaRPr>
            </a:p>
          </p:txBody>
        </p:sp>
        <p:sp>
          <p:nvSpPr>
            <p:cNvPr id="197649" name="Rectangle 17"/>
            <p:cNvSpPr>
              <a:spLocks noChangeArrowheads="1"/>
            </p:cNvSpPr>
            <p:nvPr/>
          </p:nvSpPr>
          <p:spPr bwMode="auto">
            <a:xfrm>
              <a:off x="1556" y="3266"/>
              <a:ext cx="512" cy="348"/>
            </a:xfrm>
            <a:prstGeom prst="rect">
              <a:avLst/>
            </a:prstGeom>
            <a:grpFill/>
            <a:ln w="9525">
              <a:solidFill>
                <a:schemeClr val="tx1"/>
              </a:solidFill>
              <a:miter lim="800000"/>
              <a:headEnd/>
              <a:tailEnd/>
            </a:ln>
            <a:effectLst/>
          </p:spPr>
          <p:txBody>
            <a:bodyPr wrap="none" anchor="ctr"/>
            <a:lstStyle/>
            <a:p>
              <a:endParaRPr lang="en-US">
                <a:solidFill>
                  <a:srgbClr val="000000"/>
                </a:solidFill>
              </a:endParaRPr>
            </a:p>
          </p:txBody>
        </p:sp>
      </p:grpSp>
      <p:sp>
        <p:nvSpPr>
          <p:cNvPr id="197651" name="Line 19"/>
          <p:cNvSpPr>
            <a:spLocks noChangeShapeType="1"/>
          </p:cNvSpPr>
          <p:nvPr/>
        </p:nvSpPr>
        <p:spPr bwMode="auto">
          <a:xfrm flipV="1">
            <a:off x="2971800" y="4831853"/>
            <a:ext cx="0" cy="436164"/>
          </a:xfrm>
          <a:prstGeom prst="line">
            <a:avLst/>
          </a:prstGeom>
          <a:noFill/>
          <a:ln w="9525">
            <a:solidFill>
              <a:schemeClr val="tx1"/>
            </a:solidFill>
            <a:round/>
            <a:headEnd/>
            <a:tailEnd type="triangle" w="med" len="med"/>
          </a:ln>
          <a:effectLst/>
        </p:spPr>
        <p:txBody>
          <a:bodyPr wrap="none" anchor="ctr"/>
          <a:lstStyle/>
          <a:p>
            <a:endParaRPr lang="en-US">
              <a:solidFill>
                <a:srgbClr val="000000"/>
              </a:solidFill>
            </a:endParaRPr>
          </a:p>
        </p:txBody>
      </p:sp>
      <p:sp>
        <p:nvSpPr>
          <p:cNvPr id="197652" name="Line 20"/>
          <p:cNvSpPr>
            <a:spLocks noChangeShapeType="1"/>
          </p:cNvSpPr>
          <p:nvPr/>
        </p:nvSpPr>
        <p:spPr bwMode="auto">
          <a:xfrm flipH="1" flipV="1">
            <a:off x="4171950" y="4831853"/>
            <a:ext cx="0" cy="410726"/>
          </a:xfrm>
          <a:prstGeom prst="line">
            <a:avLst/>
          </a:prstGeom>
          <a:noFill/>
          <a:ln w="9525">
            <a:solidFill>
              <a:schemeClr val="tx1"/>
            </a:solidFill>
            <a:round/>
            <a:headEnd/>
            <a:tailEnd type="triangle" w="med" len="med"/>
          </a:ln>
          <a:effectLst/>
        </p:spPr>
        <p:txBody>
          <a:bodyPr wrap="none" anchor="ctr"/>
          <a:lstStyle/>
          <a:p>
            <a:endParaRPr lang="en-US">
              <a:solidFill>
                <a:srgbClr val="000000"/>
              </a:solidFill>
            </a:endParaRPr>
          </a:p>
        </p:txBody>
      </p:sp>
      <p:sp>
        <p:nvSpPr>
          <p:cNvPr id="197654" name="Text Box 22"/>
          <p:cNvSpPr txBox="1">
            <a:spLocks noChangeArrowheads="1"/>
          </p:cNvSpPr>
          <p:nvPr/>
        </p:nvSpPr>
        <p:spPr bwMode="auto">
          <a:xfrm>
            <a:off x="2314574" y="5214005"/>
            <a:ext cx="2438401" cy="523220"/>
          </a:xfrm>
          <a:prstGeom prst="rect">
            <a:avLst/>
          </a:prstGeom>
          <a:solidFill>
            <a:schemeClr val="accent2"/>
          </a:solidFill>
          <a:ln w="9525">
            <a:solidFill>
              <a:schemeClr val="tx1"/>
            </a:solidFill>
            <a:miter lim="800000"/>
            <a:headEnd/>
            <a:tailEnd/>
          </a:ln>
          <a:effectLst/>
        </p:spPr>
        <p:txBody>
          <a:bodyPr wrap="square">
            <a:spAutoFit/>
          </a:bodyPr>
          <a:lstStyle/>
          <a:p>
            <a:pPr algn="ctr"/>
            <a:r>
              <a:rPr lang="en-US" sz="1400" b="1" dirty="0" smtClean="0">
                <a:solidFill>
                  <a:srgbClr val="FFFFFF"/>
                </a:solidFill>
              </a:rPr>
              <a:t>Medicaid eligibility for women</a:t>
            </a:r>
          </a:p>
          <a:p>
            <a:pPr algn="ctr"/>
            <a:r>
              <a:rPr lang="en-US" sz="1400" b="1" dirty="0" smtClean="0">
                <a:solidFill>
                  <a:srgbClr val="FFFFFF"/>
                </a:solidFill>
              </a:rPr>
              <a:t> </a:t>
            </a:r>
            <a:r>
              <a:rPr lang="en-US" sz="1400" b="1" dirty="0">
                <a:solidFill>
                  <a:srgbClr val="FFFFFF"/>
                </a:solidFill>
              </a:rPr>
              <a:t>and </a:t>
            </a:r>
            <a:r>
              <a:rPr lang="en-US" sz="1400" b="1" dirty="0" smtClean="0">
                <a:solidFill>
                  <a:srgbClr val="FFFFFF"/>
                </a:solidFill>
              </a:rPr>
              <a:t>children is expanded </a:t>
            </a:r>
            <a:endParaRPr lang="en-US" sz="1400" b="1" dirty="0">
              <a:solidFill>
                <a:srgbClr val="FFFFFF"/>
              </a:solidFill>
            </a:endParaRPr>
          </a:p>
        </p:txBody>
      </p:sp>
      <p:sp>
        <p:nvSpPr>
          <p:cNvPr id="197658" name="Rectangle 26"/>
          <p:cNvSpPr>
            <a:spLocks noChangeArrowheads="1"/>
          </p:cNvSpPr>
          <p:nvPr/>
        </p:nvSpPr>
        <p:spPr bwMode="auto">
          <a:xfrm>
            <a:off x="4968101" y="2432146"/>
            <a:ext cx="3109099" cy="533400"/>
          </a:xfrm>
          <a:prstGeom prst="rect">
            <a:avLst/>
          </a:prstGeom>
          <a:solidFill>
            <a:schemeClr val="accent2"/>
          </a:solidFill>
          <a:ln w="9525">
            <a:solidFill>
              <a:schemeClr val="tx1"/>
            </a:solidFill>
            <a:miter lim="800000"/>
            <a:headEnd/>
            <a:tailEnd/>
          </a:ln>
          <a:effectLst/>
        </p:spPr>
        <p:txBody>
          <a:bodyPr wrap="none" anchor="ctr"/>
          <a:lstStyle/>
          <a:p>
            <a:endParaRPr lang="en-US" sz="1400">
              <a:solidFill>
                <a:srgbClr val="000000"/>
              </a:solidFill>
            </a:endParaRPr>
          </a:p>
        </p:txBody>
      </p:sp>
      <p:sp>
        <p:nvSpPr>
          <p:cNvPr id="197661" name="Line 29"/>
          <p:cNvSpPr>
            <a:spLocks noChangeShapeType="1"/>
          </p:cNvSpPr>
          <p:nvPr/>
        </p:nvSpPr>
        <p:spPr bwMode="auto">
          <a:xfrm>
            <a:off x="5334000" y="3668325"/>
            <a:ext cx="0" cy="979875"/>
          </a:xfrm>
          <a:prstGeom prst="line">
            <a:avLst/>
          </a:prstGeom>
          <a:noFill/>
          <a:ln w="9525">
            <a:solidFill>
              <a:schemeClr val="tx1"/>
            </a:solidFill>
            <a:round/>
            <a:headEnd/>
            <a:tailEnd type="triangle" w="med" len="med"/>
          </a:ln>
          <a:effectLst/>
        </p:spPr>
        <p:txBody>
          <a:bodyPr wrap="none" anchor="ctr"/>
          <a:lstStyle/>
          <a:p>
            <a:endParaRPr lang="en-US">
              <a:solidFill>
                <a:srgbClr val="000000"/>
              </a:solidFill>
            </a:endParaRPr>
          </a:p>
        </p:txBody>
      </p:sp>
      <p:sp>
        <p:nvSpPr>
          <p:cNvPr id="197662" name="Text Box 30"/>
          <p:cNvSpPr txBox="1">
            <a:spLocks noChangeArrowheads="1"/>
          </p:cNvSpPr>
          <p:nvPr/>
        </p:nvSpPr>
        <p:spPr bwMode="auto">
          <a:xfrm>
            <a:off x="5006340" y="3145105"/>
            <a:ext cx="1219200" cy="523220"/>
          </a:xfrm>
          <a:prstGeom prst="rect">
            <a:avLst/>
          </a:prstGeom>
          <a:solidFill>
            <a:schemeClr val="accent2"/>
          </a:solidFill>
          <a:ln w="9525">
            <a:solidFill>
              <a:schemeClr val="tx1"/>
            </a:solidFill>
            <a:miter lim="800000"/>
            <a:headEnd/>
            <a:tailEnd/>
          </a:ln>
          <a:effectLst/>
        </p:spPr>
        <p:txBody>
          <a:bodyPr wrap="square">
            <a:spAutoFit/>
          </a:bodyPr>
          <a:lstStyle/>
          <a:p>
            <a:pPr algn="ctr"/>
            <a:r>
              <a:rPr lang="en-US" sz="1400" b="1" dirty="0" smtClean="0">
                <a:solidFill>
                  <a:srgbClr val="FFFFFF"/>
                </a:solidFill>
              </a:rPr>
              <a:t>Medicaid ≠ Welfare</a:t>
            </a:r>
            <a:endParaRPr lang="en-US" sz="1400" b="1" dirty="0">
              <a:solidFill>
                <a:srgbClr val="FFFFFF"/>
              </a:solidFill>
            </a:endParaRPr>
          </a:p>
        </p:txBody>
      </p:sp>
      <p:sp>
        <p:nvSpPr>
          <p:cNvPr id="197666" name="Line 34"/>
          <p:cNvSpPr>
            <a:spLocks noChangeShapeType="1"/>
          </p:cNvSpPr>
          <p:nvPr/>
        </p:nvSpPr>
        <p:spPr bwMode="auto">
          <a:xfrm flipV="1">
            <a:off x="5585459" y="5049935"/>
            <a:ext cx="0" cy="228600"/>
          </a:xfrm>
          <a:prstGeom prst="line">
            <a:avLst/>
          </a:prstGeom>
          <a:solidFill>
            <a:schemeClr val="accent2"/>
          </a:solidFill>
          <a:ln w="9525">
            <a:solidFill>
              <a:schemeClr val="tx1"/>
            </a:solidFill>
            <a:round/>
            <a:headEnd/>
            <a:tailEnd type="triangle" w="med" len="med"/>
          </a:ln>
          <a:effectLst/>
        </p:spPr>
        <p:txBody>
          <a:bodyPr wrap="none" anchor="ctr">
            <a:spAutoFit/>
          </a:bodyPr>
          <a:lstStyle/>
          <a:p>
            <a:endParaRPr lang="en-US">
              <a:solidFill>
                <a:srgbClr val="000000"/>
              </a:solidFill>
            </a:endParaRPr>
          </a:p>
        </p:txBody>
      </p:sp>
      <p:sp>
        <p:nvSpPr>
          <p:cNvPr id="197667" name="Rectangle 35"/>
          <p:cNvSpPr>
            <a:spLocks noChangeArrowheads="1"/>
          </p:cNvSpPr>
          <p:nvPr/>
        </p:nvSpPr>
        <p:spPr bwMode="auto">
          <a:xfrm>
            <a:off x="5212081" y="5181600"/>
            <a:ext cx="807719" cy="552911"/>
          </a:xfrm>
          <a:prstGeom prst="rect">
            <a:avLst/>
          </a:prstGeom>
          <a:solidFill>
            <a:schemeClr val="accent2"/>
          </a:solidFill>
          <a:ln w="9525">
            <a:solidFill>
              <a:schemeClr val="tx1"/>
            </a:solidFill>
            <a:miter lim="800000"/>
            <a:headEnd/>
            <a:tailEnd/>
          </a:ln>
          <a:effectLst/>
        </p:spPr>
        <p:txBody>
          <a:bodyPr wrap="none" anchor="ctr"/>
          <a:lstStyle/>
          <a:p>
            <a:endParaRPr lang="en-US">
              <a:solidFill>
                <a:srgbClr val="000000"/>
              </a:solidFill>
            </a:endParaRPr>
          </a:p>
        </p:txBody>
      </p:sp>
      <p:sp>
        <p:nvSpPr>
          <p:cNvPr id="38" name="TextBox 37"/>
          <p:cNvSpPr txBox="1"/>
          <p:nvPr/>
        </p:nvSpPr>
        <p:spPr>
          <a:xfrm>
            <a:off x="7620000" y="5194855"/>
            <a:ext cx="838200" cy="523220"/>
          </a:xfrm>
          <a:prstGeom prst="rect">
            <a:avLst/>
          </a:prstGeom>
          <a:solidFill>
            <a:schemeClr val="accent2"/>
          </a:solidFill>
          <a:ln w="12700">
            <a:solidFill>
              <a:schemeClr val="tx1"/>
            </a:solidFill>
          </a:ln>
        </p:spPr>
        <p:txBody>
          <a:bodyPr wrap="square" rtlCol="0">
            <a:spAutoFit/>
          </a:bodyPr>
          <a:lstStyle/>
          <a:p>
            <a:pPr algn="ctr"/>
            <a:r>
              <a:rPr lang="en-US" sz="1400" b="1" dirty="0" smtClean="0">
                <a:solidFill>
                  <a:srgbClr val="FFFFFF"/>
                </a:solidFill>
              </a:rPr>
              <a:t>ACA</a:t>
            </a:r>
          </a:p>
          <a:p>
            <a:pPr algn="ctr"/>
            <a:r>
              <a:rPr lang="en-US" sz="1400" b="1" dirty="0" smtClean="0">
                <a:solidFill>
                  <a:srgbClr val="FFFFFF"/>
                </a:solidFill>
              </a:rPr>
              <a:t>enacted</a:t>
            </a:r>
          </a:p>
        </p:txBody>
      </p:sp>
      <p:sp>
        <p:nvSpPr>
          <p:cNvPr id="39" name="Line 34"/>
          <p:cNvSpPr>
            <a:spLocks noChangeShapeType="1"/>
          </p:cNvSpPr>
          <p:nvPr/>
        </p:nvSpPr>
        <p:spPr bwMode="auto">
          <a:xfrm flipV="1">
            <a:off x="8019288" y="4953000"/>
            <a:ext cx="0" cy="228600"/>
          </a:xfrm>
          <a:prstGeom prst="line">
            <a:avLst/>
          </a:prstGeom>
          <a:noFill/>
          <a:ln w="9525">
            <a:solidFill>
              <a:schemeClr val="tx1"/>
            </a:solidFill>
            <a:round/>
            <a:headEnd/>
            <a:tailEnd type="triangle" w="med" len="med"/>
          </a:ln>
          <a:effectLst/>
        </p:spPr>
        <p:txBody>
          <a:bodyPr wrap="none" anchor="ctr">
            <a:spAutoFit/>
          </a:bodyPr>
          <a:lstStyle/>
          <a:p>
            <a:endParaRPr lang="en-US">
              <a:solidFill>
                <a:srgbClr val="000000"/>
              </a:solidFill>
            </a:endParaRPr>
          </a:p>
        </p:txBody>
      </p:sp>
      <p:sp>
        <p:nvSpPr>
          <p:cNvPr id="44" name="TextBox 43"/>
          <p:cNvSpPr txBox="1"/>
          <p:nvPr/>
        </p:nvSpPr>
        <p:spPr>
          <a:xfrm>
            <a:off x="1722708" y="2253027"/>
            <a:ext cx="1249092" cy="523220"/>
          </a:xfrm>
          <a:prstGeom prst="rect">
            <a:avLst/>
          </a:prstGeom>
          <a:solidFill>
            <a:schemeClr val="accent2"/>
          </a:solidFill>
          <a:ln w="12700">
            <a:solidFill>
              <a:schemeClr val="tx1"/>
            </a:solidFill>
          </a:ln>
        </p:spPr>
        <p:txBody>
          <a:bodyPr wrap="square" rtlCol="0">
            <a:spAutoFit/>
          </a:bodyPr>
          <a:lstStyle/>
          <a:p>
            <a:pPr algn="ctr"/>
            <a:r>
              <a:rPr lang="en-US" sz="1400" b="1" dirty="0" smtClean="0">
                <a:solidFill>
                  <a:srgbClr val="FFFFFF"/>
                </a:solidFill>
              </a:rPr>
              <a:t>HCBS waivers authorized</a:t>
            </a:r>
          </a:p>
        </p:txBody>
      </p:sp>
      <p:sp>
        <p:nvSpPr>
          <p:cNvPr id="43" name="TextBox 42"/>
          <p:cNvSpPr txBox="1"/>
          <p:nvPr/>
        </p:nvSpPr>
        <p:spPr>
          <a:xfrm>
            <a:off x="77970" y="5194855"/>
            <a:ext cx="811030" cy="523220"/>
          </a:xfrm>
          <a:prstGeom prst="rect">
            <a:avLst/>
          </a:prstGeom>
          <a:noFill/>
        </p:spPr>
        <p:txBody>
          <a:bodyPr wrap="square" rtlCol="0">
            <a:spAutoFit/>
          </a:bodyPr>
          <a:lstStyle/>
          <a:p>
            <a:pPr algn="ctr"/>
            <a:r>
              <a:rPr lang="en-US" sz="1400" b="1" dirty="0" smtClean="0">
                <a:solidFill>
                  <a:srgbClr val="FFFFFF"/>
                </a:solidFill>
                <a:cs typeface="Meta Offc Pro"/>
              </a:rPr>
              <a:t>SSI</a:t>
            </a:r>
          </a:p>
          <a:p>
            <a:pPr algn="ctr"/>
            <a:r>
              <a:rPr lang="en-US" sz="1400" b="1" dirty="0" smtClean="0">
                <a:solidFill>
                  <a:srgbClr val="FFFFFF"/>
                </a:solidFill>
                <a:cs typeface="Meta Offc Pro"/>
              </a:rPr>
              <a:t>enacted</a:t>
            </a:r>
          </a:p>
        </p:txBody>
      </p:sp>
      <p:sp>
        <p:nvSpPr>
          <p:cNvPr id="45" name="TextBox 44"/>
          <p:cNvSpPr txBox="1"/>
          <p:nvPr/>
        </p:nvSpPr>
        <p:spPr>
          <a:xfrm>
            <a:off x="4953000" y="2442326"/>
            <a:ext cx="3277792" cy="523220"/>
          </a:xfrm>
          <a:prstGeom prst="rect">
            <a:avLst/>
          </a:prstGeom>
          <a:noFill/>
        </p:spPr>
        <p:txBody>
          <a:bodyPr wrap="square" rtlCol="0">
            <a:spAutoFit/>
          </a:bodyPr>
          <a:lstStyle/>
          <a:p>
            <a:pPr algn="ctr"/>
            <a:r>
              <a:rPr lang="en-US" sz="1400" b="1" dirty="0" smtClean="0">
                <a:solidFill>
                  <a:srgbClr val="FFFFFF"/>
                </a:solidFill>
                <a:cs typeface="Meta Offc Pro"/>
              </a:rPr>
              <a:t>Section 1115 waivers </a:t>
            </a:r>
            <a:r>
              <a:rPr lang="en-US" sz="1400" b="1" dirty="0">
                <a:solidFill>
                  <a:srgbClr val="FFFFFF"/>
                </a:solidFill>
                <a:cs typeface="Meta Offc Pro"/>
              </a:rPr>
              <a:t>e</a:t>
            </a:r>
            <a:r>
              <a:rPr lang="en-US" sz="1400" b="1" dirty="0" smtClean="0">
                <a:solidFill>
                  <a:srgbClr val="FFFFFF"/>
                </a:solidFill>
                <a:cs typeface="Meta Offc Pro"/>
              </a:rPr>
              <a:t>xpand Medicaid eligibility</a:t>
            </a:r>
          </a:p>
        </p:txBody>
      </p:sp>
      <p:sp>
        <p:nvSpPr>
          <p:cNvPr id="46" name="TextBox 45"/>
          <p:cNvSpPr txBox="1"/>
          <p:nvPr/>
        </p:nvSpPr>
        <p:spPr>
          <a:xfrm>
            <a:off x="5181600" y="5194855"/>
            <a:ext cx="838199" cy="523220"/>
          </a:xfrm>
          <a:prstGeom prst="rect">
            <a:avLst/>
          </a:prstGeom>
          <a:noFill/>
        </p:spPr>
        <p:txBody>
          <a:bodyPr wrap="square" rtlCol="0">
            <a:spAutoFit/>
          </a:bodyPr>
          <a:lstStyle/>
          <a:p>
            <a:pPr algn="ctr"/>
            <a:r>
              <a:rPr lang="en-US" sz="1400" b="1" dirty="0" smtClean="0">
                <a:solidFill>
                  <a:srgbClr val="FFFFFF"/>
                </a:solidFill>
                <a:cs typeface="Meta Offc Pro"/>
              </a:rPr>
              <a:t>SCHIP</a:t>
            </a:r>
          </a:p>
          <a:p>
            <a:pPr algn="ctr"/>
            <a:r>
              <a:rPr lang="en-US" sz="1400" b="1" dirty="0" smtClean="0">
                <a:solidFill>
                  <a:srgbClr val="FFFFFF"/>
                </a:solidFill>
                <a:cs typeface="Meta Offc Pro"/>
              </a:rPr>
              <a:t>enacted</a:t>
            </a:r>
          </a:p>
        </p:txBody>
      </p:sp>
      <p:sp>
        <p:nvSpPr>
          <p:cNvPr id="47" name="TextBox 46"/>
          <p:cNvSpPr txBox="1"/>
          <p:nvPr/>
        </p:nvSpPr>
        <p:spPr>
          <a:xfrm>
            <a:off x="7391400" y="3058198"/>
            <a:ext cx="1674019" cy="738664"/>
          </a:xfrm>
          <a:prstGeom prst="rect">
            <a:avLst/>
          </a:prstGeom>
          <a:solidFill>
            <a:schemeClr val="accent2"/>
          </a:solidFill>
          <a:ln>
            <a:solidFill>
              <a:schemeClr val="tx1"/>
            </a:solidFill>
          </a:ln>
        </p:spPr>
        <p:txBody>
          <a:bodyPr wrap="square" rtlCol="0">
            <a:spAutoFit/>
          </a:bodyPr>
          <a:lstStyle/>
          <a:p>
            <a:pPr algn="ctr"/>
            <a:r>
              <a:rPr lang="en-US" sz="1400" b="1" dirty="0" smtClean="0">
                <a:solidFill>
                  <a:srgbClr val="FFFFFF"/>
                </a:solidFill>
              </a:rPr>
              <a:t>Implementation of the ACA Medicaid expansion</a:t>
            </a:r>
            <a:endParaRPr lang="en-US" sz="1400" b="1" dirty="0">
              <a:solidFill>
                <a:srgbClr val="FFFFFF"/>
              </a:solidFill>
            </a:endParaRPr>
          </a:p>
        </p:txBody>
      </p:sp>
      <p:sp>
        <p:nvSpPr>
          <p:cNvPr id="48" name="Line 27"/>
          <p:cNvSpPr>
            <a:spLocks noChangeShapeType="1"/>
          </p:cNvSpPr>
          <p:nvPr/>
        </p:nvSpPr>
        <p:spPr bwMode="auto">
          <a:xfrm>
            <a:off x="8382000" y="3796862"/>
            <a:ext cx="0" cy="869813"/>
          </a:xfrm>
          <a:prstGeom prst="line">
            <a:avLst/>
          </a:prstGeom>
          <a:noFill/>
          <a:ln w="9525">
            <a:solidFill>
              <a:schemeClr val="tx1"/>
            </a:solidFill>
            <a:round/>
            <a:headEnd/>
            <a:tailEnd type="triangle" w="med" len="med"/>
          </a:ln>
          <a:effectLst/>
        </p:spPr>
        <p:txBody>
          <a:bodyPr wrap="none" anchor="ctr"/>
          <a:lstStyle/>
          <a:p>
            <a:endParaRPr lang="en-US">
              <a:solidFill>
                <a:srgbClr val="000000"/>
              </a:solidFill>
            </a:endParaRPr>
          </a:p>
        </p:txBody>
      </p:sp>
      <p:sp>
        <p:nvSpPr>
          <p:cNvPr id="4" name="TextBox 3"/>
          <p:cNvSpPr txBox="1"/>
          <p:nvPr/>
        </p:nvSpPr>
        <p:spPr>
          <a:xfrm>
            <a:off x="2412818" y="3058180"/>
            <a:ext cx="1447800" cy="523220"/>
          </a:xfrm>
          <a:prstGeom prst="rect">
            <a:avLst/>
          </a:prstGeom>
          <a:solidFill>
            <a:schemeClr val="accent2"/>
          </a:solidFill>
        </p:spPr>
        <p:txBody>
          <a:bodyPr wrap="square" rtlCol="0">
            <a:spAutoFit/>
          </a:bodyPr>
          <a:lstStyle/>
          <a:p>
            <a:pPr algn="ctr"/>
            <a:r>
              <a:rPr lang="en-US" sz="1400" b="1" dirty="0" smtClean="0">
                <a:solidFill>
                  <a:schemeClr val="bg1"/>
                </a:solidFill>
                <a:latin typeface="Calibri" pitchFamily="34" charset="0"/>
                <a:cs typeface="Meta Offc Pro"/>
              </a:rPr>
              <a:t>“Katie Beckett” option </a:t>
            </a:r>
          </a:p>
        </p:txBody>
      </p:sp>
      <p:sp>
        <p:nvSpPr>
          <p:cNvPr id="33" name="Text Placeholder 2"/>
          <p:cNvSpPr>
            <a:spLocks noGrp="1"/>
          </p:cNvSpPr>
          <p:nvPr>
            <p:ph type="body" sz="quarter" idx="11"/>
          </p:nvPr>
        </p:nvSpPr>
        <p:spPr/>
        <p:txBody>
          <a:bodyPr/>
          <a:lstStyle/>
          <a:p>
            <a:r>
              <a:rPr lang="en-US" dirty="0"/>
              <a:t>NOTE: Data are </a:t>
            </a:r>
            <a:r>
              <a:rPr lang="en-US" dirty="0" smtClean="0"/>
              <a:t>missing for 1999, 2012 and 2013. Data </a:t>
            </a:r>
            <a:r>
              <a:rPr lang="en-US" dirty="0"/>
              <a:t>for 2014 and 2015 are projections.</a:t>
            </a:r>
          </a:p>
          <a:p>
            <a:r>
              <a:rPr lang="en-US" dirty="0"/>
              <a:t>SOURCES: 1972-1998: Unduplicated, ever-enrolled counts as reported in the 2000 House Ways and Means Committee Green Book </a:t>
            </a:r>
            <a:r>
              <a:rPr lang="en-US" dirty="0">
                <a:hlinkClick r:id="rId4"/>
              </a:rPr>
              <a:t>http://www.gpo.gov/fdsys/search/pagedetails.action?granuleId=&amp;packageId=GPO-CPRT-106WPRT61710</a:t>
            </a:r>
            <a:r>
              <a:rPr lang="en-US" dirty="0"/>
              <a:t>.</a:t>
            </a:r>
          </a:p>
          <a:p>
            <a:r>
              <a:rPr lang="en-US" dirty="0"/>
              <a:t>2000-2011: KCMU and Urban Institute estimates based on unduplicated, ever-enrolled data from FFY </a:t>
            </a:r>
            <a:r>
              <a:rPr lang="en-US" dirty="0" smtClean="0"/>
              <a:t>2000-2011 </a:t>
            </a:r>
            <a:r>
              <a:rPr lang="en-US" dirty="0"/>
              <a:t>MSIS. </a:t>
            </a:r>
          </a:p>
          <a:p>
            <a:r>
              <a:rPr lang="en-US" dirty="0"/>
              <a:t>2014-2015: Unduplicated, ever-enrolled counts as reported in the March 2015 CBO baseline. </a:t>
            </a:r>
            <a:r>
              <a:rPr lang="en-US" dirty="0" smtClean="0"/>
              <a:t> </a:t>
            </a:r>
            <a:endParaRPr lang="en-US" dirty="0"/>
          </a:p>
        </p:txBody>
      </p:sp>
    </p:spTree>
    <p:extLst>
      <p:ext uri="{BB962C8B-B14F-4D97-AF65-F5344CB8AC3E}">
        <p14:creationId xmlns:p14="http://schemas.microsoft.com/office/powerpoint/2010/main" val="122074556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0010" y="381000"/>
            <a:ext cx="9140189" cy="746760"/>
          </a:xfrm>
        </p:spPr>
        <p:txBody>
          <a:bodyPr/>
          <a:lstStyle/>
          <a:p>
            <a:pPr>
              <a:spcBef>
                <a:spcPts val="1200"/>
              </a:spcBef>
            </a:pPr>
            <a:r>
              <a:rPr lang="en-US" dirty="0" smtClean="0"/>
              <a:t>Medicaid plays a central role in our health care system</a:t>
            </a:r>
            <a:endParaRPr lang="en-US" dirty="0"/>
          </a:p>
        </p:txBody>
      </p:sp>
      <p:sp>
        <p:nvSpPr>
          <p:cNvPr id="5" name="Text Box 3"/>
          <p:cNvSpPr txBox="1">
            <a:spLocks noChangeArrowheads="1"/>
          </p:cNvSpPr>
          <p:nvPr/>
        </p:nvSpPr>
        <p:spPr bwMode="auto">
          <a:xfrm>
            <a:off x="93663" y="1295400"/>
            <a:ext cx="2927350" cy="1985159"/>
          </a:xfrm>
          <a:prstGeom prst="rect">
            <a:avLst/>
          </a:prstGeom>
          <a:solidFill>
            <a:schemeClr val="accent2"/>
          </a:solidFill>
          <a:ln w="9525">
            <a:solidFill>
              <a:schemeClr val="tx1"/>
            </a:solidFill>
            <a:miter lim="800000"/>
            <a:headEnd/>
            <a:tailEnd/>
          </a:ln>
        </p:spPr>
        <p:txBody>
          <a:bodyPr wrap="square">
            <a:spAutoFit/>
          </a:bodyPr>
          <a:lstStyle/>
          <a:p>
            <a:pPr algn="ctr" eaLnBrk="0" fontAlgn="base" hangingPunct="0">
              <a:spcBef>
                <a:spcPct val="30000"/>
              </a:spcBef>
              <a:spcAft>
                <a:spcPct val="0"/>
              </a:spcAft>
            </a:pPr>
            <a:r>
              <a:rPr lang="en-US" sz="1900" b="1" dirty="0">
                <a:solidFill>
                  <a:schemeClr val="bg1"/>
                </a:solidFill>
                <a:cs typeface="Arial" pitchFamily="34" charset="0"/>
              </a:rPr>
              <a:t>Health Insurance </a:t>
            </a:r>
            <a:r>
              <a:rPr lang="en-US" sz="1900" b="1" dirty="0" smtClean="0">
                <a:solidFill>
                  <a:schemeClr val="bg1"/>
                </a:solidFill>
                <a:cs typeface="Arial" pitchFamily="34" charset="0"/>
              </a:rPr>
              <a:t>Coverage</a:t>
            </a:r>
          </a:p>
          <a:p>
            <a:pPr algn="ctr" eaLnBrk="0" fontAlgn="base" hangingPunct="0">
              <a:spcBef>
                <a:spcPct val="30000"/>
              </a:spcBef>
              <a:spcAft>
                <a:spcPct val="0"/>
              </a:spcAft>
            </a:pPr>
            <a:endParaRPr lang="en-US" sz="1900" b="1" dirty="0" smtClean="0">
              <a:solidFill>
                <a:schemeClr val="bg1"/>
              </a:solidFill>
              <a:cs typeface="Arial" pitchFamily="34" charset="0"/>
            </a:endParaRPr>
          </a:p>
          <a:p>
            <a:pPr marL="285750" indent="-285750" eaLnBrk="0" fontAlgn="base" hangingPunct="0">
              <a:spcBef>
                <a:spcPct val="30000"/>
              </a:spcBef>
              <a:spcAft>
                <a:spcPct val="0"/>
              </a:spcAft>
              <a:buFont typeface="Arial" panose="020B0604020202020204" pitchFamily="34" charset="0"/>
              <a:buChar char="•"/>
            </a:pPr>
            <a:endParaRPr lang="en-US" sz="1650" dirty="0">
              <a:solidFill>
                <a:schemeClr val="bg1"/>
              </a:solidFill>
              <a:cs typeface="Arial" pitchFamily="34" charset="0"/>
            </a:endParaRPr>
          </a:p>
          <a:p>
            <a:pPr marL="285750" indent="-285750" eaLnBrk="0" fontAlgn="base" hangingPunct="0">
              <a:spcBef>
                <a:spcPct val="30000"/>
              </a:spcBef>
              <a:spcAft>
                <a:spcPct val="0"/>
              </a:spcAft>
              <a:buFont typeface="Arial" panose="020B0604020202020204" pitchFamily="34" charset="0"/>
              <a:buChar char="•"/>
            </a:pPr>
            <a:endParaRPr lang="en-US" sz="1650" dirty="0" smtClean="0">
              <a:solidFill>
                <a:schemeClr val="bg1"/>
              </a:solidFill>
              <a:cs typeface="Arial" pitchFamily="34" charset="0"/>
            </a:endParaRPr>
          </a:p>
          <a:p>
            <a:pPr marL="285750" indent="-285750" eaLnBrk="0" fontAlgn="base" hangingPunct="0">
              <a:spcBef>
                <a:spcPct val="30000"/>
              </a:spcBef>
              <a:spcAft>
                <a:spcPct val="0"/>
              </a:spcAft>
              <a:buFont typeface="Arial" panose="020B0604020202020204" pitchFamily="34" charset="0"/>
              <a:buChar char="•"/>
            </a:pPr>
            <a:endParaRPr lang="en-US" sz="1000" dirty="0">
              <a:solidFill>
                <a:schemeClr val="bg1"/>
              </a:solidFill>
              <a:cs typeface="Arial" pitchFamily="34" charset="0"/>
            </a:endParaRPr>
          </a:p>
          <a:p>
            <a:pPr eaLnBrk="0" fontAlgn="base" hangingPunct="0">
              <a:spcBef>
                <a:spcPct val="30000"/>
              </a:spcBef>
              <a:spcAft>
                <a:spcPct val="0"/>
              </a:spcAft>
            </a:pPr>
            <a:endParaRPr lang="en-US" sz="600" dirty="0">
              <a:solidFill>
                <a:schemeClr val="bg1"/>
              </a:solidFill>
              <a:cs typeface="Arial" pitchFamily="34" charset="0"/>
            </a:endParaRPr>
          </a:p>
          <a:p>
            <a:pPr eaLnBrk="0" fontAlgn="base" hangingPunct="0">
              <a:spcBef>
                <a:spcPct val="30000"/>
              </a:spcBef>
              <a:spcAft>
                <a:spcPct val="0"/>
              </a:spcAft>
            </a:pPr>
            <a:endParaRPr lang="en-US" sz="600" dirty="0">
              <a:solidFill>
                <a:schemeClr val="bg1"/>
              </a:solidFill>
              <a:cs typeface="Arial" pitchFamily="34" charset="0"/>
            </a:endParaRPr>
          </a:p>
          <a:p>
            <a:pPr eaLnBrk="0" fontAlgn="base" hangingPunct="0">
              <a:spcBef>
                <a:spcPct val="30000"/>
              </a:spcBef>
              <a:spcAft>
                <a:spcPct val="0"/>
              </a:spcAft>
            </a:pPr>
            <a:endParaRPr lang="en-US" sz="600" dirty="0">
              <a:solidFill>
                <a:schemeClr val="bg1"/>
              </a:solidFill>
              <a:cs typeface="Arial" pitchFamily="34" charset="0"/>
            </a:endParaRPr>
          </a:p>
        </p:txBody>
      </p:sp>
      <p:sp>
        <p:nvSpPr>
          <p:cNvPr id="6" name="Text Box 4"/>
          <p:cNvSpPr txBox="1">
            <a:spLocks noChangeArrowheads="1"/>
          </p:cNvSpPr>
          <p:nvPr/>
        </p:nvSpPr>
        <p:spPr bwMode="auto">
          <a:xfrm>
            <a:off x="4572000" y="4228903"/>
            <a:ext cx="3924300" cy="2033890"/>
          </a:xfrm>
          <a:prstGeom prst="rect">
            <a:avLst/>
          </a:prstGeom>
          <a:solidFill>
            <a:schemeClr val="accent2"/>
          </a:solidFill>
          <a:ln w="9525">
            <a:solidFill>
              <a:schemeClr val="tx1"/>
            </a:solidFill>
            <a:miter lim="800000"/>
            <a:headEnd/>
            <a:tailEnd/>
          </a:ln>
        </p:spPr>
        <p:txBody>
          <a:bodyPr wrap="square">
            <a:spAutoFit/>
          </a:bodyPr>
          <a:lstStyle/>
          <a:p>
            <a:pPr algn="ctr" eaLnBrk="0" fontAlgn="base" hangingPunct="0">
              <a:spcBef>
                <a:spcPts val="60"/>
              </a:spcBef>
              <a:spcAft>
                <a:spcPct val="0"/>
              </a:spcAft>
            </a:pPr>
            <a:r>
              <a:rPr lang="en-US" sz="1900" b="1" dirty="0">
                <a:solidFill>
                  <a:schemeClr val="bg1"/>
                </a:solidFill>
                <a:cs typeface="Arial" pitchFamily="34" charset="0"/>
              </a:rPr>
              <a:t>State Capacity for Health </a:t>
            </a:r>
            <a:r>
              <a:rPr lang="en-US" sz="1900" b="1" dirty="0" smtClean="0">
                <a:solidFill>
                  <a:schemeClr val="bg1"/>
                </a:solidFill>
                <a:cs typeface="Arial" pitchFamily="34" charset="0"/>
              </a:rPr>
              <a:t>Coverage</a:t>
            </a:r>
            <a:endParaRPr lang="en-US" sz="1900" b="1" dirty="0">
              <a:solidFill>
                <a:schemeClr val="bg1"/>
              </a:solidFill>
              <a:cs typeface="Arial" pitchFamily="34" charset="0"/>
            </a:endParaRPr>
          </a:p>
          <a:p>
            <a:pPr algn="ctr" eaLnBrk="0" fontAlgn="base" hangingPunct="0">
              <a:spcBef>
                <a:spcPts val="60"/>
              </a:spcBef>
              <a:spcAft>
                <a:spcPct val="0"/>
              </a:spcAft>
            </a:pPr>
            <a:endParaRPr lang="en-US" sz="800" dirty="0" smtClean="0">
              <a:solidFill>
                <a:schemeClr val="bg1"/>
              </a:solidFill>
              <a:cs typeface="Arial" pitchFamily="34" charset="0"/>
            </a:endParaRPr>
          </a:p>
          <a:p>
            <a:pPr algn="ctr" eaLnBrk="0" fontAlgn="base" hangingPunct="0">
              <a:spcBef>
                <a:spcPts val="60"/>
              </a:spcBef>
              <a:spcAft>
                <a:spcPct val="0"/>
              </a:spcAft>
            </a:pPr>
            <a:endParaRPr lang="en-US" sz="800" dirty="0">
              <a:solidFill>
                <a:schemeClr val="bg1"/>
              </a:solidFill>
              <a:cs typeface="Arial" pitchFamily="34" charset="0"/>
            </a:endParaRPr>
          </a:p>
          <a:p>
            <a:pPr algn="ctr" eaLnBrk="0" fontAlgn="base" hangingPunct="0">
              <a:spcBef>
                <a:spcPts val="60"/>
              </a:spcBef>
              <a:spcAft>
                <a:spcPct val="0"/>
              </a:spcAft>
            </a:pPr>
            <a:endParaRPr lang="en-US" sz="800" dirty="0" smtClean="0">
              <a:solidFill>
                <a:schemeClr val="bg1"/>
              </a:solidFill>
              <a:cs typeface="Arial" pitchFamily="34" charset="0"/>
            </a:endParaRPr>
          </a:p>
          <a:p>
            <a:pPr algn="ctr" eaLnBrk="0" fontAlgn="base" hangingPunct="0">
              <a:spcBef>
                <a:spcPts val="60"/>
              </a:spcBef>
              <a:spcAft>
                <a:spcPct val="0"/>
              </a:spcAft>
            </a:pPr>
            <a:endParaRPr lang="en-US" sz="800" dirty="0">
              <a:solidFill>
                <a:schemeClr val="bg1"/>
              </a:solidFill>
              <a:cs typeface="Arial" pitchFamily="34" charset="0"/>
            </a:endParaRPr>
          </a:p>
          <a:p>
            <a:pPr algn="ctr" eaLnBrk="0" fontAlgn="base" hangingPunct="0">
              <a:spcBef>
                <a:spcPts val="60"/>
              </a:spcBef>
              <a:spcAft>
                <a:spcPct val="0"/>
              </a:spcAft>
            </a:pPr>
            <a:endParaRPr lang="en-US" sz="800" dirty="0" smtClean="0">
              <a:solidFill>
                <a:schemeClr val="bg1"/>
              </a:solidFill>
              <a:cs typeface="Arial" pitchFamily="34" charset="0"/>
            </a:endParaRPr>
          </a:p>
          <a:p>
            <a:pPr algn="ctr" eaLnBrk="0" fontAlgn="base" hangingPunct="0">
              <a:spcBef>
                <a:spcPts val="60"/>
              </a:spcBef>
              <a:spcAft>
                <a:spcPct val="0"/>
              </a:spcAft>
            </a:pPr>
            <a:endParaRPr lang="en-US" sz="800" dirty="0" smtClean="0">
              <a:solidFill>
                <a:schemeClr val="bg1"/>
              </a:solidFill>
              <a:cs typeface="Arial" pitchFamily="34" charset="0"/>
            </a:endParaRPr>
          </a:p>
          <a:p>
            <a:pPr algn="ctr" eaLnBrk="0" fontAlgn="base" hangingPunct="0">
              <a:spcBef>
                <a:spcPts val="60"/>
              </a:spcBef>
              <a:spcAft>
                <a:spcPct val="0"/>
              </a:spcAft>
            </a:pPr>
            <a:endParaRPr lang="en-US" sz="800" dirty="0" smtClean="0">
              <a:solidFill>
                <a:schemeClr val="bg1"/>
              </a:solidFill>
              <a:cs typeface="Arial" pitchFamily="34" charset="0"/>
            </a:endParaRPr>
          </a:p>
          <a:p>
            <a:pPr algn="ctr" eaLnBrk="0" fontAlgn="base" hangingPunct="0">
              <a:spcBef>
                <a:spcPts val="60"/>
              </a:spcBef>
              <a:spcAft>
                <a:spcPct val="0"/>
              </a:spcAft>
            </a:pPr>
            <a:endParaRPr lang="en-US" dirty="0" smtClean="0">
              <a:solidFill>
                <a:schemeClr val="bg1"/>
              </a:solidFill>
              <a:cs typeface="Arial" pitchFamily="34" charset="0"/>
            </a:endParaRPr>
          </a:p>
          <a:p>
            <a:pPr algn="ctr" eaLnBrk="0" fontAlgn="base" hangingPunct="0">
              <a:spcBef>
                <a:spcPts val="60"/>
              </a:spcBef>
              <a:spcAft>
                <a:spcPct val="0"/>
              </a:spcAft>
            </a:pPr>
            <a:endParaRPr lang="en-US" sz="800" dirty="0" smtClean="0">
              <a:solidFill>
                <a:schemeClr val="bg1"/>
              </a:solidFill>
              <a:cs typeface="Arial" pitchFamily="34" charset="0"/>
            </a:endParaRPr>
          </a:p>
          <a:p>
            <a:pPr algn="ctr" eaLnBrk="0" fontAlgn="base" hangingPunct="0">
              <a:spcBef>
                <a:spcPts val="60"/>
              </a:spcBef>
              <a:spcAft>
                <a:spcPct val="0"/>
              </a:spcAft>
            </a:pPr>
            <a:endParaRPr lang="en-US" sz="800" dirty="0" smtClean="0">
              <a:solidFill>
                <a:schemeClr val="bg1"/>
              </a:solidFill>
              <a:cs typeface="Arial" pitchFamily="34" charset="0"/>
            </a:endParaRPr>
          </a:p>
          <a:p>
            <a:pPr algn="ctr" eaLnBrk="0" fontAlgn="base" hangingPunct="0">
              <a:spcBef>
                <a:spcPts val="60"/>
              </a:spcBef>
              <a:spcAft>
                <a:spcPct val="0"/>
              </a:spcAft>
            </a:pPr>
            <a:endParaRPr lang="en-US" sz="800" dirty="0">
              <a:solidFill>
                <a:schemeClr val="bg1"/>
              </a:solidFill>
              <a:cs typeface="Arial" pitchFamily="34" charset="0"/>
            </a:endParaRPr>
          </a:p>
        </p:txBody>
      </p:sp>
      <p:sp>
        <p:nvSpPr>
          <p:cNvPr id="7" name="Text Box 5"/>
          <p:cNvSpPr txBox="1">
            <a:spLocks noChangeArrowheads="1"/>
          </p:cNvSpPr>
          <p:nvPr/>
        </p:nvSpPr>
        <p:spPr bwMode="auto">
          <a:xfrm>
            <a:off x="2514600" y="3531790"/>
            <a:ext cx="4114800" cy="477054"/>
          </a:xfrm>
          <a:prstGeom prst="rect">
            <a:avLst/>
          </a:prstGeom>
          <a:solidFill>
            <a:schemeClr val="accent1"/>
          </a:solidFill>
          <a:ln w="9525">
            <a:solidFill>
              <a:schemeClr val="tx1"/>
            </a:solidFill>
            <a:miter lim="800000"/>
            <a:headEnd/>
            <a:tailEnd/>
          </a:ln>
        </p:spPr>
        <p:txBody>
          <a:bodyPr>
            <a:spAutoFit/>
          </a:bodyPr>
          <a:lstStyle/>
          <a:p>
            <a:pPr algn="ctr" eaLnBrk="0" fontAlgn="base" hangingPunct="0">
              <a:spcBef>
                <a:spcPct val="50000"/>
              </a:spcBef>
              <a:spcAft>
                <a:spcPct val="0"/>
              </a:spcAft>
            </a:pPr>
            <a:r>
              <a:rPr lang="en-US" sz="2500" b="1" dirty="0">
                <a:solidFill>
                  <a:schemeClr val="bg1"/>
                </a:solidFill>
                <a:cs typeface="Arial" pitchFamily="34" charset="0"/>
              </a:rPr>
              <a:t>MEDICAID</a:t>
            </a:r>
          </a:p>
        </p:txBody>
      </p:sp>
      <p:sp>
        <p:nvSpPr>
          <p:cNvPr id="8" name="Text Box 6"/>
          <p:cNvSpPr txBox="1">
            <a:spLocks noChangeArrowheads="1"/>
          </p:cNvSpPr>
          <p:nvPr/>
        </p:nvSpPr>
        <p:spPr bwMode="auto">
          <a:xfrm>
            <a:off x="533400" y="4228903"/>
            <a:ext cx="3581400" cy="1992853"/>
          </a:xfrm>
          <a:prstGeom prst="rect">
            <a:avLst/>
          </a:prstGeom>
          <a:solidFill>
            <a:schemeClr val="accent2"/>
          </a:solidFill>
          <a:ln w="9525">
            <a:solidFill>
              <a:schemeClr val="tx1"/>
            </a:solidFill>
            <a:miter lim="800000"/>
            <a:headEnd/>
            <a:tailEnd/>
          </a:ln>
        </p:spPr>
        <p:txBody>
          <a:bodyPr>
            <a:spAutoFit/>
          </a:bodyPr>
          <a:lstStyle/>
          <a:p>
            <a:pPr algn="ctr" eaLnBrk="0" fontAlgn="base" hangingPunct="0">
              <a:spcBef>
                <a:spcPct val="50000"/>
              </a:spcBef>
              <a:spcAft>
                <a:spcPct val="0"/>
              </a:spcAft>
            </a:pPr>
            <a:r>
              <a:rPr lang="en-US" sz="1900" b="1" dirty="0">
                <a:solidFill>
                  <a:schemeClr val="bg1"/>
                </a:solidFill>
                <a:cs typeface="Arial" pitchFamily="34" charset="0"/>
              </a:rPr>
              <a:t>Support for Health Care System and </a:t>
            </a:r>
            <a:r>
              <a:rPr lang="en-US" sz="1900" b="1" dirty="0" smtClean="0">
                <a:solidFill>
                  <a:schemeClr val="bg1"/>
                </a:solidFill>
                <a:cs typeface="Arial" pitchFamily="34" charset="0"/>
              </a:rPr>
              <a:t>Safety-Net</a:t>
            </a:r>
          </a:p>
          <a:p>
            <a:pPr algn="ctr" eaLnBrk="0" fontAlgn="base" hangingPunct="0">
              <a:spcBef>
                <a:spcPct val="50000"/>
              </a:spcBef>
              <a:spcAft>
                <a:spcPct val="0"/>
              </a:spcAft>
            </a:pPr>
            <a:endParaRPr lang="en-US" sz="1900" b="1" dirty="0">
              <a:solidFill>
                <a:schemeClr val="bg1"/>
              </a:solidFill>
              <a:cs typeface="Arial" pitchFamily="34" charset="0"/>
            </a:endParaRPr>
          </a:p>
          <a:p>
            <a:pPr algn="ctr" eaLnBrk="0" fontAlgn="base" hangingPunct="0">
              <a:spcBef>
                <a:spcPct val="50000"/>
              </a:spcBef>
              <a:spcAft>
                <a:spcPct val="0"/>
              </a:spcAft>
            </a:pPr>
            <a:endParaRPr lang="en-US" sz="1900" b="1" dirty="0" smtClean="0">
              <a:solidFill>
                <a:schemeClr val="bg1"/>
              </a:solidFill>
              <a:cs typeface="Arial" pitchFamily="34" charset="0"/>
            </a:endParaRPr>
          </a:p>
          <a:p>
            <a:pPr algn="ctr" eaLnBrk="0" fontAlgn="base" hangingPunct="0">
              <a:spcBef>
                <a:spcPct val="50000"/>
              </a:spcBef>
              <a:spcAft>
                <a:spcPct val="0"/>
              </a:spcAft>
            </a:pPr>
            <a:endParaRPr lang="en-US" sz="1900" b="1" dirty="0">
              <a:solidFill>
                <a:schemeClr val="bg1"/>
              </a:solidFill>
              <a:cs typeface="Arial" pitchFamily="34" charset="0"/>
            </a:endParaRPr>
          </a:p>
        </p:txBody>
      </p:sp>
      <p:sp>
        <p:nvSpPr>
          <p:cNvPr id="9" name="Freeform 7"/>
          <p:cNvSpPr>
            <a:spLocks/>
          </p:cNvSpPr>
          <p:nvPr/>
        </p:nvSpPr>
        <p:spPr bwMode="auto">
          <a:xfrm>
            <a:off x="2743200" y="3261047"/>
            <a:ext cx="533401" cy="260565"/>
          </a:xfrm>
          <a:custGeom>
            <a:avLst/>
            <a:gdLst>
              <a:gd name="T0" fmla="*/ 1885950 w 1188"/>
              <a:gd name="T1" fmla="*/ 566737 h 357"/>
              <a:gd name="T2" fmla="*/ 0 w 1188"/>
              <a:gd name="T3" fmla="*/ 0 h 357"/>
              <a:gd name="T4" fmla="*/ 0 60000 65536"/>
              <a:gd name="T5" fmla="*/ 0 60000 65536"/>
              <a:gd name="T6" fmla="*/ 0 w 1188"/>
              <a:gd name="T7" fmla="*/ 0 h 357"/>
              <a:gd name="T8" fmla="*/ 1188 w 1188"/>
              <a:gd name="T9" fmla="*/ 357 h 357"/>
            </a:gdLst>
            <a:ahLst/>
            <a:cxnLst>
              <a:cxn ang="T4">
                <a:pos x="T0" y="T1"/>
              </a:cxn>
              <a:cxn ang="T5">
                <a:pos x="T2" y="T3"/>
              </a:cxn>
            </a:cxnLst>
            <a:rect l="T6" t="T7" r="T8" b="T9"/>
            <a:pathLst>
              <a:path w="1188" h="357">
                <a:moveTo>
                  <a:pt x="1188" y="357"/>
                </a:moveTo>
                <a:lnTo>
                  <a:pt x="0" y="0"/>
                </a:lnTo>
              </a:path>
            </a:pathLst>
          </a:custGeom>
          <a:noFill/>
          <a:ln w="9525">
            <a:solidFill>
              <a:schemeClr val="tx1"/>
            </a:solidFill>
            <a:round/>
            <a:headEnd/>
            <a:tailEnd/>
          </a:ln>
        </p:spPr>
        <p:txBody>
          <a:bodyPr/>
          <a:lstStyle/>
          <a:p>
            <a:pPr algn="ctr" eaLnBrk="0" fontAlgn="base" hangingPunct="0">
              <a:spcBef>
                <a:spcPct val="0"/>
              </a:spcBef>
              <a:spcAft>
                <a:spcPct val="0"/>
              </a:spcAft>
            </a:pPr>
            <a:endParaRPr lang="en-US" b="1" dirty="0">
              <a:solidFill>
                <a:srgbClr val="000000"/>
              </a:solidFill>
              <a:cs typeface="Arial" pitchFamily="34" charset="0"/>
            </a:endParaRPr>
          </a:p>
        </p:txBody>
      </p:sp>
      <p:sp>
        <p:nvSpPr>
          <p:cNvPr id="10" name="Freeform 8"/>
          <p:cNvSpPr>
            <a:spLocks/>
          </p:cNvSpPr>
          <p:nvPr/>
        </p:nvSpPr>
        <p:spPr bwMode="auto">
          <a:xfrm>
            <a:off x="3122612" y="4008843"/>
            <a:ext cx="447676" cy="220059"/>
          </a:xfrm>
          <a:custGeom>
            <a:avLst/>
            <a:gdLst>
              <a:gd name="T0" fmla="*/ 1173163 w 713"/>
              <a:gd name="T1" fmla="*/ 0 h 366"/>
              <a:gd name="T2" fmla="*/ 0 w 713"/>
              <a:gd name="T3" fmla="*/ 525462 h 366"/>
              <a:gd name="T4" fmla="*/ 0 60000 65536"/>
              <a:gd name="T5" fmla="*/ 0 60000 65536"/>
              <a:gd name="T6" fmla="*/ 0 w 713"/>
              <a:gd name="T7" fmla="*/ 0 h 366"/>
              <a:gd name="T8" fmla="*/ 713 w 713"/>
              <a:gd name="T9" fmla="*/ 366 h 366"/>
            </a:gdLst>
            <a:ahLst/>
            <a:cxnLst>
              <a:cxn ang="T4">
                <a:pos x="T0" y="T1"/>
              </a:cxn>
              <a:cxn ang="T5">
                <a:pos x="T2" y="T3"/>
              </a:cxn>
            </a:cxnLst>
            <a:rect l="T6" t="T7" r="T8" b="T9"/>
            <a:pathLst>
              <a:path w="713" h="366">
                <a:moveTo>
                  <a:pt x="713" y="0"/>
                </a:moveTo>
                <a:lnTo>
                  <a:pt x="0" y="366"/>
                </a:lnTo>
              </a:path>
            </a:pathLst>
          </a:custGeom>
          <a:noFill/>
          <a:ln w="9525">
            <a:solidFill>
              <a:schemeClr val="tx1"/>
            </a:solidFill>
            <a:round/>
            <a:headEnd/>
            <a:tailEnd/>
          </a:ln>
        </p:spPr>
        <p:txBody>
          <a:bodyPr/>
          <a:lstStyle/>
          <a:p>
            <a:pPr algn="ctr" eaLnBrk="0" fontAlgn="base" hangingPunct="0">
              <a:spcBef>
                <a:spcPct val="0"/>
              </a:spcBef>
              <a:spcAft>
                <a:spcPct val="0"/>
              </a:spcAft>
            </a:pPr>
            <a:endParaRPr lang="en-US" b="1" dirty="0">
              <a:solidFill>
                <a:srgbClr val="000000"/>
              </a:solidFill>
              <a:cs typeface="Arial" pitchFamily="34" charset="0"/>
            </a:endParaRPr>
          </a:p>
        </p:txBody>
      </p:sp>
      <p:sp>
        <p:nvSpPr>
          <p:cNvPr id="11" name="Freeform 9"/>
          <p:cNvSpPr>
            <a:spLocks/>
          </p:cNvSpPr>
          <p:nvPr/>
        </p:nvSpPr>
        <p:spPr bwMode="auto">
          <a:xfrm>
            <a:off x="5019279" y="4008844"/>
            <a:ext cx="467121" cy="220059"/>
          </a:xfrm>
          <a:custGeom>
            <a:avLst/>
            <a:gdLst>
              <a:gd name="T0" fmla="*/ 0 w 749"/>
              <a:gd name="T1" fmla="*/ 0 h 357"/>
              <a:gd name="T2" fmla="*/ 1231900 w 749"/>
              <a:gd name="T3" fmla="*/ 525462 h 357"/>
              <a:gd name="T4" fmla="*/ 0 60000 65536"/>
              <a:gd name="T5" fmla="*/ 0 60000 65536"/>
              <a:gd name="T6" fmla="*/ 0 w 749"/>
              <a:gd name="T7" fmla="*/ 0 h 357"/>
              <a:gd name="T8" fmla="*/ 749 w 749"/>
              <a:gd name="T9" fmla="*/ 357 h 357"/>
            </a:gdLst>
            <a:ahLst/>
            <a:cxnLst>
              <a:cxn ang="T4">
                <a:pos x="T0" y="T1"/>
              </a:cxn>
              <a:cxn ang="T5">
                <a:pos x="T2" y="T3"/>
              </a:cxn>
            </a:cxnLst>
            <a:rect l="T6" t="T7" r="T8" b="T9"/>
            <a:pathLst>
              <a:path w="749" h="357">
                <a:moveTo>
                  <a:pt x="0" y="0"/>
                </a:moveTo>
                <a:lnTo>
                  <a:pt x="749" y="357"/>
                </a:lnTo>
              </a:path>
            </a:pathLst>
          </a:custGeom>
          <a:noFill/>
          <a:ln w="9525">
            <a:solidFill>
              <a:schemeClr val="tx1"/>
            </a:solidFill>
            <a:round/>
            <a:headEnd/>
            <a:tailEnd/>
          </a:ln>
        </p:spPr>
        <p:txBody>
          <a:bodyPr/>
          <a:lstStyle/>
          <a:p>
            <a:pPr algn="ctr" eaLnBrk="0" fontAlgn="base" hangingPunct="0">
              <a:spcBef>
                <a:spcPct val="0"/>
              </a:spcBef>
              <a:spcAft>
                <a:spcPct val="0"/>
              </a:spcAft>
            </a:pPr>
            <a:endParaRPr lang="en-US" b="1" dirty="0">
              <a:solidFill>
                <a:srgbClr val="000000"/>
              </a:solidFill>
              <a:cs typeface="Arial" pitchFamily="34" charset="0"/>
            </a:endParaRPr>
          </a:p>
        </p:txBody>
      </p:sp>
      <p:sp>
        <p:nvSpPr>
          <p:cNvPr id="12" name="Text Box 10"/>
          <p:cNvSpPr txBox="1">
            <a:spLocks noChangeArrowheads="1"/>
          </p:cNvSpPr>
          <p:nvPr/>
        </p:nvSpPr>
        <p:spPr bwMode="auto">
          <a:xfrm>
            <a:off x="3122612" y="1295400"/>
            <a:ext cx="2921794" cy="1992853"/>
          </a:xfrm>
          <a:prstGeom prst="rect">
            <a:avLst/>
          </a:prstGeom>
          <a:solidFill>
            <a:schemeClr val="accent2"/>
          </a:solidFill>
          <a:ln w="9525">
            <a:solidFill>
              <a:schemeClr val="tx1"/>
            </a:solidFill>
            <a:miter lim="800000"/>
            <a:headEnd/>
            <a:tailEnd/>
          </a:ln>
        </p:spPr>
        <p:txBody>
          <a:bodyPr wrap="square">
            <a:spAutoFit/>
          </a:bodyPr>
          <a:lstStyle/>
          <a:p>
            <a:pPr algn="ctr" eaLnBrk="0" fontAlgn="base" hangingPunct="0">
              <a:spcBef>
                <a:spcPct val="50000"/>
              </a:spcBef>
              <a:spcAft>
                <a:spcPct val="0"/>
              </a:spcAft>
            </a:pPr>
            <a:r>
              <a:rPr lang="en-US" sz="1900" b="1" dirty="0">
                <a:solidFill>
                  <a:schemeClr val="bg1"/>
                </a:solidFill>
                <a:cs typeface="Arial" pitchFamily="34" charset="0"/>
              </a:rPr>
              <a:t>Assistance to Medicare </a:t>
            </a:r>
            <a:r>
              <a:rPr lang="en-US" sz="1900" b="1" dirty="0" smtClean="0">
                <a:solidFill>
                  <a:schemeClr val="bg1"/>
                </a:solidFill>
                <a:cs typeface="Arial" pitchFamily="34" charset="0"/>
              </a:rPr>
              <a:t>Beneficiaries</a:t>
            </a:r>
          </a:p>
          <a:p>
            <a:pPr algn="ctr" eaLnBrk="0" fontAlgn="base" hangingPunct="0">
              <a:spcBef>
                <a:spcPct val="50000"/>
              </a:spcBef>
              <a:spcAft>
                <a:spcPct val="0"/>
              </a:spcAft>
            </a:pPr>
            <a:endParaRPr lang="en-US" sz="1900" b="1" dirty="0" smtClean="0">
              <a:solidFill>
                <a:schemeClr val="bg1"/>
              </a:solidFill>
              <a:cs typeface="Arial" pitchFamily="34" charset="0"/>
            </a:endParaRPr>
          </a:p>
          <a:p>
            <a:pPr algn="ctr" eaLnBrk="0" fontAlgn="base" hangingPunct="0">
              <a:spcBef>
                <a:spcPct val="50000"/>
              </a:spcBef>
              <a:spcAft>
                <a:spcPct val="0"/>
              </a:spcAft>
            </a:pPr>
            <a:endParaRPr lang="en-US" sz="1900" b="1" dirty="0" smtClean="0">
              <a:solidFill>
                <a:schemeClr val="bg1"/>
              </a:solidFill>
              <a:cs typeface="Arial" pitchFamily="34" charset="0"/>
            </a:endParaRPr>
          </a:p>
          <a:p>
            <a:pPr algn="ctr" eaLnBrk="0" fontAlgn="base" hangingPunct="0">
              <a:spcBef>
                <a:spcPct val="50000"/>
              </a:spcBef>
              <a:spcAft>
                <a:spcPct val="0"/>
              </a:spcAft>
            </a:pPr>
            <a:endParaRPr lang="en-US" sz="1900" b="1" dirty="0" smtClean="0">
              <a:solidFill>
                <a:schemeClr val="bg1"/>
              </a:solidFill>
              <a:cs typeface="Arial" pitchFamily="34" charset="0"/>
            </a:endParaRPr>
          </a:p>
        </p:txBody>
      </p:sp>
      <p:sp>
        <p:nvSpPr>
          <p:cNvPr id="13" name="Text Box 11"/>
          <p:cNvSpPr txBox="1">
            <a:spLocks noChangeArrowheads="1"/>
          </p:cNvSpPr>
          <p:nvPr/>
        </p:nvSpPr>
        <p:spPr bwMode="auto">
          <a:xfrm>
            <a:off x="6210300" y="1295400"/>
            <a:ext cx="2819400" cy="1992853"/>
          </a:xfrm>
          <a:prstGeom prst="rect">
            <a:avLst/>
          </a:prstGeom>
          <a:solidFill>
            <a:schemeClr val="accent2"/>
          </a:solidFill>
          <a:ln w="9525">
            <a:solidFill>
              <a:schemeClr val="tx1"/>
            </a:solidFill>
            <a:miter lim="800000"/>
            <a:headEnd/>
            <a:tailEnd/>
          </a:ln>
        </p:spPr>
        <p:txBody>
          <a:bodyPr>
            <a:spAutoFit/>
          </a:bodyPr>
          <a:lstStyle/>
          <a:p>
            <a:pPr algn="ctr" eaLnBrk="0" fontAlgn="base" hangingPunct="0">
              <a:spcBef>
                <a:spcPct val="50000"/>
              </a:spcBef>
              <a:spcAft>
                <a:spcPct val="0"/>
              </a:spcAft>
            </a:pPr>
            <a:r>
              <a:rPr lang="en-US" sz="1900" b="1" dirty="0">
                <a:solidFill>
                  <a:schemeClr val="bg1"/>
                </a:solidFill>
                <a:cs typeface="Arial" pitchFamily="34" charset="0"/>
              </a:rPr>
              <a:t>Long-Term Care </a:t>
            </a:r>
            <a:r>
              <a:rPr lang="en-US" sz="1900" b="1" dirty="0" smtClean="0">
                <a:solidFill>
                  <a:schemeClr val="bg1"/>
                </a:solidFill>
                <a:cs typeface="Arial" pitchFamily="34" charset="0"/>
              </a:rPr>
              <a:t>Assistance</a:t>
            </a:r>
          </a:p>
          <a:p>
            <a:pPr algn="ctr" eaLnBrk="0" fontAlgn="base" hangingPunct="0">
              <a:spcBef>
                <a:spcPct val="50000"/>
              </a:spcBef>
              <a:spcAft>
                <a:spcPct val="0"/>
              </a:spcAft>
            </a:pPr>
            <a:endParaRPr lang="en-US" sz="1900" b="1" dirty="0">
              <a:solidFill>
                <a:schemeClr val="bg1"/>
              </a:solidFill>
              <a:cs typeface="Arial" pitchFamily="34" charset="0"/>
            </a:endParaRPr>
          </a:p>
          <a:p>
            <a:pPr algn="ctr" eaLnBrk="0" fontAlgn="base" hangingPunct="0">
              <a:spcBef>
                <a:spcPct val="50000"/>
              </a:spcBef>
              <a:spcAft>
                <a:spcPct val="0"/>
              </a:spcAft>
            </a:pPr>
            <a:endParaRPr lang="en-US" sz="1900" b="1" dirty="0" smtClean="0">
              <a:solidFill>
                <a:schemeClr val="bg1"/>
              </a:solidFill>
              <a:cs typeface="Arial" pitchFamily="34" charset="0"/>
            </a:endParaRPr>
          </a:p>
          <a:p>
            <a:pPr algn="ctr" eaLnBrk="0" fontAlgn="base" hangingPunct="0">
              <a:spcBef>
                <a:spcPct val="50000"/>
              </a:spcBef>
              <a:spcAft>
                <a:spcPct val="0"/>
              </a:spcAft>
            </a:pPr>
            <a:endParaRPr lang="en-US" sz="1900" b="1" dirty="0">
              <a:solidFill>
                <a:schemeClr val="bg1"/>
              </a:solidFill>
              <a:cs typeface="Arial" pitchFamily="34" charset="0"/>
            </a:endParaRPr>
          </a:p>
        </p:txBody>
      </p:sp>
      <p:sp>
        <p:nvSpPr>
          <p:cNvPr id="14" name="Freeform 12"/>
          <p:cNvSpPr>
            <a:spLocks/>
          </p:cNvSpPr>
          <p:nvPr/>
        </p:nvSpPr>
        <p:spPr bwMode="auto">
          <a:xfrm>
            <a:off x="4573906" y="3292076"/>
            <a:ext cx="45719" cy="229538"/>
          </a:xfrm>
          <a:custGeom>
            <a:avLst/>
            <a:gdLst>
              <a:gd name="T0" fmla="*/ 0 w 1"/>
              <a:gd name="T1" fmla="*/ 0 h 437"/>
              <a:gd name="T2" fmla="*/ 0 w 1"/>
              <a:gd name="T3" fmla="*/ 693738 h 437"/>
              <a:gd name="T4" fmla="*/ 0 60000 65536"/>
              <a:gd name="T5" fmla="*/ 0 60000 65536"/>
              <a:gd name="T6" fmla="*/ 0 w 1"/>
              <a:gd name="T7" fmla="*/ 0 h 437"/>
              <a:gd name="T8" fmla="*/ 1 w 1"/>
              <a:gd name="T9" fmla="*/ 437 h 437"/>
            </a:gdLst>
            <a:ahLst/>
            <a:cxnLst>
              <a:cxn ang="T4">
                <a:pos x="T0" y="T1"/>
              </a:cxn>
              <a:cxn ang="T5">
                <a:pos x="T2" y="T3"/>
              </a:cxn>
            </a:cxnLst>
            <a:rect l="T6" t="T7" r="T8" b="T9"/>
            <a:pathLst>
              <a:path w="1" h="437">
                <a:moveTo>
                  <a:pt x="0" y="0"/>
                </a:moveTo>
                <a:lnTo>
                  <a:pt x="0" y="437"/>
                </a:lnTo>
              </a:path>
            </a:pathLst>
          </a:custGeom>
          <a:noFill/>
          <a:ln w="9525">
            <a:solidFill>
              <a:schemeClr val="tx1"/>
            </a:solidFill>
            <a:round/>
            <a:headEnd type="none" w="med" len="med"/>
            <a:tailEnd type="none" w="med" len="med"/>
          </a:ln>
        </p:spPr>
        <p:txBody>
          <a:bodyPr/>
          <a:lstStyle/>
          <a:p>
            <a:pPr algn="ctr" eaLnBrk="0" fontAlgn="base" hangingPunct="0">
              <a:spcBef>
                <a:spcPct val="0"/>
              </a:spcBef>
              <a:spcAft>
                <a:spcPct val="0"/>
              </a:spcAft>
            </a:pPr>
            <a:endParaRPr lang="en-US" b="1" dirty="0">
              <a:solidFill>
                <a:srgbClr val="000000"/>
              </a:solidFill>
              <a:cs typeface="Arial" pitchFamily="34" charset="0"/>
            </a:endParaRPr>
          </a:p>
        </p:txBody>
      </p:sp>
      <p:sp>
        <p:nvSpPr>
          <p:cNvPr id="15" name="Freeform 13"/>
          <p:cNvSpPr>
            <a:spLocks/>
          </p:cNvSpPr>
          <p:nvPr/>
        </p:nvSpPr>
        <p:spPr bwMode="auto">
          <a:xfrm>
            <a:off x="5867400" y="3276600"/>
            <a:ext cx="685800" cy="245014"/>
          </a:xfrm>
          <a:custGeom>
            <a:avLst/>
            <a:gdLst>
              <a:gd name="T0" fmla="*/ 0 w 1198"/>
              <a:gd name="T1" fmla="*/ 798512 h 503"/>
              <a:gd name="T2" fmla="*/ 1901825 w 1198"/>
              <a:gd name="T3" fmla="*/ 0 h 503"/>
              <a:gd name="T4" fmla="*/ 0 60000 65536"/>
              <a:gd name="T5" fmla="*/ 0 60000 65536"/>
              <a:gd name="T6" fmla="*/ 0 w 1198"/>
              <a:gd name="T7" fmla="*/ 0 h 503"/>
              <a:gd name="T8" fmla="*/ 1198 w 1198"/>
              <a:gd name="T9" fmla="*/ 503 h 503"/>
            </a:gdLst>
            <a:ahLst/>
            <a:cxnLst>
              <a:cxn ang="T4">
                <a:pos x="T0" y="T1"/>
              </a:cxn>
              <a:cxn ang="T5">
                <a:pos x="T2" y="T3"/>
              </a:cxn>
            </a:cxnLst>
            <a:rect l="T6" t="T7" r="T8" b="T9"/>
            <a:pathLst>
              <a:path w="1198" h="503">
                <a:moveTo>
                  <a:pt x="0" y="503"/>
                </a:moveTo>
                <a:lnTo>
                  <a:pt x="1198" y="0"/>
                </a:lnTo>
              </a:path>
            </a:pathLst>
          </a:custGeom>
          <a:noFill/>
          <a:ln w="9525">
            <a:solidFill>
              <a:schemeClr val="tx1"/>
            </a:solidFill>
            <a:round/>
            <a:headEnd type="none" w="med" len="med"/>
            <a:tailEnd type="none" w="med" len="med"/>
          </a:ln>
        </p:spPr>
        <p:txBody>
          <a:bodyPr/>
          <a:lstStyle/>
          <a:p>
            <a:pPr algn="ctr" eaLnBrk="0" fontAlgn="base" hangingPunct="0">
              <a:spcBef>
                <a:spcPct val="0"/>
              </a:spcBef>
              <a:spcAft>
                <a:spcPct val="0"/>
              </a:spcAft>
            </a:pPr>
            <a:endParaRPr lang="en-US" b="1" dirty="0">
              <a:solidFill>
                <a:srgbClr val="000000"/>
              </a:solidFill>
              <a:cs typeface="Arial" pitchFamily="34" charset="0"/>
            </a:endParaRPr>
          </a:p>
        </p:txBody>
      </p:sp>
      <p:pic>
        <p:nvPicPr>
          <p:cNvPr id="1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75887" y="1981200"/>
            <a:ext cx="1205713" cy="914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122" name="Picture 2"/>
          <p:cNvPicPr>
            <a:picLocks noChangeAspect="1" noChangeArrowheads="1"/>
          </p:cNvPicPr>
          <p:nvPr/>
        </p:nvPicPr>
        <p:blipFill>
          <a:blip r:embed="rId4">
            <a:duotone>
              <a:prstClr val="black"/>
              <a:schemeClr val="tx2">
                <a:tint val="45000"/>
                <a:satMod val="400000"/>
              </a:schemeClr>
            </a:duotone>
            <a:extLst>
              <a:ext uri="{BEBA8EAE-BF5A-486C-A8C5-ECC9F3942E4B}">
                <a14:imgProps xmlns:a14="http://schemas.microsoft.com/office/drawing/2010/main">
                  <a14:imgLayer r:embed="rId5">
                    <a14:imgEffect>
                      <a14:colorTemperature colorTemp="11200"/>
                    </a14:imgEffect>
                  </a14:imgLayer>
                </a14:imgProps>
              </a:ext>
              <a:ext uri="{28A0092B-C50C-407E-A947-70E740481C1C}">
                <a14:useLocalDpi xmlns:a14="http://schemas.microsoft.com/office/drawing/2010/main" val="0"/>
              </a:ext>
            </a:extLst>
          </a:blip>
          <a:srcRect/>
          <a:stretch>
            <a:fillRect/>
          </a:stretch>
        </p:blipFill>
        <p:spPr bwMode="auto">
          <a:xfrm>
            <a:off x="7177087" y="1995487"/>
            <a:ext cx="885825" cy="8858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8" name="Picture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715497" y="4729610"/>
            <a:ext cx="2170706" cy="1371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9" name="Picture 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295400" y="4876800"/>
            <a:ext cx="1916742" cy="128016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35" name="Picture 1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649251" y="1805780"/>
            <a:ext cx="665510" cy="914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36" name="Picture 12"/>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293901" y="1805780"/>
            <a:ext cx="594610" cy="914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37" name="Picture 13"/>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54090" y="1805780"/>
            <a:ext cx="860030" cy="914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38" name="Picture 14"/>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214120" y="1805780"/>
            <a:ext cx="454557" cy="914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2498608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ontent Placeholder 5"/>
          <p:cNvGraphicFramePr>
            <a:graphicFrameLocks noGrp="1"/>
          </p:cNvGraphicFramePr>
          <p:nvPr>
            <p:ph idx="1"/>
            <p:extLst>
              <p:ext uri="{D42A27DB-BD31-4B8C-83A1-F6EECF244321}">
                <p14:modId xmlns:p14="http://schemas.microsoft.com/office/powerpoint/2010/main" val="1925211019"/>
              </p:ext>
            </p:extLst>
          </p:nvPr>
        </p:nvGraphicFramePr>
        <p:xfrm>
          <a:off x="92075" y="1371600"/>
          <a:ext cx="4433888" cy="4754563"/>
        </p:xfrm>
        <a:graphic>
          <a:graphicData uri="http://schemas.openxmlformats.org/drawingml/2006/chart">
            <c:chart xmlns:c="http://schemas.openxmlformats.org/drawingml/2006/chart" xmlns:r="http://schemas.openxmlformats.org/officeDocument/2006/relationships" r:id="rId3"/>
          </a:graphicData>
        </a:graphic>
      </p:graphicFrame>
      <p:sp>
        <p:nvSpPr>
          <p:cNvPr id="3" name="Text Placeholder 2"/>
          <p:cNvSpPr>
            <a:spLocks noGrp="1"/>
          </p:cNvSpPr>
          <p:nvPr>
            <p:ph type="body" sz="quarter" idx="11"/>
          </p:nvPr>
        </p:nvSpPr>
        <p:spPr/>
        <p:txBody>
          <a:bodyPr/>
          <a:lstStyle/>
          <a:p>
            <a:r>
              <a:rPr lang="en-US" dirty="0" smtClean="0"/>
              <a:t>NOTE: Health spending total does not include administrative spending.  </a:t>
            </a:r>
          </a:p>
          <a:p>
            <a:r>
              <a:rPr lang="en-US" dirty="0" smtClean="0"/>
              <a:t>SOURCE: Health insurance coverage: KCMU/Urban Institute analysis of 2013 data from 2014 ASEC Supplement to the CPS. Health expenditures: KFF calculations using 2013 NHE data from CMS, Office of the Actuary</a:t>
            </a:r>
            <a:endParaRPr lang="en-US" dirty="0"/>
          </a:p>
        </p:txBody>
      </p:sp>
      <p:graphicFrame>
        <p:nvGraphicFramePr>
          <p:cNvPr id="8" name="Content Placeholder 7"/>
          <p:cNvGraphicFramePr>
            <a:graphicFrameLocks noGrp="1"/>
          </p:cNvGraphicFramePr>
          <p:nvPr>
            <p:ph idx="12"/>
            <p:extLst>
              <p:ext uri="{D42A27DB-BD31-4B8C-83A1-F6EECF244321}">
                <p14:modId xmlns:p14="http://schemas.microsoft.com/office/powerpoint/2010/main" val="2065396355"/>
              </p:ext>
            </p:extLst>
          </p:nvPr>
        </p:nvGraphicFramePr>
        <p:xfrm>
          <a:off x="4495800" y="1371600"/>
          <a:ext cx="4495801" cy="5029200"/>
        </p:xfrm>
        <a:graphic>
          <a:graphicData uri="http://schemas.openxmlformats.org/drawingml/2006/chart">
            <c:chart xmlns:c="http://schemas.openxmlformats.org/drawingml/2006/chart" xmlns:r="http://schemas.openxmlformats.org/officeDocument/2006/relationships" r:id="rId4"/>
          </a:graphicData>
        </a:graphic>
      </p:graphicFrame>
      <p:sp>
        <p:nvSpPr>
          <p:cNvPr id="4" name="Title 3"/>
          <p:cNvSpPr>
            <a:spLocks noGrp="1"/>
          </p:cNvSpPr>
          <p:nvPr>
            <p:ph type="title"/>
          </p:nvPr>
        </p:nvSpPr>
        <p:spPr/>
        <p:txBody>
          <a:bodyPr/>
          <a:lstStyle/>
          <a:p>
            <a:r>
              <a:rPr lang="en-US" dirty="0" smtClean="0"/>
              <a:t>And makes up a significant portion of total health coverage and spending. </a:t>
            </a:r>
            <a:endParaRPr lang="en-US" dirty="0"/>
          </a:p>
        </p:txBody>
      </p:sp>
      <p:sp>
        <p:nvSpPr>
          <p:cNvPr id="7" name="Text Box 5"/>
          <p:cNvSpPr txBox="1">
            <a:spLocks noChangeArrowheads="1"/>
          </p:cNvSpPr>
          <p:nvPr/>
        </p:nvSpPr>
        <p:spPr bwMode="auto">
          <a:xfrm>
            <a:off x="1269086" y="5715000"/>
            <a:ext cx="2325638" cy="400110"/>
          </a:xfrm>
          <a:prstGeom prst="rect">
            <a:avLst/>
          </a:prstGeom>
          <a:noFill/>
          <a:ln w="9525">
            <a:noFill/>
            <a:miter lim="800000"/>
            <a:headEnd/>
            <a:tailEnd/>
          </a:ln>
        </p:spPr>
        <p:txBody>
          <a:bodyPr wrap="none">
            <a:spAutoFit/>
          </a:bodyPr>
          <a:lstStyle/>
          <a:p>
            <a:pPr algn="ctr" eaLnBrk="0" fontAlgn="base" hangingPunct="0">
              <a:spcBef>
                <a:spcPct val="0"/>
              </a:spcBef>
              <a:spcAft>
                <a:spcPct val="0"/>
              </a:spcAft>
            </a:pPr>
            <a:r>
              <a:rPr lang="en-US" sz="2000" b="1" dirty="0">
                <a:solidFill>
                  <a:srgbClr val="000000"/>
                </a:solidFill>
              </a:rPr>
              <a:t>Total = </a:t>
            </a:r>
            <a:r>
              <a:rPr lang="en-US" sz="2000" b="1" dirty="0" smtClean="0">
                <a:solidFill>
                  <a:srgbClr val="000000"/>
                </a:solidFill>
              </a:rPr>
              <a:t>313.4 </a:t>
            </a:r>
            <a:r>
              <a:rPr lang="en-US" sz="2000" b="1" dirty="0">
                <a:solidFill>
                  <a:srgbClr val="000000"/>
                </a:solidFill>
              </a:rPr>
              <a:t>million</a:t>
            </a:r>
          </a:p>
        </p:txBody>
      </p:sp>
      <p:sp>
        <p:nvSpPr>
          <p:cNvPr id="9" name="Text Box 26"/>
          <p:cNvSpPr txBox="1">
            <a:spLocks noChangeArrowheads="1"/>
          </p:cNvSpPr>
          <p:nvPr/>
        </p:nvSpPr>
        <p:spPr bwMode="auto">
          <a:xfrm>
            <a:off x="5715000" y="5715000"/>
            <a:ext cx="2166939" cy="400110"/>
          </a:xfrm>
          <a:prstGeom prst="rect">
            <a:avLst/>
          </a:prstGeom>
          <a:noFill/>
          <a:ln w="9525">
            <a:noFill/>
            <a:miter lim="800000"/>
            <a:headEnd/>
            <a:tailEnd/>
          </a:ln>
        </p:spPr>
        <p:txBody>
          <a:bodyPr wrap="none">
            <a:spAutoFit/>
          </a:bodyPr>
          <a:lstStyle/>
          <a:p>
            <a:pPr algn="ctr" eaLnBrk="0" fontAlgn="base" hangingPunct="0">
              <a:spcBef>
                <a:spcPct val="0"/>
              </a:spcBef>
              <a:spcAft>
                <a:spcPct val="0"/>
              </a:spcAft>
            </a:pPr>
            <a:r>
              <a:rPr lang="en-US" sz="2000" b="1" dirty="0">
                <a:solidFill>
                  <a:srgbClr val="000000"/>
                </a:solidFill>
              </a:rPr>
              <a:t>Total = $</a:t>
            </a:r>
            <a:r>
              <a:rPr lang="en-US" sz="2000" b="1" dirty="0" smtClean="0">
                <a:solidFill>
                  <a:srgbClr val="000000"/>
                </a:solidFill>
              </a:rPr>
              <a:t>2.5 </a:t>
            </a:r>
            <a:r>
              <a:rPr lang="en-US" sz="2000" b="1" dirty="0">
                <a:solidFill>
                  <a:srgbClr val="000000"/>
                </a:solidFill>
              </a:rPr>
              <a:t>trillion</a:t>
            </a:r>
          </a:p>
        </p:txBody>
      </p:sp>
    </p:spTree>
    <p:extLst>
      <p:ext uri="{BB962C8B-B14F-4D97-AF65-F5344CB8AC3E}">
        <p14:creationId xmlns:p14="http://schemas.microsoft.com/office/powerpoint/2010/main" val="102516981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p:cNvGraphicFramePr>
            <a:graphicFrameLocks noGrp="1"/>
          </p:cNvGraphicFramePr>
          <p:nvPr>
            <p:ph idx="1"/>
            <p:extLst>
              <p:ext uri="{D42A27DB-BD31-4B8C-83A1-F6EECF244321}">
                <p14:modId xmlns:p14="http://schemas.microsoft.com/office/powerpoint/2010/main" val="3312379650"/>
              </p:ext>
            </p:extLst>
          </p:nvPr>
        </p:nvGraphicFramePr>
        <p:xfrm>
          <a:off x="92075" y="1371600"/>
          <a:ext cx="8959850" cy="4754563"/>
        </p:xfrm>
        <a:graphic>
          <a:graphicData uri="http://schemas.openxmlformats.org/drawingml/2006/chart">
            <c:chart xmlns:c="http://schemas.openxmlformats.org/drawingml/2006/chart" xmlns:r="http://schemas.openxmlformats.org/officeDocument/2006/relationships" r:id="rId3"/>
          </a:graphicData>
        </a:graphic>
      </p:graphicFrame>
      <p:sp>
        <p:nvSpPr>
          <p:cNvPr id="3" name="Text Placeholder 2"/>
          <p:cNvSpPr>
            <a:spLocks noGrp="1"/>
          </p:cNvSpPr>
          <p:nvPr>
            <p:ph type="body" sz="quarter" idx="11"/>
          </p:nvPr>
        </p:nvSpPr>
        <p:spPr/>
        <p:txBody>
          <a:bodyPr/>
          <a:lstStyle/>
          <a:p>
            <a:r>
              <a:rPr lang="en-US" dirty="0" smtClean="0"/>
              <a:t>NOTE: Includes neither spending on CHIP nor administrative spending.  Definition of nursing facility care was revised from previous years and no longer includes residential care facilities for mental retardation, mental health or substance abuse.   The nursing facility category includes  continuing care retirement communities.  </a:t>
            </a:r>
          </a:p>
          <a:p>
            <a:r>
              <a:rPr lang="en-US" dirty="0" smtClean="0"/>
              <a:t>SOURCE: CMS, Office of the Actuary, National Health Statistics Group, National Health Expenditure Accounts, 2015. Data for 2013.</a:t>
            </a:r>
            <a:endParaRPr lang="en-US" dirty="0"/>
          </a:p>
        </p:txBody>
      </p:sp>
      <p:sp>
        <p:nvSpPr>
          <p:cNvPr id="4" name="Title 3"/>
          <p:cNvSpPr>
            <a:spLocks noGrp="1"/>
          </p:cNvSpPr>
          <p:nvPr>
            <p:ph type="title"/>
          </p:nvPr>
        </p:nvSpPr>
        <p:spPr/>
        <p:txBody>
          <a:bodyPr/>
          <a:lstStyle/>
          <a:p>
            <a:r>
              <a:rPr lang="en-US" dirty="0" smtClean="0"/>
              <a:t>Medicaid is a major financing source for health care services.</a:t>
            </a:r>
            <a:endParaRPr lang="en-US" dirty="0"/>
          </a:p>
        </p:txBody>
      </p:sp>
      <p:sp>
        <p:nvSpPr>
          <p:cNvPr id="6" name="Text Box 4"/>
          <p:cNvSpPr txBox="1">
            <a:spLocks noChangeArrowheads="1"/>
          </p:cNvSpPr>
          <p:nvPr/>
        </p:nvSpPr>
        <p:spPr bwMode="auto">
          <a:xfrm>
            <a:off x="-76200" y="4648200"/>
            <a:ext cx="1295400" cy="1077218"/>
          </a:xfrm>
          <a:prstGeom prst="rect">
            <a:avLst/>
          </a:prstGeom>
          <a:noFill/>
          <a:ln w="9525">
            <a:noFill/>
            <a:miter lim="800000"/>
            <a:headEnd/>
            <a:tailEnd/>
          </a:ln>
        </p:spPr>
        <p:txBody>
          <a:bodyPr>
            <a:spAutoFit/>
          </a:bodyPr>
          <a:lstStyle/>
          <a:p>
            <a:pPr algn="ctr" eaLnBrk="0" fontAlgn="base" hangingPunct="0">
              <a:spcBef>
                <a:spcPct val="0"/>
              </a:spcBef>
              <a:spcAft>
                <a:spcPct val="0"/>
              </a:spcAft>
            </a:pPr>
            <a:r>
              <a:rPr lang="en-US" sz="1600" b="1" dirty="0">
                <a:solidFill>
                  <a:srgbClr val="000000"/>
                </a:solidFill>
              </a:rPr>
              <a:t>Total </a:t>
            </a:r>
          </a:p>
          <a:p>
            <a:pPr algn="ctr" eaLnBrk="0" fontAlgn="base" hangingPunct="0">
              <a:spcBef>
                <a:spcPct val="0"/>
              </a:spcBef>
              <a:spcAft>
                <a:spcPct val="0"/>
              </a:spcAft>
            </a:pPr>
            <a:r>
              <a:rPr lang="en-US" sz="1600" b="1" dirty="0">
                <a:solidFill>
                  <a:srgbClr val="000000"/>
                </a:solidFill>
              </a:rPr>
              <a:t>National Spending</a:t>
            </a:r>
          </a:p>
          <a:p>
            <a:pPr algn="ctr" eaLnBrk="0" fontAlgn="base" hangingPunct="0">
              <a:spcBef>
                <a:spcPct val="0"/>
              </a:spcBef>
              <a:spcAft>
                <a:spcPct val="0"/>
              </a:spcAft>
            </a:pPr>
            <a:r>
              <a:rPr lang="en-US" sz="1600" b="1" dirty="0">
                <a:solidFill>
                  <a:srgbClr val="000000"/>
                </a:solidFill>
              </a:rPr>
              <a:t>(billions)</a:t>
            </a:r>
          </a:p>
        </p:txBody>
      </p:sp>
      <p:sp>
        <p:nvSpPr>
          <p:cNvPr id="7" name="Text Box 5"/>
          <p:cNvSpPr txBox="1">
            <a:spLocks noChangeArrowheads="1"/>
          </p:cNvSpPr>
          <p:nvPr/>
        </p:nvSpPr>
        <p:spPr bwMode="auto">
          <a:xfrm>
            <a:off x="1219200" y="5514976"/>
            <a:ext cx="1143000" cy="369332"/>
          </a:xfrm>
          <a:prstGeom prst="rect">
            <a:avLst/>
          </a:prstGeom>
          <a:noFill/>
          <a:ln w="9525">
            <a:noFill/>
            <a:miter lim="800000"/>
            <a:headEnd/>
            <a:tailEnd/>
          </a:ln>
        </p:spPr>
        <p:txBody>
          <a:bodyPr>
            <a:spAutoFit/>
          </a:bodyPr>
          <a:lstStyle/>
          <a:p>
            <a:pPr algn="ctr" eaLnBrk="0" fontAlgn="base" hangingPunct="0">
              <a:spcBef>
                <a:spcPct val="50000"/>
              </a:spcBef>
              <a:spcAft>
                <a:spcPct val="0"/>
              </a:spcAft>
            </a:pPr>
            <a:r>
              <a:rPr lang="en-US" b="1" dirty="0">
                <a:solidFill>
                  <a:srgbClr val="000000"/>
                </a:solidFill>
              </a:rPr>
              <a:t>$</a:t>
            </a:r>
            <a:r>
              <a:rPr lang="en-US" b="1" dirty="0" smtClean="0">
                <a:solidFill>
                  <a:srgbClr val="000000"/>
                </a:solidFill>
              </a:rPr>
              <a:t>2,469</a:t>
            </a:r>
            <a:endParaRPr lang="en-US" b="1" dirty="0">
              <a:solidFill>
                <a:srgbClr val="000000"/>
              </a:solidFill>
            </a:endParaRPr>
          </a:p>
        </p:txBody>
      </p:sp>
      <p:sp>
        <p:nvSpPr>
          <p:cNvPr id="8" name="Text Box 6"/>
          <p:cNvSpPr txBox="1">
            <a:spLocks noChangeArrowheads="1"/>
          </p:cNvSpPr>
          <p:nvPr/>
        </p:nvSpPr>
        <p:spPr bwMode="auto">
          <a:xfrm>
            <a:off x="2790825" y="5486401"/>
            <a:ext cx="1066800" cy="369332"/>
          </a:xfrm>
          <a:prstGeom prst="rect">
            <a:avLst/>
          </a:prstGeom>
          <a:noFill/>
          <a:ln w="9525">
            <a:noFill/>
            <a:miter lim="800000"/>
            <a:headEnd/>
            <a:tailEnd/>
          </a:ln>
        </p:spPr>
        <p:txBody>
          <a:bodyPr>
            <a:spAutoFit/>
          </a:bodyPr>
          <a:lstStyle/>
          <a:p>
            <a:pPr algn="ctr" eaLnBrk="0" fontAlgn="base" hangingPunct="0">
              <a:spcBef>
                <a:spcPct val="50000"/>
              </a:spcBef>
              <a:spcAft>
                <a:spcPct val="0"/>
              </a:spcAft>
            </a:pPr>
            <a:r>
              <a:rPr lang="en-US" b="1" dirty="0" smtClean="0">
                <a:solidFill>
                  <a:srgbClr val="000000"/>
                </a:solidFill>
              </a:rPr>
              <a:t>$937</a:t>
            </a:r>
            <a:endParaRPr lang="en-US" b="1" dirty="0">
              <a:solidFill>
                <a:srgbClr val="000000"/>
              </a:solidFill>
            </a:endParaRPr>
          </a:p>
        </p:txBody>
      </p:sp>
      <p:sp>
        <p:nvSpPr>
          <p:cNvPr id="9" name="Text Box 7"/>
          <p:cNvSpPr txBox="1">
            <a:spLocks noChangeArrowheads="1"/>
          </p:cNvSpPr>
          <p:nvPr/>
        </p:nvSpPr>
        <p:spPr bwMode="auto">
          <a:xfrm>
            <a:off x="4343400" y="5486401"/>
            <a:ext cx="1066800" cy="369332"/>
          </a:xfrm>
          <a:prstGeom prst="rect">
            <a:avLst/>
          </a:prstGeom>
          <a:noFill/>
          <a:ln w="9525">
            <a:noFill/>
            <a:miter lim="800000"/>
            <a:headEnd/>
            <a:tailEnd/>
          </a:ln>
        </p:spPr>
        <p:txBody>
          <a:bodyPr>
            <a:spAutoFit/>
          </a:bodyPr>
          <a:lstStyle/>
          <a:p>
            <a:pPr algn="ctr" eaLnBrk="0" fontAlgn="base" hangingPunct="0">
              <a:spcBef>
                <a:spcPct val="50000"/>
              </a:spcBef>
              <a:spcAft>
                <a:spcPct val="0"/>
              </a:spcAft>
            </a:pPr>
            <a:r>
              <a:rPr lang="en-US" b="1" dirty="0" smtClean="0">
                <a:solidFill>
                  <a:srgbClr val="000000"/>
                </a:solidFill>
              </a:rPr>
              <a:t>$778</a:t>
            </a:r>
            <a:endParaRPr lang="en-US" b="1" dirty="0">
              <a:solidFill>
                <a:srgbClr val="000000"/>
              </a:solidFill>
            </a:endParaRPr>
          </a:p>
        </p:txBody>
      </p:sp>
      <p:sp>
        <p:nvSpPr>
          <p:cNvPr id="10" name="Text Box 8"/>
          <p:cNvSpPr txBox="1">
            <a:spLocks noChangeArrowheads="1"/>
          </p:cNvSpPr>
          <p:nvPr/>
        </p:nvSpPr>
        <p:spPr bwMode="auto">
          <a:xfrm>
            <a:off x="6096000" y="5486401"/>
            <a:ext cx="838200" cy="369332"/>
          </a:xfrm>
          <a:prstGeom prst="rect">
            <a:avLst/>
          </a:prstGeom>
          <a:noFill/>
          <a:ln w="9525">
            <a:noFill/>
            <a:miter lim="800000"/>
            <a:headEnd/>
            <a:tailEnd/>
          </a:ln>
        </p:spPr>
        <p:txBody>
          <a:bodyPr>
            <a:spAutoFit/>
          </a:bodyPr>
          <a:lstStyle/>
          <a:p>
            <a:pPr algn="ctr" eaLnBrk="0" fontAlgn="base" hangingPunct="0">
              <a:spcBef>
                <a:spcPct val="50000"/>
              </a:spcBef>
              <a:spcAft>
                <a:spcPct val="0"/>
              </a:spcAft>
            </a:pPr>
            <a:r>
              <a:rPr lang="en-US" b="1" dirty="0" smtClean="0">
                <a:solidFill>
                  <a:srgbClr val="000000"/>
                </a:solidFill>
              </a:rPr>
              <a:t>$156</a:t>
            </a:r>
            <a:endParaRPr lang="en-US" b="1" dirty="0">
              <a:solidFill>
                <a:srgbClr val="000000"/>
              </a:solidFill>
            </a:endParaRPr>
          </a:p>
        </p:txBody>
      </p:sp>
      <p:sp>
        <p:nvSpPr>
          <p:cNvPr id="11" name="Text Box 9"/>
          <p:cNvSpPr txBox="1">
            <a:spLocks noChangeArrowheads="1"/>
          </p:cNvSpPr>
          <p:nvPr/>
        </p:nvSpPr>
        <p:spPr bwMode="auto">
          <a:xfrm>
            <a:off x="7696200" y="5486400"/>
            <a:ext cx="838200" cy="369332"/>
          </a:xfrm>
          <a:prstGeom prst="rect">
            <a:avLst/>
          </a:prstGeom>
          <a:noFill/>
          <a:ln w="9525">
            <a:noFill/>
            <a:miter lim="800000"/>
            <a:headEnd/>
            <a:tailEnd/>
          </a:ln>
        </p:spPr>
        <p:txBody>
          <a:bodyPr>
            <a:spAutoFit/>
          </a:bodyPr>
          <a:lstStyle/>
          <a:p>
            <a:pPr algn="ctr" eaLnBrk="0" fontAlgn="base" hangingPunct="0">
              <a:spcBef>
                <a:spcPct val="50000"/>
              </a:spcBef>
              <a:spcAft>
                <a:spcPct val="0"/>
              </a:spcAft>
            </a:pPr>
            <a:r>
              <a:rPr lang="en-US" b="1" dirty="0" smtClean="0">
                <a:solidFill>
                  <a:srgbClr val="000000"/>
                </a:solidFill>
              </a:rPr>
              <a:t>$271</a:t>
            </a:r>
            <a:endParaRPr lang="en-US" b="1" dirty="0">
              <a:solidFill>
                <a:srgbClr val="000000"/>
              </a:solidFill>
            </a:endParaRPr>
          </a:p>
        </p:txBody>
      </p:sp>
    </p:spTree>
    <p:extLst>
      <p:ext uri="{BB962C8B-B14F-4D97-AF65-F5344CB8AC3E}">
        <p14:creationId xmlns:p14="http://schemas.microsoft.com/office/powerpoint/2010/main" val="398313206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p:cNvGraphicFramePr>
            <a:graphicFrameLocks noGrp="1"/>
          </p:cNvGraphicFramePr>
          <p:nvPr>
            <p:ph idx="1"/>
            <p:extLst>
              <p:ext uri="{D42A27DB-BD31-4B8C-83A1-F6EECF244321}">
                <p14:modId xmlns:p14="http://schemas.microsoft.com/office/powerpoint/2010/main" val="1333699009"/>
              </p:ext>
            </p:extLst>
          </p:nvPr>
        </p:nvGraphicFramePr>
        <p:xfrm>
          <a:off x="0" y="2002590"/>
          <a:ext cx="4791142" cy="4181905"/>
        </p:xfrm>
        <a:graphic>
          <a:graphicData uri="http://schemas.openxmlformats.org/drawingml/2006/chart">
            <c:chart xmlns:c="http://schemas.openxmlformats.org/drawingml/2006/chart" xmlns:r="http://schemas.openxmlformats.org/officeDocument/2006/relationships" r:id="rId3"/>
          </a:graphicData>
        </a:graphic>
      </p:graphicFrame>
      <p:sp>
        <p:nvSpPr>
          <p:cNvPr id="3" name="Text Placeholder 2"/>
          <p:cNvSpPr>
            <a:spLocks noGrp="1"/>
          </p:cNvSpPr>
          <p:nvPr>
            <p:ph type="body" sz="quarter" idx="11"/>
          </p:nvPr>
        </p:nvSpPr>
        <p:spPr>
          <a:xfrm>
            <a:off x="-11768" y="6537960"/>
            <a:ext cx="9298880" cy="640080"/>
          </a:xfrm>
        </p:spPr>
        <p:txBody>
          <a:bodyPr/>
          <a:lstStyle/>
          <a:p>
            <a:r>
              <a:rPr lang="en-US" altLang="en-US" dirty="0"/>
              <a:t>NOTE: </a:t>
            </a:r>
            <a:r>
              <a:rPr lang="en-US" dirty="0"/>
              <a:t>Total long-term care expenditures include spending on residential care facilities, nursing homes, home health services, personal care services (government-owned and private home health agencies), and § 1915(c) home and community-based waiver services (including home health)</a:t>
            </a:r>
            <a:r>
              <a:rPr lang="en-US" altLang="en-US" dirty="0"/>
              <a:t>. Long-term care expenditures also include spending on ambulance providers. All home and community-based waiver </a:t>
            </a:r>
            <a:r>
              <a:rPr lang="en-US" altLang="en-US" dirty="0" smtClean="0"/>
              <a:t/>
            </a:r>
            <a:br>
              <a:rPr lang="en-US" altLang="en-US" dirty="0" smtClean="0"/>
            </a:br>
            <a:r>
              <a:rPr lang="en-US" altLang="en-US" dirty="0" smtClean="0"/>
              <a:t>services </a:t>
            </a:r>
            <a:r>
              <a:rPr lang="en-US" altLang="en-US" dirty="0"/>
              <a:t>are attributed to Medicaid. </a:t>
            </a:r>
          </a:p>
          <a:p>
            <a:r>
              <a:rPr lang="en-US" altLang="en-US" dirty="0"/>
              <a:t>SOURCE: KCMU estimates based on CMS National Health Expenditure Accounts data for 2013.</a:t>
            </a:r>
          </a:p>
          <a:p>
            <a:endParaRPr lang="en-US" dirty="0"/>
          </a:p>
          <a:p>
            <a:endParaRPr lang="en-US" dirty="0"/>
          </a:p>
        </p:txBody>
      </p:sp>
      <p:sp>
        <p:nvSpPr>
          <p:cNvPr id="4" name="Title 3"/>
          <p:cNvSpPr>
            <a:spLocks noGrp="1"/>
          </p:cNvSpPr>
          <p:nvPr>
            <p:ph type="title"/>
          </p:nvPr>
        </p:nvSpPr>
        <p:spPr>
          <a:xfrm>
            <a:off x="46033" y="381000"/>
            <a:ext cx="8961120" cy="914400"/>
          </a:xfrm>
        </p:spPr>
        <p:txBody>
          <a:bodyPr/>
          <a:lstStyle/>
          <a:p>
            <a:r>
              <a:rPr lang="en-US" dirty="0" smtClean="0"/>
              <a:t>And the primary payer for long term care.</a:t>
            </a:r>
            <a:endParaRPr lang="en-US" dirty="0"/>
          </a:p>
        </p:txBody>
      </p:sp>
      <p:cxnSp>
        <p:nvCxnSpPr>
          <p:cNvPr id="57" name="Straight Connector 56"/>
          <p:cNvCxnSpPr/>
          <p:nvPr/>
        </p:nvCxnSpPr>
        <p:spPr>
          <a:xfrm>
            <a:off x="2743200" y="2514600"/>
            <a:ext cx="1676398" cy="349601"/>
          </a:xfrm>
          <a:prstGeom prst="line">
            <a:avLst/>
          </a:prstGeom>
          <a:ln w="12700" cmpd="sng">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9" name="Straight Connector 58"/>
          <p:cNvCxnSpPr/>
          <p:nvPr/>
        </p:nvCxnSpPr>
        <p:spPr>
          <a:xfrm flipV="1">
            <a:off x="2209800" y="5047650"/>
            <a:ext cx="2209798" cy="362550"/>
          </a:xfrm>
          <a:prstGeom prst="line">
            <a:avLst/>
          </a:prstGeom>
          <a:ln w="12700" cmpd="sng">
            <a:solidFill>
              <a:schemeClr val="tx1"/>
            </a:solidFill>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1305113" y="4262820"/>
            <a:ext cx="1103979" cy="784830"/>
          </a:xfrm>
          <a:prstGeom prst="rect">
            <a:avLst/>
          </a:prstGeom>
          <a:noFill/>
        </p:spPr>
        <p:txBody>
          <a:bodyPr wrap="square" rtlCol="0">
            <a:spAutoFit/>
          </a:bodyPr>
          <a:lstStyle/>
          <a:p>
            <a:pPr algn="ctr"/>
            <a:r>
              <a:rPr lang="en-US" sz="1500" b="1" dirty="0" smtClean="0">
                <a:solidFill>
                  <a:srgbClr val="FFFFFF"/>
                </a:solidFill>
                <a:cs typeface="Meta Offc Pro"/>
              </a:rPr>
              <a:t>Out-of-Pocket, 15%</a:t>
            </a:r>
          </a:p>
        </p:txBody>
      </p:sp>
      <p:sp>
        <p:nvSpPr>
          <p:cNvPr id="12" name="Text Box 6"/>
          <p:cNvSpPr txBox="1">
            <a:spLocks noChangeArrowheads="1"/>
          </p:cNvSpPr>
          <p:nvPr/>
        </p:nvSpPr>
        <p:spPr bwMode="auto">
          <a:xfrm>
            <a:off x="213121" y="1370482"/>
            <a:ext cx="3810000" cy="646331"/>
          </a:xfrm>
          <a:prstGeom prst="rect">
            <a:avLst/>
          </a:prstGeom>
          <a:noFill/>
          <a:ln w="9525">
            <a:noFill/>
            <a:miter lim="800000"/>
            <a:headEnd/>
            <a:tailEnd/>
          </a:ln>
        </p:spPr>
        <p:txBody>
          <a:bodyPr wrap="square">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altLang="en-US" sz="1800" b="1" dirty="0" smtClean="0">
                <a:solidFill>
                  <a:srgbClr val="000000"/>
                </a:solidFill>
                <a:cs typeface="Calibri" pitchFamily="34" charset="0"/>
              </a:rPr>
              <a:t>Total National LTSS Spending </a:t>
            </a:r>
            <a:br>
              <a:rPr lang="en-US" altLang="en-US" sz="1800" b="1" dirty="0" smtClean="0">
                <a:solidFill>
                  <a:srgbClr val="000000"/>
                </a:solidFill>
                <a:cs typeface="Calibri" pitchFamily="34" charset="0"/>
              </a:rPr>
            </a:br>
            <a:r>
              <a:rPr lang="en-US" altLang="en-US" sz="1800" b="1" dirty="0" smtClean="0">
                <a:solidFill>
                  <a:srgbClr val="000000"/>
                </a:solidFill>
                <a:cs typeface="Calibri" pitchFamily="34" charset="0"/>
              </a:rPr>
              <a:t>= $310 billion, 2013</a:t>
            </a:r>
            <a:endParaRPr lang="en-US" altLang="en-US" sz="1800" b="1" dirty="0">
              <a:solidFill>
                <a:srgbClr val="000000"/>
              </a:solidFill>
              <a:cs typeface="Calibri" pitchFamily="34" charset="0"/>
            </a:endParaRPr>
          </a:p>
        </p:txBody>
      </p:sp>
      <p:graphicFrame>
        <p:nvGraphicFramePr>
          <p:cNvPr id="45" name="Content Placeholder 38"/>
          <p:cNvGraphicFramePr>
            <a:graphicFrameLocks/>
          </p:cNvGraphicFramePr>
          <p:nvPr>
            <p:extLst>
              <p:ext uri="{D42A27DB-BD31-4B8C-83A1-F6EECF244321}">
                <p14:modId xmlns:p14="http://schemas.microsoft.com/office/powerpoint/2010/main" val="1869283954"/>
              </p:ext>
            </p:extLst>
          </p:nvPr>
        </p:nvGraphicFramePr>
        <p:xfrm>
          <a:off x="4191000" y="1332183"/>
          <a:ext cx="7207250" cy="4625182"/>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3" name="Content Placeholder 4"/>
          <p:cNvGraphicFramePr>
            <a:graphicFrameLocks/>
          </p:cNvGraphicFramePr>
          <p:nvPr>
            <p:extLst>
              <p:ext uri="{D42A27DB-BD31-4B8C-83A1-F6EECF244321}">
                <p14:modId xmlns:p14="http://schemas.microsoft.com/office/powerpoint/2010/main" val="1487963629"/>
              </p:ext>
            </p:extLst>
          </p:nvPr>
        </p:nvGraphicFramePr>
        <p:xfrm>
          <a:off x="-1190899" y="1905000"/>
          <a:ext cx="6096001" cy="4143733"/>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303999743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p:cNvGraphicFramePr>
            <a:graphicFrameLocks noGrp="1"/>
          </p:cNvGraphicFramePr>
          <p:nvPr>
            <p:ph idx="1"/>
            <p:extLst>
              <p:ext uri="{D42A27DB-BD31-4B8C-83A1-F6EECF244321}">
                <p14:modId xmlns:p14="http://schemas.microsoft.com/office/powerpoint/2010/main" val="243386603"/>
              </p:ext>
            </p:extLst>
          </p:nvPr>
        </p:nvGraphicFramePr>
        <p:xfrm>
          <a:off x="92075" y="1371600"/>
          <a:ext cx="8959850" cy="4754563"/>
        </p:xfrm>
        <a:graphic>
          <a:graphicData uri="http://schemas.openxmlformats.org/drawingml/2006/chart">
            <c:chart xmlns:c="http://schemas.openxmlformats.org/drawingml/2006/chart" xmlns:r="http://schemas.openxmlformats.org/officeDocument/2006/relationships" r:id="rId3"/>
          </a:graphicData>
        </a:graphic>
      </p:graphicFrame>
      <p:sp>
        <p:nvSpPr>
          <p:cNvPr id="3" name="Text Placeholder 2"/>
          <p:cNvSpPr>
            <a:spLocks noGrp="1"/>
          </p:cNvSpPr>
          <p:nvPr>
            <p:ph type="body" sz="quarter" idx="11"/>
          </p:nvPr>
        </p:nvSpPr>
        <p:spPr/>
        <p:txBody>
          <a:bodyPr/>
          <a:lstStyle/>
          <a:p>
            <a:r>
              <a:rPr lang="en-US" dirty="0"/>
              <a:t>SOURCE: KCMU/Urban Institute estimates based on data from FY 2011 MSIS and CMS-64. MSIS FY 2010 data were used for FL, KS, ME, MD, MT, NM, NJ, OK, TX, and UT, but adjusted to 2011 CMS-64.</a:t>
            </a:r>
          </a:p>
        </p:txBody>
      </p:sp>
      <p:sp>
        <p:nvSpPr>
          <p:cNvPr id="4" name="Title 3"/>
          <p:cNvSpPr>
            <a:spLocks noGrp="1"/>
          </p:cNvSpPr>
          <p:nvPr>
            <p:ph type="title"/>
          </p:nvPr>
        </p:nvSpPr>
        <p:spPr/>
        <p:txBody>
          <a:bodyPr/>
          <a:lstStyle/>
          <a:p>
            <a:r>
              <a:rPr lang="en-US" dirty="0"/>
              <a:t>Medicaid spending is mostly for the elderly and people with </a:t>
            </a:r>
            <a:r>
              <a:rPr lang="en-US" dirty="0" smtClean="0"/>
              <a:t>disabilities.</a:t>
            </a:r>
            <a:endParaRPr lang="en-US" dirty="0"/>
          </a:p>
        </p:txBody>
      </p:sp>
      <p:cxnSp>
        <p:nvCxnSpPr>
          <p:cNvPr id="7" name="Straight Connector 6"/>
          <p:cNvCxnSpPr/>
          <p:nvPr/>
        </p:nvCxnSpPr>
        <p:spPr>
          <a:xfrm>
            <a:off x="3276600" y="3429000"/>
            <a:ext cx="2590800" cy="1143000"/>
          </a:xfrm>
          <a:prstGeom prst="line">
            <a:avLst/>
          </a:prstGeom>
          <a:ln w="12700" cmpd="sng">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a:off x="3276600" y="1524000"/>
            <a:ext cx="2590800" cy="0"/>
          </a:xfrm>
          <a:prstGeom prst="line">
            <a:avLst/>
          </a:prstGeom>
          <a:ln w="12700" cmpd="sng">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a:off x="3276600" y="2057400"/>
            <a:ext cx="2590800" cy="1066800"/>
          </a:xfrm>
          <a:prstGeom prst="line">
            <a:avLst/>
          </a:prstGeom>
          <a:ln w="12700" cmpd="sng">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3276600" y="2514600"/>
            <a:ext cx="2590800" cy="1524000"/>
          </a:xfrm>
          <a:prstGeom prst="line">
            <a:avLst/>
          </a:prstGeom>
          <a:ln w="12700" cmpd="sng">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2187319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p:cNvGraphicFramePr>
            <a:graphicFrameLocks noGrp="1"/>
          </p:cNvGraphicFramePr>
          <p:nvPr>
            <p:ph idx="1"/>
            <p:extLst>
              <p:ext uri="{D42A27DB-BD31-4B8C-83A1-F6EECF244321}">
                <p14:modId xmlns:p14="http://schemas.microsoft.com/office/powerpoint/2010/main" val="2787788616"/>
              </p:ext>
            </p:extLst>
          </p:nvPr>
        </p:nvGraphicFramePr>
        <p:xfrm>
          <a:off x="38100" y="1219200"/>
          <a:ext cx="8959850" cy="5029200"/>
        </p:xfrm>
        <a:graphic>
          <a:graphicData uri="http://schemas.openxmlformats.org/drawingml/2006/chart">
            <c:chart xmlns:c="http://schemas.openxmlformats.org/drawingml/2006/chart" xmlns:r="http://schemas.openxmlformats.org/officeDocument/2006/relationships" r:id="rId3"/>
          </a:graphicData>
        </a:graphic>
      </p:graphicFrame>
      <p:sp>
        <p:nvSpPr>
          <p:cNvPr id="10" name="Text Placeholder 5"/>
          <p:cNvSpPr txBox="1">
            <a:spLocks noGrp="1"/>
          </p:cNvSpPr>
          <p:nvPr>
            <p:ph type="body" sz="quarter" idx="11"/>
          </p:nvPr>
        </p:nvSpPr>
        <p:spPr/>
        <p:txBody>
          <a:bodyPr/>
          <a:lstStyle>
            <a:lvl1pPr marL="0" indent="0" algn="l" rtl="0" eaLnBrk="1" fontAlgn="base" hangingPunct="1">
              <a:spcBef>
                <a:spcPts val="0"/>
              </a:spcBef>
              <a:spcAft>
                <a:spcPct val="0"/>
              </a:spcAft>
              <a:buNone/>
              <a:defRPr sz="1150" baseline="0">
                <a:solidFill>
                  <a:schemeClr val="tx1"/>
                </a:solidFill>
                <a:latin typeface="Calibri" pitchFamily="34" charset="0"/>
                <a:ea typeface="+mn-ea"/>
                <a:cs typeface="Calibri" pitchFamily="34" charset="0"/>
              </a:defRPr>
            </a:lvl1pPr>
            <a:lvl2pPr marL="742950" indent="-285750" algn="l" rtl="0" eaLnBrk="1" fontAlgn="base" hangingPunct="1">
              <a:spcBef>
                <a:spcPct val="20000"/>
              </a:spcBef>
              <a:spcAft>
                <a:spcPct val="0"/>
              </a:spcAft>
              <a:buChar char="–"/>
              <a:defRPr sz="2800">
                <a:solidFill>
                  <a:schemeClr val="tx1"/>
                </a:solidFill>
                <a:latin typeface="+mn-lt"/>
                <a:cs typeface="+mn-cs"/>
              </a:defRPr>
            </a:lvl2pPr>
            <a:lvl3pPr marL="1143000" indent="-228600" algn="l" rtl="0" eaLnBrk="1" fontAlgn="base" hangingPunct="1">
              <a:spcBef>
                <a:spcPct val="20000"/>
              </a:spcBef>
              <a:spcAft>
                <a:spcPct val="0"/>
              </a:spcAft>
              <a:buChar char="•"/>
              <a:defRPr sz="2400">
                <a:solidFill>
                  <a:schemeClr val="tx1"/>
                </a:solidFill>
                <a:latin typeface="+mn-lt"/>
                <a:cs typeface="+mn-cs"/>
              </a:defRPr>
            </a:lvl3pPr>
            <a:lvl4pPr marL="1600200" indent="-228600" algn="l" rtl="0" eaLnBrk="1" fontAlgn="base" hangingPunct="1">
              <a:spcBef>
                <a:spcPct val="20000"/>
              </a:spcBef>
              <a:spcAft>
                <a:spcPct val="0"/>
              </a:spcAft>
              <a:buChar char="–"/>
              <a:defRPr sz="2000">
                <a:solidFill>
                  <a:schemeClr val="tx1"/>
                </a:solidFill>
                <a:latin typeface="+mn-lt"/>
                <a:cs typeface="+mn-cs"/>
              </a:defRPr>
            </a:lvl4pPr>
            <a:lvl5pPr marL="2057400" indent="-228600" algn="l" rtl="0" eaLnBrk="1" fontAlgn="base" hangingPunct="1">
              <a:spcBef>
                <a:spcPct val="20000"/>
              </a:spcBef>
              <a:spcAft>
                <a:spcPct val="0"/>
              </a:spcAft>
              <a:buChar char="»"/>
              <a:defRPr sz="2000">
                <a:solidFill>
                  <a:schemeClr val="tx1"/>
                </a:solidFill>
                <a:latin typeface="+mn-lt"/>
                <a:cs typeface="+mn-cs"/>
              </a:defRPr>
            </a:lvl5pPr>
            <a:lvl6pPr marL="2514600" indent="-228600" algn="l" rtl="0" eaLnBrk="1" fontAlgn="base" hangingPunct="1">
              <a:spcBef>
                <a:spcPct val="20000"/>
              </a:spcBef>
              <a:spcAft>
                <a:spcPct val="0"/>
              </a:spcAft>
              <a:buChar char="»"/>
              <a:defRPr sz="2000">
                <a:solidFill>
                  <a:schemeClr val="tx1"/>
                </a:solidFill>
                <a:latin typeface="+mn-lt"/>
                <a:cs typeface="+mn-cs"/>
              </a:defRPr>
            </a:lvl6pPr>
            <a:lvl7pPr marL="2971800" indent="-228600" algn="l" rtl="0" eaLnBrk="1" fontAlgn="base" hangingPunct="1">
              <a:spcBef>
                <a:spcPct val="20000"/>
              </a:spcBef>
              <a:spcAft>
                <a:spcPct val="0"/>
              </a:spcAft>
              <a:buChar char="»"/>
              <a:defRPr sz="2000">
                <a:solidFill>
                  <a:schemeClr val="tx1"/>
                </a:solidFill>
                <a:latin typeface="+mn-lt"/>
                <a:cs typeface="+mn-cs"/>
              </a:defRPr>
            </a:lvl7pPr>
            <a:lvl8pPr marL="3429000" indent="-228600" algn="l" rtl="0" eaLnBrk="1" fontAlgn="base" hangingPunct="1">
              <a:spcBef>
                <a:spcPct val="20000"/>
              </a:spcBef>
              <a:spcAft>
                <a:spcPct val="0"/>
              </a:spcAft>
              <a:buChar char="»"/>
              <a:defRPr sz="2000">
                <a:solidFill>
                  <a:schemeClr val="tx1"/>
                </a:solidFill>
                <a:latin typeface="+mn-lt"/>
                <a:cs typeface="+mn-cs"/>
              </a:defRPr>
            </a:lvl8pPr>
            <a:lvl9pPr marL="3886200" indent="-228600" algn="l" rtl="0" eaLnBrk="1" fontAlgn="base" hangingPunct="1">
              <a:spcBef>
                <a:spcPct val="20000"/>
              </a:spcBef>
              <a:spcAft>
                <a:spcPct val="0"/>
              </a:spcAft>
              <a:buChar char="»"/>
              <a:defRPr sz="2000">
                <a:solidFill>
                  <a:schemeClr val="tx1"/>
                </a:solidFill>
                <a:latin typeface="+mn-lt"/>
                <a:cs typeface="+mn-cs"/>
              </a:defRPr>
            </a:lvl9pPr>
          </a:lstStyle>
          <a:p>
            <a:r>
              <a:rPr lang="en-US" dirty="0" smtClean="0"/>
              <a:t>SOURCE: Kaiser Commission on Medicaid and the Uninsured and Urban Institute estimates based on data  from FY 2011 MSIS and CMS-64 reports. Because 2011 data were unavailable, 2010 MSIS data were used for FL, KS, ME, MD, MT, NM, NJ, OK, TX, and UT. Data for these states were adjusted to 2010 spending levels.</a:t>
            </a:r>
            <a:endParaRPr lang="en-US" dirty="0"/>
          </a:p>
        </p:txBody>
      </p:sp>
      <p:sp>
        <p:nvSpPr>
          <p:cNvPr id="2" name="Title 1"/>
          <p:cNvSpPr>
            <a:spLocks noGrp="1"/>
          </p:cNvSpPr>
          <p:nvPr>
            <p:ph type="title"/>
          </p:nvPr>
        </p:nvSpPr>
        <p:spPr/>
        <p:txBody>
          <a:bodyPr/>
          <a:lstStyle/>
          <a:p>
            <a:r>
              <a:rPr lang="en-US" dirty="0" smtClean="0"/>
              <a:t>Medical and long-term care needs drive Medicaid spending.</a:t>
            </a:r>
            <a:endParaRPr lang="en-US" dirty="0"/>
          </a:p>
        </p:txBody>
      </p:sp>
    </p:spTree>
    <p:extLst>
      <p:ext uri="{BB962C8B-B14F-4D97-AF65-F5344CB8AC3E}">
        <p14:creationId xmlns:p14="http://schemas.microsoft.com/office/powerpoint/2010/main" val="46934540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Object 2"/>
          <p:cNvGraphicFramePr>
            <a:graphicFrameLocks noGrp="1" noChangeAspect="1"/>
          </p:cNvGraphicFramePr>
          <p:nvPr>
            <p:ph idx="1"/>
            <p:extLst>
              <p:ext uri="{D42A27DB-BD31-4B8C-83A1-F6EECF244321}">
                <p14:modId xmlns:p14="http://schemas.microsoft.com/office/powerpoint/2010/main" val="4232425819"/>
              </p:ext>
            </p:extLst>
          </p:nvPr>
        </p:nvGraphicFramePr>
        <p:xfrm>
          <a:off x="92075" y="1371600"/>
          <a:ext cx="8959850" cy="4754563"/>
        </p:xfrm>
        <a:graphic>
          <a:graphicData uri="http://schemas.openxmlformats.org/drawingml/2006/chart">
            <c:chart xmlns:c="http://schemas.openxmlformats.org/drawingml/2006/chart" xmlns:r="http://schemas.openxmlformats.org/officeDocument/2006/relationships" r:id="rId3"/>
          </a:graphicData>
        </a:graphic>
      </p:graphicFrame>
      <p:sp>
        <p:nvSpPr>
          <p:cNvPr id="2" name="Text Placeholder 1"/>
          <p:cNvSpPr>
            <a:spLocks noGrp="1"/>
          </p:cNvSpPr>
          <p:nvPr>
            <p:ph type="body" sz="quarter" idx="11"/>
          </p:nvPr>
        </p:nvSpPr>
        <p:spPr/>
        <p:txBody>
          <a:bodyPr/>
          <a:lstStyle/>
          <a:p>
            <a:r>
              <a:rPr lang="en-US" dirty="0" smtClean="0">
                <a:sym typeface="Tahoma" pitchFamily="34" charset="0"/>
              </a:rPr>
              <a:t>NOTE: Excludes administrative spending, adjustments and payments to the territories.</a:t>
            </a:r>
          </a:p>
          <a:p>
            <a:r>
              <a:rPr lang="en-US" dirty="0" smtClean="0">
                <a:sym typeface="Tahoma" pitchFamily="34" charset="0"/>
              </a:rPr>
              <a:t>SOURCE: Urban Institute estimates based on FY 2014 data from CMS (Form 64), prepared for the Kaiser Commission on Medicaid and the Uninsured.</a:t>
            </a:r>
            <a:endParaRPr lang="en-US" dirty="0"/>
          </a:p>
        </p:txBody>
      </p:sp>
      <p:sp>
        <p:nvSpPr>
          <p:cNvPr id="38915" name="Rectangle 3"/>
          <p:cNvSpPr>
            <a:spLocks noGrp="1" noChangeArrowheads="1"/>
          </p:cNvSpPr>
          <p:nvPr>
            <p:ph type="title"/>
          </p:nvPr>
        </p:nvSpPr>
        <p:spPr>
          <a:xfrm>
            <a:off x="93663" y="381000"/>
            <a:ext cx="8961120" cy="914400"/>
          </a:xfrm>
        </p:spPr>
        <p:txBody>
          <a:bodyPr/>
          <a:lstStyle/>
          <a:p>
            <a:r>
              <a:rPr lang="en-US" dirty="0" smtClean="0">
                <a:sym typeface="Tahoma" pitchFamily="34" charset="0"/>
              </a:rPr>
              <a:t>The majority of Medicaid expenditures are for acute care.</a:t>
            </a:r>
            <a:endParaRPr lang="en-US" dirty="0">
              <a:sym typeface="Tahoma" pitchFamily="34" charset="0"/>
            </a:endParaRPr>
          </a:p>
        </p:txBody>
      </p:sp>
      <p:sp>
        <p:nvSpPr>
          <p:cNvPr id="38916" name="Text Box 4"/>
          <p:cNvSpPr txBox="1">
            <a:spLocks noChangeArrowheads="1"/>
          </p:cNvSpPr>
          <p:nvPr/>
        </p:nvSpPr>
        <p:spPr bwMode="auto">
          <a:xfrm>
            <a:off x="2438400" y="5715000"/>
            <a:ext cx="4419600"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ctr" eaLnBrk="0" fontAlgn="base" hangingPunct="0">
              <a:spcBef>
                <a:spcPct val="50000"/>
              </a:spcBef>
              <a:spcAft>
                <a:spcPct val="0"/>
              </a:spcAft>
              <a:buClr>
                <a:srgbClr val="000000"/>
              </a:buClr>
              <a:buFont typeface="Tahoma" pitchFamily="34" charset="0"/>
              <a:buNone/>
            </a:pPr>
            <a:r>
              <a:rPr lang="en-US" sz="2400" b="1" dirty="0" smtClean="0">
                <a:solidFill>
                  <a:srgbClr val="000000"/>
                </a:solidFill>
                <a:latin typeface="+mj-lt"/>
                <a:cs typeface="Tahoma" pitchFamily="34" charset="0"/>
                <a:sym typeface="Tahoma" pitchFamily="34" charset="0"/>
              </a:rPr>
              <a:t>Total </a:t>
            </a:r>
            <a:r>
              <a:rPr lang="en-US" sz="2400" b="1" dirty="0">
                <a:solidFill>
                  <a:srgbClr val="000000"/>
                </a:solidFill>
                <a:latin typeface="+mj-lt"/>
                <a:cs typeface="Tahoma" pitchFamily="34" charset="0"/>
                <a:sym typeface="Tahoma" pitchFamily="34" charset="0"/>
              </a:rPr>
              <a:t>= </a:t>
            </a:r>
            <a:r>
              <a:rPr lang="en-US" sz="2400" b="1" dirty="0" smtClean="0">
                <a:solidFill>
                  <a:srgbClr val="000000"/>
                </a:solidFill>
                <a:latin typeface="+mj-lt"/>
                <a:cs typeface="Tahoma" pitchFamily="34" charset="0"/>
                <a:sym typeface="Tahoma" pitchFamily="34" charset="0"/>
              </a:rPr>
              <a:t>$475.91 </a:t>
            </a:r>
            <a:r>
              <a:rPr lang="en-US" sz="2400" b="1" dirty="0">
                <a:solidFill>
                  <a:srgbClr val="000000"/>
                </a:solidFill>
                <a:latin typeface="+mj-lt"/>
                <a:cs typeface="Tahoma" pitchFamily="34" charset="0"/>
                <a:sym typeface="Tahoma" pitchFamily="34" charset="0"/>
              </a:rPr>
              <a:t>billion</a:t>
            </a:r>
          </a:p>
        </p:txBody>
      </p:sp>
      <p:sp>
        <p:nvSpPr>
          <p:cNvPr id="38930" name="AutoShape 18"/>
          <p:cNvSpPr>
            <a:spLocks/>
          </p:cNvSpPr>
          <p:nvPr/>
        </p:nvSpPr>
        <p:spPr bwMode="auto">
          <a:xfrm>
            <a:off x="8077200" y="1524000"/>
            <a:ext cx="284163" cy="4035425"/>
          </a:xfrm>
          <a:prstGeom prst="rightBrace">
            <a:avLst>
              <a:gd name="adj1" fmla="val 97579"/>
              <a:gd name="adj2" fmla="val 50000"/>
            </a:avLst>
          </a:prstGeom>
          <a:noFill/>
          <a:ln w="1270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pPr algn="ctr" eaLnBrk="0" fontAlgn="base" hangingPunct="0">
              <a:spcBef>
                <a:spcPct val="0"/>
              </a:spcBef>
              <a:spcAft>
                <a:spcPct val="0"/>
              </a:spcAft>
              <a:buClr>
                <a:srgbClr val="000000"/>
              </a:buClr>
              <a:buFont typeface="Arial" charset="0"/>
              <a:buNone/>
            </a:pPr>
            <a:endParaRPr lang="en-US" b="1">
              <a:solidFill>
                <a:srgbClr val="000000"/>
              </a:solidFill>
              <a:cs typeface="Tahoma" pitchFamily="34" charset="0"/>
              <a:sym typeface="Tahoma" pitchFamily="34" charset="0"/>
            </a:endParaRPr>
          </a:p>
        </p:txBody>
      </p:sp>
      <p:sp>
        <p:nvSpPr>
          <p:cNvPr id="38931" name="Text Box 19"/>
          <p:cNvSpPr txBox="1">
            <a:spLocks noChangeArrowheads="1"/>
          </p:cNvSpPr>
          <p:nvPr/>
        </p:nvSpPr>
        <p:spPr bwMode="auto">
          <a:xfrm>
            <a:off x="8153400" y="2743200"/>
            <a:ext cx="1219200" cy="825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ctr" eaLnBrk="0" fontAlgn="base" hangingPunct="0">
              <a:spcBef>
                <a:spcPct val="0"/>
              </a:spcBef>
              <a:spcAft>
                <a:spcPct val="0"/>
              </a:spcAft>
              <a:buClr>
                <a:srgbClr val="000000"/>
              </a:buClr>
              <a:buFont typeface="Tahoma" pitchFamily="34" charset="0"/>
              <a:buNone/>
            </a:pPr>
            <a:r>
              <a:rPr lang="en-US" sz="1600" b="1" dirty="0">
                <a:solidFill>
                  <a:srgbClr val="000000"/>
                </a:solidFill>
                <a:latin typeface="+mj-lt"/>
                <a:cs typeface="Tahoma" pitchFamily="34" charset="0"/>
                <a:sym typeface="Tahoma" pitchFamily="34" charset="0"/>
              </a:rPr>
              <a:t>Acute</a:t>
            </a:r>
          </a:p>
          <a:p>
            <a:pPr algn="ctr" eaLnBrk="0" fontAlgn="base" hangingPunct="0">
              <a:spcBef>
                <a:spcPct val="0"/>
              </a:spcBef>
              <a:spcAft>
                <a:spcPct val="0"/>
              </a:spcAft>
              <a:buClr>
                <a:srgbClr val="000000"/>
              </a:buClr>
              <a:buFont typeface="Tahoma" pitchFamily="34" charset="0"/>
              <a:buNone/>
            </a:pPr>
            <a:r>
              <a:rPr lang="en-US" sz="1600" b="1" dirty="0">
                <a:solidFill>
                  <a:srgbClr val="000000"/>
                </a:solidFill>
                <a:latin typeface="+mj-lt"/>
                <a:cs typeface="Tahoma" pitchFamily="34" charset="0"/>
                <a:sym typeface="Tahoma" pitchFamily="34" charset="0"/>
              </a:rPr>
              <a:t>Care</a:t>
            </a:r>
          </a:p>
          <a:p>
            <a:pPr algn="ctr" eaLnBrk="0" fontAlgn="base" hangingPunct="0">
              <a:spcBef>
                <a:spcPct val="0"/>
              </a:spcBef>
              <a:spcAft>
                <a:spcPct val="0"/>
              </a:spcAft>
              <a:buClr>
                <a:srgbClr val="000000"/>
              </a:buClr>
              <a:buFont typeface="Tahoma" pitchFamily="34" charset="0"/>
              <a:buNone/>
            </a:pPr>
            <a:r>
              <a:rPr lang="en-US" sz="1600" b="1" dirty="0" smtClean="0">
                <a:solidFill>
                  <a:srgbClr val="000000"/>
                </a:solidFill>
                <a:latin typeface="+mj-lt"/>
                <a:cs typeface="Tahoma" pitchFamily="34" charset="0"/>
                <a:sym typeface="Tahoma" pitchFamily="34" charset="0"/>
              </a:rPr>
              <a:t>71.2%</a:t>
            </a:r>
            <a:endParaRPr lang="en-US" sz="1600" b="1" dirty="0">
              <a:solidFill>
                <a:srgbClr val="000000"/>
              </a:solidFill>
              <a:latin typeface="+mj-lt"/>
              <a:cs typeface="Tahoma" pitchFamily="34" charset="0"/>
              <a:sym typeface="Tahoma" pitchFamily="34" charset="0"/>
            </a:endParaRPr>
          </a:p>
        </p:txBody>
      </p:sp>
      <p:sp>
        <p:nvSpPr>
          <p:cNvPr id="38932" name="AutoShape 20"/>
          <p:cNvSpPr>
            <a:spLocks/>
          </p:cNvSpPr>
          <p:nvPr/>
        </p:nvSpPr>
        <p:spPr bwMode="auto">
          <a:xfrm>
            <a:off x="1295400" y="1791149"/>
            <a:ext cx="285750" cy="2599081"/>
          </a:xfrm>
          <a:prstGeom prst="leftBrace">
            <a:avLst>
              <a:gd name="adj1" fmla="val 84028"/>
              <a:gd name="adj2" fmla="val 50000"/>
            </a:avLst>
          </a:prstGeom>
          <a:noFill/>
          <a:ln w="1270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pPr algn="ctr" eaLnBrk="0" fontAlgn="base" hangingPunct="0">
              <a:spcBef>
                <a:spcPct val="0"/>
              </a:spcBef>
              <a:spcAft>
                <a:spcPct val="0"/>
              </a:spcAft>
              <a:buClr>
                <a:srgbClr val="000000"/>
              </a:buClr>
              <a:buFont typeface="Arial" charset="0"/>
              <a:buNone/>
            </a:pPr>
            <a:endParaRPr lang="en-US" b="1">
              <a:solidFill>
                <a:srgbClr val="000000"/>
              </a:solidFill>
              <a:cs typeface="Tahoma" pitchFamily="34" charset="0"/>
              <a:sym typeface="Tahoma" pitchFamily="34" charset="0"/>
            </a:endParaRPr>
          </a:p>
        </p:txBody>
      </p:sp>
      <p:sp>
        <p:nvSpPr>
          <p:cNvPr id="38933" name="Text Box 21"/>
          <p:cNvSpPr txBox="1">
            <a:spLocks noChangeArrowheads="1"/>
          </p:cNvSpPr>
          <p:nvPr/>
        </p:nvSpPr>
        <p:spPr bwMode="auto">
          <a:xfrm>
            <a:off x="38100" y="2894012"/>
            <a:ext cx="1314450" cy="825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ctr" eaLnBrk="0" fontAlgn="base" hangingPunct="0">
              <a:spcBef>
                <a:spcPct val="0"/>
              </a:spcBef>
              <a:spcAft>
                <a:spcPct val="0"/>
              </a:spcAft>
              <a:buClr>
                <a:srgbClr val="000000"/>
              </a:buClr>
              <a:buFont typeface="Tahoma" pitchFamily="34" charset="0"/>
              <a:buNone/>
            </a:pPr>
            <a:r>
              <a:rPr lang="en-US" sz="1600" b="1" dirty="0">
                <a:solidFill>
                  <a:srgbClr val="000000"/>
                </a:solidFill>
                <a:latin typeface="+mn-lt"/>
                <a:cs typeface="Tahoma" pitchFamily="34" charset="0"/>
                <a:sym typeface="Tahoma" pitchFamily="34" charset="0"/>
              </a:rPr>
              <a:t>Long-Term</a:t>
            </a:r>
          </a:p>
          <a:p>
            <a:pPr algn="ctr" eaLnBrk="0" fontAlgn="base" hangingPunct="0">
              <a:spcBef>
                <a:spcPct val="0"/>
              </a:spcBef>
              <a:spcAft>
                <a:spcPct val="0"/>
              </a:spcAft>
              <a:buClr>
                <a:srgbClr val="000000"/>
              </a:buClr>
              <a:buFont typeface="Tahoma" pitchFamily="34" charset="0"/>
              <a:buNone/>
            </a:pPr>
            <a:r>
              <a:rPr lang="en-US" sz="1600" b="1" dirty="0">
                <a:solidFill>
                  <a:srgbClr val="000000"/>
                </a:solidFill>
                <a:latin typeface="+mn-lt"/>
                <a:cs typeface="Tahoma" pitchFamily="34" charset="0"/>
                <a:sym typeface="Tahoma" pitchFamily="34" charset="0"/>
              </a:rPr>
              <a:t>Care</a:t>
            </a:r>
          </a:p>
          <a:p>
            <a:pPr algn="ctr" eaLnBrk="0" fontAlgn="base" hangingPunct="0">
              <a:spcBef>
                <a:spcPct val="0"/>
              </a:spcBef>
              <a:spcAft>
                <a:spcPct val="0"/>
              </a:spcAft>
              <a:buClr>
                <a:srgbClr val="000000"/>
              </a:buClr>
              <a:buFont typeface="Tahoma" pitchFamily="34" charset="0"/>
              <a:buNone/>
            </a:pPr>
            <a:r>
              <a:rPr lang="en-US" sz="1600" b="1" dirty="0" smtClean="0">
                <a:solidFill>
                  <a:srgbClr val="000000"/>
                </a:solidFill>
                <a:latin typeface="+mn-lt"/>
                <a:cs typeface="Tahoma" pitchFamily="34" charset="0"/>
                <a:sym typeface="Tahoma" pitchFamily="34" charset="0"/>
              </a:rPr>
              <a:t>24.9%</a:t>
            </a:r>
            <a:endParaRPr lang="en-US" sz="1600" b="1" dirty="0">
              <a:solidFill>
                <a:srgbClr val="000000"/>
              </a:solidFill>
              <a:latin typeface="+mn-lt"/>
              <a:cs typeface="Tahoma" pitchFamily="34" charset="0"/>
              <a:sym typeface="Tahoma" pitchFamily="34" charset="0"/>
            </a:endParaRPr>
          </a:p>
        </p:txBody>
      </p:sp>
    </p:spTree>
    <p:extLst>
      <p:ext uri="{BB962C8B-B14F-4D97-AF65-F5344CB8AC3E}">
        <p14:creationId xmlns:p14="http://schemas.microsoft.com/office/powerpoint/2010/main" val="76028432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 name="Text Placeholder 142"/>
          <p:cNvSpPr>
            <a:spLocks noGrp="1"/>
          </p:cNvSpPr>
          <p:nvPr>
            <p:ph type="body" sz="quarter" idx="11"/>
          </p:nvPr>
        </p:nvSpPr>
        <p:spPr>
          <a:xfrm>
            <a:off x="133662" y="6309360"/>
            <a:ext cx="8321040" cy="548640"/>
          </a:xfrm>
        </p:spPr>
        <p:txBody>
          <a:bodyPr/>
          <a:lstStyle/>
          <a:p>
            <a:r>
              <a:rPr lang="en-US" dirty="0" smtClean="0"/>
              <a:t>SOURCE: Medicaid Managed Care Enrollment Report, Summary Statistics as of July 1, 2011, CMS, 2012.</a:t>
            </a:r>
            <a:endParaRPr lang="en-US" dirty="0"/>
          </a:p>
        </p:txBody>
      </p:sp>
      <p:sp>
        <p:nvSpPr>
          <p:cNvPr id="3" name="Title 2"/>
          <p:cNvSpPr>
            <a:spLocks noGrp="1"/>
          </p:cNvSpPr>
          <p:nvPr>
            <p:ph type="title"/>
          </p:nvPr>
        </p:nvSpPr>
        <p:spPr/>
        <p:txBody>
          <a:bodyPr/>
          <a:lstStyle/>
          <a:p>
            <a:r>
              <a:rPr lang="en-US" dirty="0" smtClean="0">
                <a:latin typeface="+mj-lt"/>
              </a:rPr>
              <a:t>Over half of all Medicaid beneficiaries receive their care in comprehensive risk-based MCOs.   </a:t>
            </a:r>
            <a:endParaRPr lang="en-US" dirty="0">
              <a:latin typeface="+mj-lt"/>
            </a:endParaRPr>
          </a:p>
        </p:txBody>
      </p:sp>
      <p:grpSp>
        <p:nvGrpSpPr>
          <p:cNvPr id="4" name="Group 3"/>
          <p:cNvGrpSpPr/>
          <p:nvPr/>
        </p:nvGrpSpPr>
        <p:grpSpPr>
          <a:xfrm>
            <a:off x="574952" y="1730637"/>
            <a:ext cx="7848602" cy="4524375"/>
            <a:chOff x="887411" y="973956"/>
            <a:chExt cx="7848602" cy="4524375"/>
          </a:xfrm>
        </p:grpSpPr>
        <p:sp>
          <p:nvSpPr>
            <p:cNvPr id="5" name="Shape - Wyoming"/>
            <p:cNvSpPr>
              <a:spLocks noChangeAspect="1"/>
            </p:cNvSpPr>
            <p:nvPr/>
          </p:nvSpPr>
          <p:spPr bwMode="auto">
            <a:xfrm>
              <a:off x="2787648" y="1847081"/>
              <a:ext cx="896939" cy="720725"/>
            </a:xfrm>
            <a:custGeom>
              <a:avLst/>
              <a:gdLst>
                <a:gd name="T0" fmla="*/ 2147483647 w 567"/>
                <a:gd name="T1" fmla="*/ 0 h 463"/>
                <a:gd name="T2" fmla="*/ 2147483647 w 567"/>
                <a:gd name="T3" fmla="*/ 2147483647 h 463"/>
                <a:gd name="T4" fmla="*/ 0 w 567"/>
                <a:gd name="T5" fmla="*/ 2147483647 h 463"/>
                <a:gd name="T6" fmla="*/ 2147483647 w 567"/>
                <a:gd name="T7" fmla="*/ 2147483647 h 463"/>
                <a:gd name="T8" fmla="*/ 2147483647 w 567"/>
                <a:gd name="T9" fmla="*/ 2147483647 h 463"/>
                <a:gd name="T10" fmla="*/ 2147483647 w 567"/>
                <a:gd name="T11" fmla="*/ 2147483647 h 463"/>
                <a:gd name="T12" fmla="*/ 2147483647 w 567"/>
                <a:gd name="T13" fmla="*/ 0 h 463"/>
                <a:gd name="T14" fmla="*/ 0 60000 65536"/>
                <a:gd name="T15" fmla="*/ 0 60000 65536"/>
                <a:gd name="T16" fmla="*/ 0 60000 65536"/>
                <a:gd name="T17" fmla="*/ 0 60000 65536"/>
                <a:gd name="T18" fmla="*/ 0 60000 65536"/>
                <a:gd name="T19" fmla="*/ 0 60000 65536"/>
                <a:gd name="T20" fmla="*/ 0 60000 65536"/>
                <a:gd name="T21" fmla="*/ 0 w 567"/>
                <a:gd name="T22" fmla="*/ 0 h 463"/>
                <a:gd name="T23" fmla="*/ 567 w 567"/>
                <a:gd name="T24" fmla="*/ 463 h 46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67" h="463">
                  <a:moveTo>
                    <a:pt x="55" y="0"/>
                  </a:moveTo>
                  <a:lnTo>
                    <a:pt x="35" y="172"/>
                  </a:lnTo>
                  <a:lnTo>
                    <a:pt x="0" y="420"/>
                  </a:lnTo>
                  <a:lnTo>
                    <a:pt x="164" y="433"/>
                  </a:lnTo>
                  <a:lnTo>
                    <a:pt x="547" y="463"/>
                  </a:lnTo>
                  <a:lnTo>
                    <a:pt x="567" y="47"/>
                  </a:lnTo>
                  <a:lnTo>
                    <a:pt x="55" y="0"/>
                  </a:lnTo>
                  <a:close/>
                </a:path>
              </a:pathLst>
            </a:custGeom>
            <a:solidFill>
              <a:schemeClr val="bg1"/>
            </a:solidFill>
            <a:ln w="19050">
              <a:solidFill>
                <a:schemeClr val="tx1"/>
              </a:solidFill>
              <a:prstDash val="solid"/>
              <a:round/>
              <a:headEnd/>
              <a:tailEnd/>
            </a:ln>
          </p:spPr>
          <p:txBody>
            <a:bodyPr/>
            <a:lstStyle/>
            <a:p>
              <a:endParaRPr lang="en-US" sz="1200" b="1" dirty="0">
                <a:solidFill>
                  <a:srgbClr val="000000"/>
                </a:solidFill>
              </a:endParaRPr>
            </a:p>
          </p:txBody>
        </p:sp>
        <p:sp>
          <p:nvSpPr>
            <p:cNvPr id="6" name="Shape - Wisconsin"/>
            <p:cNvSpPr>
              <a:spLocks noChangeAspect="1"/>
            </p:cNvSpPr>
            <p:nvPr/>
          </p:nvSpPr>
          <p:spPr bwMode="auto">
            <a:xfrm>
              <a:off x="4975223" y="1535931"/>
              <a:ext cx="654051" cy="752475"/>
            </a:xfrm>
            <a:custGeom>
              <a:avLst/>
              <a:gdLst>
                <a:gd name="T0" fmla="*/ 30 w 415"/>
                <a:gd name="T1" fmla="*/ 33 h 484"/>
                <a:gd name="T2" fmla="*/ 61 w 415"/>
                <a:gd name="T3" fmla="*/ 28 h 484"/>
                <a:gd name="T4" fmla="*/ 90 w 415"/>
                <a:gd name="T5" fmla="*/ 28 h 484"/>
                <a:gd name="T6" fmla="*/ 107 w 415"/>
                <a:gd name="T7" fmla="*/ 0 h 484"/>
                <a:gd name="T8" fmla="*/ 121 w 415"/>
                <a:gd name="T9" fmla="*/ 36 h 484"/>
                <a:gd name="T10" fmla="*/ 166 w 415"/>
                <a:gd name="T11" fmla="*/ 36 h 484"/>
                <a:gd name="T12" fmla="*/ 189 w 415"/>
                <a:gd name="T13" fmla="*/ 68 h 484"/>
                <a:gd name="T14" fmla="*/ 236 w 415"/>
                <a:gd name="T15" fmla="*/ 59 h 484"/>
                <a:gd name="T16" fmla="*/ 267 w 415"/>
                <a:gd name="T17" fmla="*/ 80 h 484"/>
                <a:gd name="T18" fmla="*/ 325 w 415"/>
                <a:gd name="T19" fmla="*/ 95 h 484"/>
                <a:gd name="T20" fmla="*/ 336 w 415"/>
                <a:gd name="T21" fmla="*/ 121 h 484"/>
                <a:gd name="T22" fmla="*/ 365 w 415"/>
                <a:gd name="T23" fmla="*/ 122 h 484"/>
                <a:gd name="T24" fmla="*/ 356 w 415"/>
                <a:gd name="T25" fmla="*/ 147 h 484"/>
                <a:gd name="T26" fmla="*/ 367 w 415"/>
                <a:gd name="T27" fmla="*/ 176 h 484"/>
                <a:gd name="T28" fmla="*/ 347 w 415"/>
                <a:gd name="T29" fmla="*/ 211 h 484"/>
                <a:gd name="T30" fmla="*/ 361 w 415"/>
                <a:gd name="T31" fmla="*/ 219 h 484"/>
                <a:gd name="T32" fmla="*/ 394 w 415"/>
                <a:gd name="T33" fmla="*/ 180 h 484"/>
                <a:gd name="T34" fmla="*/ 392 w 415"/>
                <a:gd name="T35" fmla="*/ 167 h 484"/>
                <a:gd name="T36" fmla="*/ 406 w 415"/>
                <a:gd name="T37" fmla="*/ 161 h 484"/>
                <a:gd name="T38" fmla="*/ 415 w 415"/>
                <a:gd name="T39" fmla="*/ 180 h 484"/>
                <a:gd name="T40" fmla="*/ 389 w 415"/>
                <a:gd name="T41" fmla="*/ 207 h 484"/>
                <a:gd name="T42" fmla="*/ 379 w 415"/>
                <a:gd name="T43" fmla="*/ 268 h 484"/>
                <a:gd name="T44" fmla="*/ 379 w 415"/>
                <a:gd name="T45" fmla="*/ 371 h 484"/>
                <a:gd name="T46" fmla="*/ 394 w 415"/>
                <a:gd name="T47" fmla="*/ 389 h 484"/>
                <a:gd name="T48" fmla="*/ 388 w 415"/>
                <a:gd name="T49" fmla="*/ 453 h 484"/>
                <a:gd name="T50" fmla="*/ 191 w 415"/>
                <a:gd name="T51" fmla="*/ 484 h 484"/>
                <a:gd name="T52" fmla="*/ 142 w 415"/>
                <a:gd name="T53" fmla="*/ 454 h 484"/>
                <a:gd name="T54" fmla="*/ 152 w 415"/>
                <a:gd name="T55" fmla="*/ 416 h 484"/>
                <a:gd name="T56" fmla="*/ 128 w 415"/>
                <a:gd name="T57" fmla="*/ 374 h 484"/>
                <a:gd name="T58" fmla="*/ 107 w 415"/>
                <a:gd name="T59" fmla="*/ 322 h 484"/>
                <a:gd name="T60" fmla="*/ 52 w 415"/>
                <a:gd name="T61" fmla="*/ 270 h 484"/>
                <a:gd name="T62" fmla="*/ 18 w 415"/>
                <a:gd name="T63" fmla="*/ 270 h 484"/>
                <a:gd name="T64" fmla="*/ 18 w 415"/>
                <a:gd name="T65" fmla="*/ 198 h 484"/>
                <a:gd name="T66" fmla="*/ 0 w 415"/>
                <a:gd name="T67" fmla="*/ 171 h 484"/>
                <a:gd name="T68" fmla="*/ 39 w 415"/>
                <a:gd name="T69" fmla="*/ 130 h 484"/>
                <a:gd name="T70" fmla="*/ 30 w 415"/>
                <a:gd name="T71" fmla="*/ 33 h 484"/>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415"/>
                <a:gd name="T109" fmla="*/ 0 h 484"/>
                <a:gd name="T110" fmla="*/ 415 w 415"/>
                <a:gd name="T111" fmla="*/ 484 h 484"/>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415" h="484">
                  <a:moveTo>
                    <a:pt x="30" y="33"/>
                  </a:moveTo>
                  <a:lnTo>
                    <a:pt x="61" y="28"/>
                  </a:lnTo>
                  <a:lnTo>
                    <a:pt x="90" y="28"/>
                  </a:lnTo>
                  <a:lnTo>
                    <a:pt x="107" y="0"/>
                  </a:lnTo>
                  <a:lnTo>
                    <a:pt x="121" y="36"/>
                  </a:lnTo>
                  <a:lnTo>
                    <a:pt x="166" y="36"/>
                  </a:lnTo>
                  <a:lnTo>
                    <a:pt x="189" y="68"/>
                  </a:lnTo>
                  <a:lnTo>
                    <a:pt x="236" y="59"/>
                  </a:lnTo>
                  <a:lnTo>
                    <a:pt x="267" y="80"/>
                  </a:lnTo>
                  <a:lnTo>
                    <a:pt x="325" y="95"/>
                  </a:lnTo>
                  <a:lnTo>
                    <a:pt x="336" y="121"/>
                  </a:lnTo>
                  <a:lnTo>
                    <a:pt x="365" y="122"/>
                  </a:lnTo>
                  <a:lnTo>
                    <a:pt x="356" y="147"/>
                  </a:lnTo>
                  <a:lnTo>
                    <a:pt x="367" y="176"/>
                  </a:lnTo>
                  <a:lnTo>
                    <a:pt x="347" y="211"/>
                  </a:lnTo>
                  <a:lnTo>
                    <a:pt x="361" y="219"/>
                  </a:lnTo>
                  <a:lnTo>
                    <a:pt x="394" y="180"/>
                  </a:lnTo>
                  <a:lnTo>
                    <a:pt x="392" y="167"/>
                  </a:lnTo>
                  <a:lnTo>
                    <a:pt x="406" y="161"/>
                  </a:lnTo>
                  <a:lnTo>
                    <a:pt x="415" y="180"/>
                  </a:lnTo>
                  <a:lnTo>
                    <a:pt x="389" y="207"/>
                  </a:lnTo>
                  <a:lnTo>
                    <a:pt x="379" y="268"/>
                  </a:lnTo>
                  <a:lnTo>
                    <a:pt x="379" y="371"/>
                  </a:lnTo>
                  <a:lnTo>
                    <a:pt x="394" y="389"/>
                  </a:lnTo>
                  <a:lnTo>
                    <a:pt x="388" y="453"/>
                  </a:lnTo>
                  <a:lnTo>
                    <a:pt x="191" y="484"/>
                  </a:lnTo>
                  <a:lnTo>
                    <a:pt x="142" y="454"/>
                  </a:lnTo>
                  <a:lnTo>
                    <a:pt x="152" y="416"/>
                  </a:lnTo>
                  <a:lnTo>
                    <a:pt x="128" y="374"/>
                  </a:lnTo>
                  <a:lnTo>
                    <a:pt x="107" y="322"/>
                  </a:lnTo>
                  <a:lnTo>
                    <a:pt x="52" y="270"/>
                  </a:lnTo>
                  <a:lnTo>
                    <a:pt x="18" y="270"/>
                  </a:lnTo>
                  <a:lnTo>
                    <a:pt x="18" y="198"/>
                  </a:lnTo>
                  <a:lnTo>
                    <a:pt x="0" y="171"/>
                  </a:lnTo>
                  <a:lnTo>
                    <a:pt x="39" y="130"/>
                  </a:lnTo>
                  <a:lnTo>
                    <a:pt x="30" y="33"/>
                  </a:lnTo>
                  <a:close/>
                </a:path>
              </a:pathLst>
            </a:custGeom>
            <a:solidFill>
              <a:schemeClr val="accent1"/>
            </a:solidFill>
            <a:ln w="19050">
              <a:solidFill>
                <a:schemeClr val="tx1"/>
              </a:solidFill>
              <a:prstDash val="solid"/>
              <a:round/>
              <a:headEnd/>
              <a:tailEnd/>
            </a:ln>
          </p:spPr>
          <p:txBody>
            <a:bodyPr/>
            <a:lstStyle/>
            <a:p>
              <a:pPr>
                <a:defRPr/>
              </a:pPr>
              <a:endParaRPr lang="en-US" sz="1200" b="1" dirty="0">
                <a:solidFill>
                  <a:srgbClr val="B0DDF4"/>
                </a:solidFill>
              </a:endParaRPr>
            </a:p>
          </p:txBody>
        </p:sp>
        <p:sp>
          <p:nvSpPr>
            <p:cNvPr id="7" name="Shape - West Virginia"/>
            <p:cNvSpPr>
              <a:spLocks noChangeAspect="1"/>
            </p:cNvSpPr>
            <p:nvPr/>
          </p:nvSpPr>
          <p:spPr bwMode="auto">
            <a:xfrm>
              <a:off x="6345237" y="2388418"/>
              <a:ext cx="550863" cy="566738"/>
            </a:xfrm>
            <a:custGeom>
              <a:avLst/>
              <a:gdLst>
                <a:gd name="T0" fmla="*/ 2147483647 w 349"/>
                <a:gd name="T1" fmla="*/ 2147483647 h 365"/>
                <a:gd name="T2" fmla="*/ 2147483647 w 349"/>
                <a:gd name="T3" fmla="*/ 2147483647 h 365"/>
                <a:gd name="T4" fmla="*/ 0 w 349"/>
                <a:gd name="T5" fmla="*/ 2147483647 h 365"/>
                <a:gd name="T6" fmla="*/ 2147483647 w 349"/>
                <a:gd name="T7" fmla="*/ 2147483647 h 365"/>
                <a:gd name="T8" fmla="*/ 2147483647 w 349"/>
                <a:gd name="T9" fmla="*/ 2147483647 h 365"/>
                <a:gd name="T10" fmla="*/ 2147483647 w 349"/>
                <a:gd name="T11" fmla="*/ 2147483647 h 365"/>
                <a:gd name="T12" fmla="*/ 2147483647 w 349"/>
                <a:gd name="T13" fmla="*/ 2147483647 h 365"/>
                <a:gd name="T14" fmla="*/ 2147483647 w 349"/>
                <a:gd name="T15" fmla="*/ 2147483647 h 365"/>
                <a:gd name="T16" fmla="*/ 2147483647 w 349"/>
                <a:gd name="T17" fmla="*/ 2147483647 h 365"/>
                <a:gd name="T18" fmla="*/ 2147483647 w 349"/>
                <a:gd name="T19" fmla="*/ 2147483647 h 365"/>
                <a:gd name="T20" fmla="*/ 2147483647 w 349"/>
                <a:gd name="T21" fmla="*/ 2147483647 h 365"/>
                <a:gd name="T22" fmla="*/ 2147483647 w 349"/>
                <a:gd name="T23" fmla="*/ 2147483647 h 365"/>
                <a:gd name="T24" fmla="*/ 2147483647 w 349"/>
                <a:gd name="T25" fmla="*/ 2147483647 h 365"/>
                <a:gd name="T26" fmla="*/ 2147483647 w 349"/>
                <a:gd name="T27" fmla="*/ 2147483647 h 365"/>
                <a:gd name="T28" fmla="*/ 2147483647 w 349"/>
                <a:gd name="T29" fmla="*/ 2147483647 h 365"/>
                <a:gd name="T30" fmla="*/ 2147483647 w 349"/>
                <a:gd name="T31" fmla="*/ 2147483647 h 365"/>
                <a:gd name="T32" fmla="*/ 2147483647 w 349"/>
                <a:gd name="T33" fmla="*/ 0 h 365"/>
                <a:gd name="T34" fmla="*/ 2147483647 w 349"/>
                <a:gd name="T35" fmla="*/ 2147483647 h 365"/>
                <a:gd name="T36" fmla="*/ 2147483647 w 349"/>
                <a:gd name="T37" fmla="*/ 2147483647 h 365"/>
                <a:gd name="T38" fmla="*/ 2147483647 w 349"/>
                <a:gd name="T39" fmla="*/ 2147483647 h 365"/>
                <a:gd name="T40" fmla="*/ 2147483647 w 349"/>
                <a:gd name="T41" fmla="*/ 2147483647 h 365"/>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349"/>
                <a:gd name="T64" fmla="*/ 0 h 365"/>
                <a:gd name="T65" fmla="*/ 349 w 349"/>
                <a:gd name="T66" fmla="*/ 365 h 365"/>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349" h="365">
                  <a:moveTo>
                    <a:pt x="35" y="191"/>
                  </a:moveTo>
                  <a:lnTo>
                    <a:pt x="9" y="184"/>
                  </a:lnTo>
                  <a:lnTo>
                    <a:pt x="0" y="242"/>
                  </a:lnTo>
                  <a:lnTo>
                    <a:pt x="9" y="303"/>
                  </a:lnTo>
                  <a:lnTo>
                    <a:pt x="59" y="344"/>
                  </a:lnTo>
                  <a:lnTo>
                    <a:pt x="71" y="365"/>
                  </a:lnTo>
                  <a:lnTo>
                    <a:pt x="135" y="344"/>
                  </a:lnTo>
                  <a:lnTo>
                    <a:pt x="211" y="295"/>
                  </a:lnTo>
                  <a:lnTo>
                    <a:pt x="234" y="188"/>
                  </a:lnTo>
                  <a:lnTo>
                    <a:pt x="283" y="160"/>
                  </a:lnTo>
                  <a:lnTo>
                    <a:pt x="310" y="94"/>
                  </a:lnTo>
                  <a:lnTo>
                    <a:pt x="349" y="76"/>
                  </a:lnTo>
                  <a:lnTo>
                    <a:pt x="298" y="67"/>
                  </a:lnTo>
                  <a:lnTo>
                    <a:pt x="210" y="115"/>
                  </a:lnTo>
                  <a:lnTo>
                    <a:pt x="196" y="69"/>
                  </a:lnTo>
                  <a:lnTo>
                    <a:pt x="120" y="73"/>
                  </a:lnTo>
                  <a:lnTo>
                    <a:pt x="103" y="0"/>
                  </a:lnTo>
                  <a:lnTo>
                    <a:pt x="83" y="20"/>
                  </a:lnTo>
                  <a:lnTo>
                    <a:pt x="89" y="124"/>
                  </a:lnTo>
                  <a:lnTo>
                    <a:pt x="55" y="133"/>
                  </a:lnTo>
                  <a:lnTo>
                    <a:pt x="35" y="191"/>
                  </a:lnTo>
                  <a:close/>
                </a:path>
              </a:pathLst>
            </a:custGeom>
            <a:solidFill>
              <a:schemeClr val="accent1"/>
            </a:solidFill>
            <a:ln w="19050">
              <a:solidFill>
                <a:schemeClr val="tx1"/>
              </a:solidFill>
              <a:prstDash val="solid"/>
              <a:round/>
              <a:headEnd/>
              <a:tailEnd/>
            </a:ln>
          </p:spPr>
          <p:txBody>
            <a:bodyPr/>
            <a:lstStyle/>
            <a:p>
              <a:endParaRPr lang="en-US" sz="1200" b="1" dirty="0">
                <a:solidFill>
                  <a:srgbClr val="000000"/>
                </a:solidFill>
              </a:endParaRPr>
            </a:p>
          </p:txBody>
        </p:sp>
        <p:sp>
          <p:nvSpPr>
            <p:cNvPr id="8" name="Shape - Washington"/>
            <p:cNvSpPr>
              <a:spLocks noChangeAspect="1"/>
            </p:cNvSpPr>
            <p:nvPr/>
          </p:nvSpPr>
          <p:spPr bwMode="auto">
            <a:xfrm>
              <a:off x="1463675" y="996181"/>
              <a:ext cx="835025" cy="603250"/>
            </a:xfrm>
            <a:custGeom>
              <a:avLst/>
              <a:gdLst>
                <a:gd name="T0" fmla="*/ 2147483647 w 530"/>
                <a:gd name="T1" fmla="*/ 0 h 389"/>
                <a:gd name="T2" fmla="*/ 2147483647 w 530"/>
                <a:gd name="T3" fmla="*/ 2147483647 h 389"/>
                <a:gd name="T4" fmla="*/ 2147483647 w 530"/>
                <a:gd name="T5" fmla="*/ 2147483647 h 389"/>
                <a:gd name="T6" fmla="*/ 2147483647 w 530"/>
                <a:gd name="T7" fmla="*/ 2147483647 h 389"/>
                <a:gd name="T8" fmla="*/ 2147483647 w 530"/>
                <a:gd name="T9" fmla="*/ 2147483647 h 389"/>
                <a:gd name="T10" fmla="*/ 2147483647 w 530"/>
                <a:gd name="T11" fmla="*/ 2147483647 h 389"/>
                <a:gd name="T12" fmla="*/ 2147483647 w 530"/>
                <a:gd name="T13" fmla="*/ 2147483647 h 389"/>
                <a:gd name="T14" fmla="*/ 2147483647 w 530"/>
                <a:gd name="T15" fmla="*/ 2147483647 h 389"/>
                <a:gd name="T16" fmla="*/ 2147483647 w 530"/>
                <a:gd name="T17" fmla="*/ 2147483647 h 389"/>
                <a:gd name="T18" fmla="*/ 2147483647 w 530"/>
                <a:gd name="T19" fmla="*/ 2147483647 h 389"/>
                <a:gd name="T20" fmla="*/ 2147483647 w 530"/>
                <a:gd name="T21" fmla="*/ 2147483647 h 389"/>
                <a:gd name="T22" fmla="*/ 2147483647 w 530"/>
                <a:gd name="T23" fmla="*/ 2147483647 h 389"/>
                <a:gd name="T24" fmla="*/ 2147483647 w 530"/>
                <a:gd name="T25" fmla="*/ 2147483647 h 389"/>
                <a:gd name="T26" fmla="*/ 2147483647 w 530"/>
                <a:gd name="T27" fmla="*/ 2147483647 h 389"/>
                <a:gd name="T28" fmla="*/ 2147483647 w 530"/>
                <a:gd name="T29" fmla="*/ 2147483647 h 389"/>
                <a:gd name="T30" fmla="*/ 2147483647 w 530"/>
                <a:gd name="T31" fmla="*/ 2147483647 h 389"/>
                <a:gd name="T32" fmla="*/ 2147483647 w 530"/>
                <a:gd name="T33" fmla="*/ 2147483647 h 389"/>
                <a:gd name="T34" fmla="*/ 2147483647 w 530"/>
                <a:gd name="T35" fmla="*/ 2147483647 h 389"/>
                <a:gd name="T36" fmla="*/ 2147483647 w 530"/>
                <a:gd name="T37" fmla="*/ 2147483647 h 389"/>
                <a:gd name="T38" fmla="*/ 2147483647 w 530"/>
                <a:gd name="T39" fmla="*/ 2147483647 h 389"/>
                <a:gd name="T40" fmla="*/ 0 w 530"/>
                <a:gd name="T41" fmla="*/ 2147483647 h 389"/>
                <a:gd name="T42" fmla="*/ 2147483647 w 530"/>
                <a:gd name="T43" fmla="*/ 2147483647 h 389"/>
                <a:gd name="T44" fmla="*/ 2147483647 w 530"/>
                <a:gd name="T45" fmla="*/ 2147483647 h 389"/>
                <a:gd name="T46" fmla="*/ 2147483647 w 530"/>
                <a:gd name="T47" fmla="*/ 2147483647 h 389"/>
                <a:gd name="T48" fmla="*/ 2147483647 w 530"/>
                <a:gd name="T49" fmla="*/ 2147483647 h 389"/>
                <a:gd name="T50" fmla="*/ 2147483647 w 530"/>
                <a:gd name="T51" fmla="*/ 2147483647 h 389"/>
                <a:gd name="T52" fmla="*/ 2147483647 w 530"/>
                <a:gd name="T53" fmla="*/ 2147483647 h 389"/>
                <a:gd name="T54" fmla="*/ 2147483647 w 530"/>
                <a:gd name="T55" fmla="*/ 2147483647 h 389"/>
                <a:gd name="T56" fmla="*/ 2147483647 w 530"/>
                <a:gd name="T57" fmla="*/ 2147483647 h 389"/>
                <a:gd name="T58" fmla="*/ 2147483647 w 530"/>
                <a:gd name="T59" fmla="*/ 2147483647 h 389"/>
                <a:gd name="T60" fmla="*/ 2147483647 w 530"/>
                <a:gd name="T61" fmla="*/ 2147483647 h 389"/>
                <a:gd name="T62" fmla="*/ 2147483647 w 530"/>
                <a:gd name="T63" fmla="*/ 2147483647 h 389"/>
                <a:gd name="T64" fmla="*/ 2147483647 w 530"/>
                <a:gd name="T65" fmla="*/ 2147483647 h 389"/>
                <a:gd name="T66" fmla="*/ 2147483647 w 530"/>
                <a:gd name="T67" fmla="*/ 2147483647 h 389"/>
                <a:gd name="T68" fmla="*/ 2147483647 w 530"/>
                <a:gd name="T69" fmla="*/ 2147483647 h 389"/>
                <a:gd name="T70" fmla="*/ 2147483647 w 530"/>
                <a:gd name="T71" fmla="*/ 2147483647 h 389"/>
                <a:gd name="T72" fmla="*/ 2147483647 w 530"/>
                <a:gd name="T73" fmla="*/ 2147483647 h 389"/>
                <a:gd name="T74" fmla="*/ 2147483647 w 530"/>
                <a:gd name="T75" fmla="*/ 0 h 389"/>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530"/>
                <a:gd name="T115" fmla="*/ 0 h 389"/>
                <a:gd name="T116" fmla="*/ 530 w 530"/>
                <a:gd name="T117" fmla="*/ 389 h 389"/>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530" h="389">
                  <a:moveTo>
                    <a:pt x="134" y="0"/>
                  </a:moveTo>
                  <a:lnTo>
                    <a:pt x="243" y="30"/>
                  </a:lnTo>
                  <a:lnTo>
                    <a:pt x="326" y="49"/>
                  </a:lnTo>
                  <a:lnTo>
                    <a:pt x="366" y="58"/>
                  </a:lnTo>
                  <a:lnTo>
                    <a:pt x="408" y="64"/>
                  </a:lnTo>
                  <a:lnTo>
                    <a:pt x="463" y="74"/>
                  </a:lnTo>
                  <a:lnTo>
                    <a:pt x="530" y="86"/>
                  </a:lnTo>
                  <a:lnTo>
                    <a:pt x="487" y="389"/>
                  </a:lnTo>
                  <a:lnTo>
                    <a:pt x="281" y="345"/>
                  </a:lnTo>
                  <a:lnTo>
                    <a:pt x="253" y="365"/>
                  </a:lnTo>
                  <a:lnTo>
                    <a:pt x="216" y="335"/>
                  </a:lnTo>
                  <a:lnTo>
                    <a:pt x="183" y="365"/>
                  </a:lnTo>
                  <a:lnTo>
                    <a:pt x="153" y="339"/>
                  </a:lnTo>
                  <a:lnTo>
                    <a:pt x="68" y="335"/>
                  </a:lnTo>
                  <a:lnTo>
                    <a:pt x="80" y="286"/>
                  </a:lnTo>
                  <a:lnTo>
                    <a:pt x="19" y="281"/>
                  </a:lnTo>
                  <a:lnTo>
                    <a:pt x="13" y="253"/>
                  </a:lnTo>
                  <a:lnTo>
                    <a:pt x="25" y="223"/>
                  </a:lnTo>
                  <a:lnTo>
                    <a:pt x="10" y="196"/>
                  </a:lnTo>
                  <a:lnTo>
                    <a:pt x="11" y="120"/>
                  </a:lnTo>
                  <a:lnTo>
                    <a:pt x="0" y="62"/>
                  </a:lnTo>
                  <a:lnTo>
                    <a:pt x="7" y="40"/>
                  </a:lnTo>
                  <a:lnTo>
                    <a:pt x="34" y="49"/>
                  </a:lnTo>
                  <a:lnTo>
                    <a:pt x="62" y="83"/>
                  </a:lnTo>
                  <a:lnTo>
                    <a:pt x="114" y="91"/>
                  </a:lnTo>
                  <a:lnTo>
                    <a:pt x="128" y="119"/>
                  </a:lnTo>
                  <a:lnTo>
                    <a:pt x="102" y="119"/>
                  </a:lnTo>
                  <a:lnTo>
                    <a:pt x="99" y="143"/>
                  </a:lnTo>
                  <a:lnTo>
                    <a:pt x="114" y="146"/>
                  </a:lnTo>
                  <a:lnTo>
                    <a:pt x="120" y="170"/>
                  </a:lnTo>
                  <a:lnTo>
                    <a:pt x="89" y="187"/>
                  </a:lnTo>
                  <a:lnTo>
                    <a:pt x="89" y="204"/>
                  </a:lnTo>
                  <a:lnTo>
                    <a:pt x="125" y="204"/>
                  </a:lnTo>
                  <a:lnTo>
                    <a:pt x="134" y="162"/>
                  </a:lnTo>
                  <a:lnTo>
                    <a:pt x="161" y="137"/>
                  </a:lnTo>
                  <a:lnTo>
                    <a:pt x="128" y="71"/>
                  </a:lnTo>
                  <a:lnTo>
                    <a:pt x="149" y="50"/>
                  </a:lnTo>
                  <a:lnTo>
                    <a:pt x="134" y="0"/>
                  </a:lnTo>
                  <a:close/>
                </a:path>
              </a:pathLst>
            </a:custGeom>
            <a:solidFill>
              <a:schemeClr val="accent1"/>
            </a:solidFill>
            <a:ln w="19050">
              <a:solidFill>
                <a:schemeClr val="tx1"/>
              </a:solidFill>
              <a:prstDash val="solid"/>
              <a:round/>
              <a:headEnd/>
              <a:tailEnd/>
            </a:ln>
          </p:spPr>
          <p:txBody>
            <a:bodyPr/>
            <a:lstStyle/>
            <a:p>
              <a:endParaRPr lang="en-US" sz="1200" b="1" dirty="0">
                <a:solidFill>
                  <a:srgbClr val="000000"/>
                </a:solidFill>
              </a:endParaRPr>
            </a:p>
          </p:txBody>
        </p:sp>
        <p:grpSp>
          <p:nvGrpSpPr>
            <p:cNvPr id="9" name="Shape - Virginia"/>
            <p:cNvGrpSpPr>
              <a:grpSpLocks/>
            </p:cNvGrpSpPr>
            <p:nvPr/>
          </p:nvGrpSpPr>
          <p:grpSpPr bwMode="auto">
            <a:xfrm>
              <a:off x="6276972" y="2507480"/>
              <a:ext cx="1009651" cy="596900"/>
              <a:chOff x="3911" y="1540"/>
              <a:chExt cx="636" cy="376"/>
            </a:xfrm>
            <a:solidFill>
              <a:srgbClr val="0072C0"/>
            </a:solidFill>
          </p:grpSpPr>
          <p:sp>
            <p:nvSpPr>
              <p:cNvPr id="129" name="Freeform 65"/>
              <p:cNvSpPr>
                <a:spLocks noChangeAspect="1"/>
              </p:cNvSpPr>
              <p:nvPr/>
            </p:nvSpPr>
            <p:spPr bwMode="auto">
              <a:xfrm>
                <a:off x="3911" y="1540"/>
                <a:ext cx="613" cy="376"/>
              </a:xfrm>
              <a:custGeom>
                <a:avLst/>
                <a:gdLst>
                  <a:gd name="T0" fmla="*/ 102 w 616"/>
                  <a:gd name="T1" fmla="*/ 253 h 383"/>
                  <a:gd name="T2" fmla="*/ 84 w 616"/>
                  <a:gd name="T3" fmla="*/ 290 h 383"/>
                  <a:gd name="T4" fmla="*/ 59 w 616"/>
                  <a:gd name="T5" fmla="*/ 300 h 383"/>
                  <a:gd name="T6" fmla="*/ 57 w 616"/>
                  <a:gd name="T7" fmla="*/ 325 h 383"/>
                  <a:gd name="T8" fmla="*/ 3 w 616"/>
                  <a:gd name="T9" fmla="*/ 343 h 383"/>
                  <a:gd name="T10" fmla="*/ 0 w 616"/>
                  <a:gd name="T11" fmla="*/ 362 h 383"/>
                  <a:gd name="T12" fmla="*/ 144 w 616"/>
                  <a:gd name="T13" fmla="*/ 339 h 383"/>
                  <a:gd name="T14" fmla="*/ 406 w 616"/>
                  <a:gd name="T15" fmla="*/ 287 h 383"/>
                  <a:gd name="T16" fmla="*/ 607 w 616"/>
                  <a:gd name="T17" fmla="*/ 240 h 383"/>
                  <a:gd name="T18" fmla="*/ 607 w 616"/>
                  <a:gd name="T19" fmla="*/ 203 h 383"/>
                  <a:gd name="T20" fmla="*/ 585 w 616"/>
                  <a:gd name="T21" fmla="*/ 191 h 383"/>
                  <a:gd name="T22" fmla="*/ 567 w 616"/>
                  <a:gd name="T23" fmla="*/ 210 h 383"/>
                  <a:gd name="T24" fmla="*/ 556 w 616"/>
                  <a:gd name="T25" fmla="*/ 161 h 383"/>
                  <a:gd name="T26" fmla="*/ 567 w 616"/>
                  <a:gd name="T27" fmla="*/ 118 h 383"/>
                  <a:gd name="T28" fmla="*/ 494 w 616"/>
                  <a:gd name="T29" fmla="*/ 84 h 383"/>
                  <a:gd name="T30" fmla="*/ 442 w 616"/>
                  <a:gd name="T31" fmla="*/ 93 h 383"/>
                  <a:gd name="T32" fmla="*/ 440 w 616"/>
                  <a:gd name="T33" fmla="*/ 27 h 383"/>
                  <a:gd name="T34" fmla="*/ 387 w 616"/>
                  <a:gd name="T35" fmla="*/ 0 h 383"/>
                  <a:gd name="T36" fmla="*/ 346 w 616"/>
                  <a:gd name="T37" fmla="*/ 17 h 383"/>
                  <a:gd name="T38" fmla="*/ 319 w 616"/>
                  <a:gd name="T39" fmla="*/ 80 h 383"/>
                  <a:gd name="T40" fmla="*/ 275 w 616"/>
                  <a:gd name="T41" fmla="*/ 105 h 383"/>
                  <a:gd name="T42" fmla="*/ 255 w 616"/>
                  <a:gd name="T43" fmla="*/ 204 h 383"/>
                  <a:gd name="T44" fmla="*/ 178 w 616"/>
                  <a:gd name="T45" fmla="*/ 253 h 383"/>
                  <a:gd name="T46" fmla="*/ 115 w 616"/>
                  <a:gd name="T47" fmla="*/ 274 h 383"/>
                  <a:gd name="T48" fmla="*/ 102 w 616"/>
                  <a:gd name="T49" fmla="*/ 253 h 383"/>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616"/>
                  <a:gd name="T76" fmla="*/ 0 h 383"/>
                  <a:gd name="T77" fmla="*/ 616 w 616"/>
                  <a:gd name="T78" fmla="*/ 383 h 383"/>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616" h="383">
                    <a:moveTo>
                      <a:pt x="102" y="268"/>
                    </a:moveTo>
                    <a:lnTo>
                      <a:pt x="84" y="307"/>
                    </a:lnTo>
                    <a:lnTo>
                      <a:pt x="59" y="318"/>
                    </a:lnTo>
                    <a:lnTo>
                      <a:pt x="57" y="343"/>
                    </a:lnTo>
                    <a:lnTo>
                      <a:pt x="3" y="362"/>
                    </a:lnTo>
                    <a:lnTo>
                      <a:pt x="0" y="383"/>
                    </a:lnTo>
                    <a:lnTo>
                      <a:pt x="147" y="358"/>
                    </a:lnTo>
                    <a:lnTo>
                      <a:pt x="412" y="303"/>
                    </a:lnTo>
                    <a:lnTo>
                      <a:pt x="616" y="254"/>
                    </a:lnTo>
                    <a:lnTo>
                      <a:pt x="616" y="215"/>
                    </a:lnTo>
                    <a:lnTo>
                      <a:pt x="594" y="203"/>
                    </a:lnTo>
                    <a:lnTo>
                      <a:pt x="576" y="222"/>
                    </a:lnTo>
                    <a:lnTo>
                      <a:pt x="565" y="170"/>
                    </a:lnTo>
                    <a:lnTo>
                      <a:pt x="576" y="124"/>
                    </a:lnTo>
                    <a:lnTo>
                      <a:pt x="500" y="90"/>
                    </a:lnTo>
                    <a:lnTo>
                      <a:pt x="448" y="99"/>
                    </a:lnTo>
                    <a:lnTo>
                      <a:pt x="446" y="27"/>
                    </a:lnTo>
                    <a:lnTo>
                      <a:pt x="393" y="0"/>
                    </a:lnTo>
                    <a:lnTo>
                      <a:pt x="352" y="17"/>
                    </a:lnTo>
                    <a:lnTo>
                      <a:pt x="325" y="84"/>
                    </a:lnTo>
                    <a:lnTo>
                      <a:pt x="278" y="111"/>
                    </a:lnTo>
                    <a:lnTo>
                      <a:pt x="258" y="216"/>
                    </a:lnTo>
                    <a:lnTo>
                      <a:pt x="181" y="268"/>
                    </a:lnTo>
                    <a:lnTo>
                      <a:pt x="118" y="289"/>
                    </a:lnTo>
                    <a:lnTo>
                      <a:pt x="102" y="268"/>
                    </a:lnTo>
                    <a:close/>
                  </a:path>
                </a:pathLst>
              </a:custGeom>
              <a:solidFill>
                <a:schemeClr val="accent1"/>
              </a:solidFill>
              <a:ln w="19050">
                <a:solidFill>
                  <a:schemeClr val="tx1"/>
                </a:solidFill>
                <a:prstDash val="solid"/>
                <a:round/>
                <a:headEnd/>
                <a:tailEnd/>
              </a:ln>
            </p:spPr>
            <p:txBody>
              <a:bodyPr/>
              <a:lstStyle/>
              <a:p>
                <a:endParaRPr lang="en-US" sz="1200" b="1" dirty="0">
                  <a:solidFill>
                    <a:srgbClr val="000000"/>
                  </a:solidFill>
                </a:endParaRPr>
              </a:p>
            </p:txBody>
          </p:sp>
          <p:sp>
            <p:nvSpPr>
              <p:cNvPr id="130" name="Freeform 66"/>
              <p:cNvSpPr>
                <a:spLocks noChangeAspect="1"/>
              </p:cNvSpPr>
              <p:nvPr/>
            </p:nvSpPr>
            <p:spPr bwMode="auto">
              <a:xfrm>
                <a:off x="4506" y="1634"/>
                <a:ext cx="41" cy="69"/>
              </a:xfrm>
              <a:custGeom>
                <a:avLst/>
                <a:gdLst>
                  <a:gd name="T0" fmla="*/ 0 w 42"/>
                  <a:gd name="T1" fmla="*/ 6 h 71"/>
                  <a:gd name="T2" fmla="*/ 39 w 42"/>
                  <a:gd name="T3" fmla="*/ 0 h 71"/>
                  <a:gd name="T4" fmla="*/ 18 w 42"/>
                  <a:gd name="T5" fmla="*/ 65 h 71"/>
                  <a:gd name="T6" fmla="*/ 2 w 42"/>
                  <a:gd name="T7" fmla="*/ 64 h 71"/>
                  <a:gd name="T8" fmla="*/ 0 w 42"/>
                  <a:gd name="T9" fmla="*/ 6 h 71"/>
                  <a:gd name="T10" fmla="*/ 0 60000 65536"/>
                  <a:gd name="T11" fmla="*/ 0 60000 65536"/>
                  <a:gd name="T12" fmla="*/ 0 60000 65536"/>
                  <a:gd name="T13" fmla="*/ 0 60000 65536"/>
                  <a:gd name="T14" fmla="*/ 0 60000 65536"/>
                  <a:gd name="T15" fmla="*/ 0 w 42"/>
                  <a:gd name="T16" fmla="*/ 0 h 71"/>
                  <a:gd name="T17" fmla="*/ 42 w 42"/>
                  <a:gd name="T18" fmla="*/ 71 h 71"/>
                </a:gdLst>
                <a:ahLst/>
                <a:cxnLst>
                  <a:cxn ang="T10">
                    <a:pos x="T0" y="T1"/>
                  </a:cxn>
                  <a:cxn ang="T11">
                    <a:pos x="T2" y="T3"/>
                  </a:cxn>
                  <a:cxn ang="T12">
                    <a:pos x="T4" y="T5"/>
                  </a:cxn>
                  <a:cxn ang="T13">
                    <a:pos x="T6" y="T7"/>
                  </a:cxn>
                  <a:cxn ang="T14">
                    <a:pos x="T8" y="T9"/>
                  </a:cxn>
                </a:cxnLst>
                <a:rect l="T15" t="T16" r="T17" b="T18"/>
                <a:pathLst>
                  <a:path w="42" h="71">
                    <a:moveTo>
                      <a:pt x="0" y="6"/>
                    </a:moveTo>
                    <a:lnTo>
                      <a:pt x="42" y="0"/>
                    </a:lnTo>
                    <a:lnTo>
                      <a:pt x="18" y="71"/>
                    </a:lnTo>
                    <a:lnTo>
                      <a:pt x="2" y="70"/>
                    </a:lnTo>
                    <a:lnTo>
                      <a:pt x="0" y="6"/>
                    </a:lnTo>
                    <a:close/>
                  </a:path>
                </a:pathLst>
              </a:custGeom>
              <a:solidFill>
                <a:schemeClr val="accent2"/>
              </a:solidFill>
              <a:ln w="19050">
                <a:solidFill>
                  <a:schemeClr val="tx1"/>
                </a:solidFill>
                <a:prstDash val="solid"/>
                <a:round/>
                <a:headEnd/>
                <a:tailEnd/>
              </a:ln>
            </p:spPr>
            <p:txBody>
              <a:bodyPr/>
              <a:lstStyle/>
              <a:p>
                <a:endParaRPr lang="en-US" sz="1200" b="1" dirty="0">
                  <a:solidFill>
                    <a:srgbClr val="000000"/>
                  </a:solidFill>
                </a:endParaRPr>
              </a:p>
            </p:txBody>
          </p:sp>
        </p:grpSp>
        <p:sp>
          <p:nvSpPr>
            <p:cNvPr id="10" name="Shape - Vermont"/>
            <p:cNvSpPr>
              <a:spLocks noChangeAspect="1"/>
            </p:cNvSpPr>
            <p:nvPr/>
          </p:nvSpPr>
          <p:spPr bwMode="auto">
            <a:xfrm>
              <a:off x="7172325" y="1442268"/>
              <a:ext cx="220663" cy="401638"/>
            </a:xfrm>
            <a:custGeom>
              <a:avLst/>
              <a:gdLst>
                <a:gd name="T0" fmla="*/ 0 w 139"/>
                <a:gd name="T1" fmla="*/ 2147483647 h 257"/>
                <a:gd name="T2" fmla="*/ 2147483647 w 139"/>
                <a:gd name="T3" fmla="*/ 0 h 257"/>
                <a:gd name="T4" fmla="*/ 2147483647 w 139"/>
                <a:gd name="T5" fmla="*/ 2147483647 h 257"/>
                <a:gd name="T6" fmla="*/ 2147483647 w 139"/>
                <a:gd name="T7" fmla="*/ 2147483647 h 257"/>
                <a:gd name="T8" fmla="*/ 2147483647 w 139"/>
                <a:gd name="T9" fmla="*/ 2147483647 h 257"/>
                <a:gd name="T10" fmla="*/ 2147483647 w 139"/>
                <a:gd name="T11" fmla="*/ 2147483647 h 257"/>
                <a:gd name="T12" fmla="*/ 2147483647 w 139"/>
                <a:gd name="T13" fmla="*/ 2147483647 h 257"/>
                <a:gd name="T14" fmla="*/ 2147483647 w 139"/>
                <a:gd name="T15" fmla="*/ 2147483647 h 257"/>
                <a:gd name="T16" fmla="*/ 2147483647 w 139"/>
                <a:gd name="T17" fmla="*/ 2147483647 h 257"/>
                <a:gd name="T18" fmla="*/ 0 w 139"/>
                <a:gd name="T19" fmla="*/ 2147483647 h 25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39"/>
                <a:gd name="T31" fmla="*/ 0 h 257"/>
                <a:gd name="T32" fmla="*/ 139 w 139"/>
                <a:gd name="T33" fmla="*/ 257 h 25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39" h="257">
                  <a:moveTo>
                    <a:pt x="0" y="27"/>
                  </a:moveTo>
                  <a:lnTo>
                    <a:pt x="102" y="0"/>
                  </a:lnTo>
                  <a:lnTo>
                    <a:pt x="139" y="70"/>
                  </a:lnTo>
                  <a:lnTo>
                    <a:pt x="120" y="88"/>
                  </a:lnTo>
                  <a:lnTo>
                    <a:pt x="127" y="243"/>
                  </a:lnTo>
                  <a:lnTo>
                    <a:pt x="69" y="257"/>
                  </a:lnTo>
                  <a:lnTo>
                    <a:pt x="41" y="193"/>
                  </a:lnTo>
                  <a:lnTo>
                    <a:pt x="39" y="117"/>
                  </a:lnTo>
                  <a:lnTo>
                    <a:pt x="14" y="94"/>
                  </a:lnTo>
                  <a:lnTo>
                    <a:pt x="0" y="27"/>
                  </a:lnTo>
                  <a:close/>
                </a:path>
              </a:pathLst>
            </a:custGeom>
            <a:solidFill>
              <a:schemeClr val="accent1"/>
            </a:solidFill>
            <a:ln w="19050">
              <a:solidFill>
                <a:schemeClr val="tx1"/>
              </a:solidFill>
              <a:prstDash val="solid"/>
              <a:round/>
              <a:headEnd/>
              <a:tailEnd/>
            </a:ln>
          </p:spPr>
          <p:txBody>
            <a:bodyPr/>
            <a:lstStyle/>
            <a:p>
              <a:endParaRPr lang="en-US" sz="1200" b="1" dirty="0">
                <a:solidFill>
                  <a:srgbClr val="B0DDF4"/>
                </a:solidFill>
              </a:endParaRPr>
            </a:p>
          </p:txBody>
        </p:sp>
        <p:sp>
          <p:nvSpPr>
            <p:cNvPr id="11" name="Shape - Utah"/>
            <p:cNvSpPr>
              <a:spLocks noChangeAspect="1"/>
            </p:cNvSpPr>
            <p:nvPr/>
          </p:nvSpPr>
          <p:spPr bwMode="auto">
            <a:xfrm>
              <a:off x="2351088" y="2280468"/>
              <a:ext cx="693737" cy="885825"/>
            </a:xfrm>
            <a:custGeom>
              <a:avLst/>
              <a:gdLst>
                <a:gd name="T0" fmla="*/ 2147483647 w 441"/>
                <a:gd name="T1" fmla="*/ 0 h 569"/>
                <a:gd name="T2" fmla="*/ 2147483647 w 441"/>
                <a:gd name="T3" fmla="*/ 2147483647 h 569"/>
                <a:gd name="T4" fmla="*/ 2147483647 w 441"/>
                <a:gd name="T5" fmla="*/ 2147483647 h 569"/>
                <a:gd name="T6" fmla="*/ 2147483647 w 441"/>
                <a:gd name="T7" fmla="*/ 2147483647 h 569"/>
                <a:gd name="T8" fmla="*/ 2147483647 w 441"/>
                <a:gd name="T9" fmla="*/ 2147483647 h 569"/>
                <a:gd name="T10" fmla="*/ 0 w 441"/>
                <a:gd name="T11" fmla="*/ 2147483647 h 569"/>
                <a:gd name="T12" fmla="*/ 2147483647 w 441"/>
                <a:gd name="T13" fmla="*/ 2147483647 h 569"/>
                <a:gd name="T14" fmla="*/ 2147483647 w 441"/>
                <a:gd name="T15" fmla="*/ 0 h 569"/>
                <a:gd name="T16" fmla="*/ 0 60000 65536"/>
                <a:gd name="T17" fmla="*/ 0 60000 65536"/>
                <a:gd name="T18" fmla="*/ 0 60000 65536"/>
                <a:gd name="T19" fmla="*/ 0 60000 65536"/>
                <a:gd name="T20" fmla="*/ 0 60000 65536"/>
                <a:gd name="T21" fmla="*/ 0 60000 65536"/>
                <a:gd name="T22" fmla="*/ 0 60000 65536"/>
                <a:gd name="T23" fmla="*/ 0 60000 65536"/>
                <a:gd name="T24" fmla="*/ 0 w 441"/>
                <a:gd name="T25" fmla="*/ 0 h 569"/>
                <a:gd name="T26" fmla="*/ 441 w 441"/>
                <a:gd name="T27" fmla="*/ 569 h 569"/>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441" h="569">
                  <a:moveTo>
                    <a:pt x="82" y="0"/>
                  </a:moveTo>
                  <a:lnTo>
                    <a:pt x="298" y="30"/>
                  </a:lnTo>
                  <a:lnTo>
                    <a:pt x="283" y="139"/>
                  </a:lnTo>
                  <a:lnTo>
                    <a:pt x="441" y="154"/>
                  </a:lnTo>
                  <a:lnTo>
                    <a:pt x="398" y="569"/>
                  </a:lnTo>
                  <a:lnTo>
                    <a:pt x="0" y="526"/>
                  </a:lnTo>
                  <a:lnTo>
                    <a:pt x="40" y="261"/>
                  </a:lnTo>
                  <a:lnTo>
                    <a:pt x="82" y="0"/>
                  </a:lnTo>
                  <a:close/>
                </a:path>
              </a:pathLst>
            </a:custGeom>
            <a:solidFill>
              <a:schemeClr val="accent5"/>
            </a:solidFill>
            <a:ln w="19050">
              <a:solidFill>
                <a:schemeClr val="tx1"/>
              </a:solidFill>
              <a:prstDash val="solid"/>
              <a:round/>
              <a:headEnd/>
              <a:tailEnd/>
            </a:ln>
          </p:spPr>
          <p:txBody>
            <a:bodyPr/>
            <a:lstStyle/>
            <a:p>
              <a:endParaRPr lang="en-US" sz="1200" b="1" dirty="0">
                <a:solidFill>
                  <a:srgbClr val="000000"/>
                </a:solidFill>
              </a:endParaRPr>
            </a:p>
          </p:txBody>
        </p:sp>
        <p:sp>
          <p:nvSpPr>
            <p:cNvPr id="12" name="Shape - Texas"/>
            <p:cNvSpPr>
              <a:spLocks noChangeAspect="1"/>
            </p:cNvSpPr>
            <p:nvPr/>
          </p:nvSpPr>
          <p:spPr bwMode="auto">
            <a:xfrm>
              <a:off x="3225798" y="3286942"/>
              <a:ext cx="1816100" cy="1662113"/>
            </a:xfrm>
            <a:custGeom>
              <a:avLst/>
              <a:gdLst>
                <a:gd name="T0" fmla="*/ 2147483647 w 1152"/>
                <a:gd name="T1" fmla="*/ 0 h 1067"/>
                <a:gd name="T2" fmla="*/ 2147483647 w 1152"/>
                <a:gd name="T3" fmla="*/ 2147483647 h 1067"/>
                <a:gd name="T4" fmla="*/ 2147483647 w 1152"/>
                <a:gd name="T5" fmla="*/ 2147483647 h 1067"/>
                <a:gd name="T6" fmla="*/ 2147483647 w 1152"/>
                <a:gd name="T7" fmla="*/ 2147483647 h 1067"/>
                <a:gd name="T8" fmla="*/ 2147483647 w 1152"/>
                <a:gd name="T9" fmla="*/ 2147483647 h 1067"/>
                <a:gd name="T10" fmla="*/ 2147483647 w 1152"/>
                <a:gd name="T11" fmla="*/ 2147483647 h 1067"/>
                <a:gd name="T12" fmla="*/ 2147483647 w 1152"/>
                <a:gd name="T13" fmla="*/ 2147483647 h 1067"/>
                <a:gd name="T14" fmla="*/ 2147483647 w 1152"/>
                <a:gd name="T15" fmla="*/ 2147483647 h 1067"/>
                <a:gd name="T16" fmla="*/ 2147483647 w 1152"/>
                <a:gd name="T17" fmla="*/ 2147483647 h 1067"/>
                <a:gd name="T18" fmla="*/ 2147483647 w 1152"/>
                <a:gd name="T19" fmla="*/ 2147483647 h 1067"/>
                <a:gd name="T20" fmla="*/ 2147483647 w 1152"/>
                <a:gd name="T21" fmla="*/ 2147483647 h 1067"/>
                <a:gd name="T22" fmla="*/ 2147483647 w 1152"/>
                <a:gd name="T23" fmla="*/ 2147483647 h 1067"/>
                <a:gd name="T24" fmla="*/ 2147483647 w 1152"/>
                <a:gd name="T25" fmla="*/ 2147483647 h 1067"/>
                <a:gd name="T26" fmla="*/ 2147483647 w 1152"/>
                <a:gd name="T27" fmla="*/ 2147483647 h 1067"/>
                <a:gd name="T28" fmla="*/ 2147483647 w 1152"/>
                <a:gd name="T29" fmla="*/ 2147483647 h 1067"/>
                <a:gd name="T30" fmla="*/ 2147483647 w 1152"/>
                <a:gd name="T31" fmla="*/ 2147483647 h 1067"/>
                <a:gd name="T32" fmla="*/ 2147483647 w 1152"/>
                <a:gd name="T33" fmla="*/ 2147483647 h 1067"/>
                <a:gd name="T34" fmla="*/ 2147483647 w 1152"/>
                <a:gd name="T35" fmla="*/ 2147483647 h 1067"/>
                <a:gd name="T36" fmla="*/ 2147483647 w 1152"/>
                <a:gd name="T37" fmla="*/ 2147483647 h 1067"/>
                <a:gd name="T38" fmla="*/ 2147483647 w 1152"/>
                <a:gd name="T39" fmla="*/ 2147483647 h 1067"/>
                <a:gd name="T40" fmla="*/ 2147483647 w 1152"/>
                <a:gd name="T41" fmla="*/ 2147483647 h 1067"/>
                <a:gd name="T42" fmla="*/ 2147483647 w 1152"/>
                <a:gd name="T43" fmla="*/ 2147483647 h 1067"/>
                <a:gd name="T44" fmla="*/ 2147483647 w 1152"/>
                <a:gd name="T45" fmla="*/ 2147483647 h 1067"/>
                <a:gd name="T46" fmla="*/ 2147483647 w 1152"/>
                <a:gd name="T47" fmla="*/ 2147483647 h 1067"/>
                <a:gd name="T48" fmla="*/ 2147483647 w 1152"/>
                <a:gd name="T49" fmla="*/ 2147483647 h 1067"/>
                <a:gd name="T50" fmla="*/ 2147483647 w 1152"/>
                <a:gd name="T51" fmla="*/ 2147483647 h 1067"/>
                <a:gd name="T52" fmla="*/ 2147483647 w 1152"/>
                <a:gd name="T53" fmla="*/ 2147483647 h 1067"/>
                <a:gd name="T54" fmla="*/ 2147483647 w 1152"/>
                <a:gd name="T55" fmla="*/ 2147483647 h 1067"/>
                <a:gd name="T56" fmla="*/ 2147483647 w 1152"/>
                <a:gd name="T57" fmla="*/ 2147483647 h 1067"/>
                <a:gd name="T58" fmla="*/ 2147483647 w 1152"/>
                <a:gd name="T59" fmla="*/ 2147483647 h 1067"/>
                <a:gd name="T60" fmla="*/ 2147483647 w 1152"/>
                <a:gd name="T61" fmla="*/ 2147483647 h 1067"/>
                <a:gd name="T62" fmla="*/ 2147483647 w 1152"/>
                <a:gd name="T63" fmla="*/ 2147483647 h 1067"/>
                <a:gd name="T64" fmla="*/ 2147483647 w 1152"/>
                <a:gd name="T65" fmla="*/ 2147483647 h 1067"/>
                <a:gd name="T66" fmla="*/ 2147483647 w 1152"/>
                <a:gd name="T67" fmla="*/ 2147483647 h 1067"/>
                <a:gd name="T68" fmla="*/ 2147483647 w 1152"/>
                <a:gd name="T69" fmla="*/ 2147483647 h 1067"/>
                <a:gd name="T70" fmla="*/ 2147483647 w 1152"/>
                <a:gd name="T71" fmla="*/ 2147483647 h 1067"/>
                <a:gd name="T72" fmla="*/ 2147483647 w 1152"/>
                <a:gd name="T73" fmla="*/ 2147483647 h 1067"/>
                <a:gd name="T74" fmla="*/ 2147483647 w 1152"/>
                <a:gd name="T75" fmla="*/ 2147483647 h 1067"/>
                <a:gd name="T76" fmla="*/ 2147483647 w 1152"/>
                <a:gd name="T77" fmla="*/ 2147483647 h 1067"/>
                <a:gd name="T78" fmla="*/ 2147483647 w 1152"/>
                <a:gd name="T79" fmla="*/ 2147483647 h 1067"/>
                <a:gd name="T80" fmla="*/ 2147483647 w 1152"/>
                <a:gd name="T81" fmla="*/ 2147483647 h 1067"/>
                <a:gd name="T82" fmla="*/ 2147483647 w 1152"/>
                <a:gd name="T83" fmla="*/ 2147483647 h 1067"/>
                <a:gd name="T84" fmla="*/ 2147483647 w 1152"/>
                <a:gd name="T85" fmla="*/ 2147483647 h 1067"/>
                <a:gd name="T86" fmla="*/ 2147483647 w 1152"/>
                <a:gd name="T87" fmla="*/ 2147483647 h 1067"/>
                <a:gd name="T88" fmla="*/ 2147483647 w 1152"/>
                <a:gd name="T89" fmla="*/ 2147483647 h 1067"/>
                <a:gd name="T90" fmla="*/ 2147483647 w 1152"/>
                <a:gd name="T91" fmla="*/ 2147483647 h 1067"/>
                <a:gd name="T92" fmla="*/ 0 w 1152"/>
                <a:gd name="T93" fmla="*/ 2147483647 h 1067"/>
                <a:gd name="T94" fmla="*/ 0 w 1152"/>
                <a:gd name="T95" fmla="*/ 2147483647 h 1067"/>
                <a:gd name="T96" fmla="*/ 2147483647 w 1152"/>
                <a:gd name="T97" fmla="*/ 2147483647 h 1067"/>
                <a:gd name="T98" fmla="*/ 2147483647 w 1152"/>
                <a:gd name="T99" fmla="*/ 2147483647 h 1067"/>
                <a:gd name="T100" fmla="*/ 2147483647 w 1152"/>
                <a:gd name="T101" fmla="*/ 0 h 1067"/>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1152"/>
                <a:gd name="T154" fmla="*/ 0 h 1067"/>
                <a:gd name="T155" fmla="*/ 1152 w 1152"/>
                <a:gd name="T156" fmla="*/ 1067 h 1067"/>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1152" h="1067">
                  <a:moveTo>
                    <a:pt x="334" y="0"/>
                  </a:moveTo>
                  <a:lnTo>
                    <a:pt x="589" y="9"/>
                  </a:lnTo>
                  <a:lnTo>
                    <a:pt x="589" y="203"/>
                  </a:lnTo>
                  <a:lnTo>
                    <a:pt x="719" y="257"/>
                  </a:lnTo>
                  <a:lnTo>
                    <a:pt x="754" y="239"/>
                  </a:lnTo>
                  <a:lnTo>
                    <a:pt x="839" y="281"/>
                  </a:lnTo>
                  <a:lnTo>
                    <a:pt x="890" y="278"/>
                  </a:lnTo>
                  <a:lnTo>
                    <a:pt x="988" y="236"/>
                  </a:lnTo>
                  <a:lnTo>
                    <a:pt x="1045" y="276"/>
                  </a:lnTo>
                  <a:lnTo>
                    <a:pt x="1094" y="287"/>
                  </a:lnTo>
                  <a:lnTo>
                    <a:pt x="1094" y="444"/>
                  </a:lnTo>
                  <a:lnTo>
                    <a:pt x="1152" y="543"/>
                  </a:lnTo>
                  <a:lnTo>
                    <a:pt x="1139" y="677"/>
                  </a:lnTo>
                  <a:lnTo>
                    <a:pt x="1076" y="731"/>
                  </a:lnTo>
                  <a:lnTo>
                    <a:pt x="1063" y="681"/>
                  </a:lnTo>
                  <a:lnTo>
                    <a:pt x="1045" y="704"/>
                  </a:lnTo>
                  <a:lnTo>
                    <a:pt x="1058" y="735"/>
                  </a:lnTo>
                  <a:lnTo>
                    <a:pt x="947" y="815"/>
                  </a:lnTo>
                  <a:lnTo>
                    <a:pt x="920" y="820"/>
                  </a:lnTo>
                  <a:lnTo>
                    <a:pt x="862" y="860"/>
                  </a:lnTo>
                  <a:lnTo>
                    <a:pt x="862" y="883"/>
                  </a:lnTo>
                  <a:lnTo>
                    <a:pt x="844" y="887"/>
                  </a:lnTo>
                  <a:lnTo>
                    <a:pt x="857" y="914"/>
                  </a:lnTo>
                  <a:lnTo>
                    <a:pt x="826" y="954"/>
                  </a:lnTo>
                  <a:lnTo>
                    <a:pt x="844" y="1012"/>
                  </a:lnTo>
                  <a:lnTo>
                    <a:pt x="862" y="1032"/>
                  </a:lnTo>
                  <a:lnTo>
                    <a:pt x="857" y="1067"/>
                  </a:lnTo>
                  <a:lnTo>
                    <a:pt x="812" y="1067"/>
                  </a:lnTo>
                  <a:lnTo>
                    <a:pt x="772" y="1049"/>
                  </a:lnTo>
                  <a:lnTo>
                    <a:pt x="745" y="1054"/>
                  </a:lnTo>
                  <a:lnTo>
                    <a:pt x="656" y="1023"/>
                  </a:lnTo>
                  <a:lnTo>
                    <a:pt x="616" y="900"/>
                  </a:lnTo>
                  <a:lnTo>
                    <a:pt x="553" y="842"/>
                  </a:lnTo>
                  <a:lnTo>
                    <a:pt x="498" y="735"/>
                  </a:lnTo>
                  <a:lnTo>
                    <a:pt x="473" y="725"/>
                  </a:lnTo>
                  <a:lnTo>
                    <a:pt x="443" y="698"/>
                  </a:lnTo>
                  <a:lnTo>
                    <a:pt x="414" y="698"/>
                  </a:lnTo>
                  <a:lnTo>
                    <a:pt x="371" y="689"/>
                  </a:lnTo>
                  <a:lnTo>
                    <a:pt x="338" y="698"/>
                  </a:lnTo>
                  <a:lnTo>
                    <a:pt x="316" y="751"/>
                  </a:lnTo>
                  <a:lnTo>
                    <a:pt x="282" y="760"/>
                  </a:lnTo>
                  <a:lnTo>
                    <a:pt x="209" y="719"/>
                  </a:lnTo>
                  <a:lnTo>
                    <a:pt x="166" y="668"/>
                  </a:lnTo>
                  <a:lnTo>
                    <a:pt x="158" y="607"/>
                  </a:lnTo>
                  <a:lnTo>
                    <a:pt x="127" y="565"/>
                  </a:lnTo>
                  <a:lnTo>
                    <a:pt x="54" y="507"/>
                  </a:lnTo>
                  <a:lnTo>
                    <a:pt x="0" y="446"/>
                  </a:lnTo>
                  <a:lnTo>
                    <a:pt x="0" y="421"/>
                  </a:lnTo>
                  <a:lnTo>
                    <a:pt x="174" y="422"/>
                  </a:lnTo>
                  <a:lnTo>
                    <a:pt x="316" y="434"/>
                  </a:lnTo>
                  <a:lnTo>
                    <a:pt x="334" y="0"/>
                  </a:lnTo>
                  <a:close/>
                </a:path>
              </a:pathLst>
            </a:custGeom>
            <a:solidFill>
              <a:schemeClr val="accent5"/>
            </a:solidFill>
            <a:ln w="19050">
              <a:solidFill>
                <a:schemeClr val="tx1"/>
              </a:solidFill>
              <a:prstDash val="solid"/>
              <a:round/>
              <a:headEnd/>
              <a:tailEnd/>
            </a:ln>
          </p:spPr>
          <p:txBody>
            <a:bodyPr/>
            <a:lstStyle/>
            <a:p>
              <a:endParaRPr lang="en-US" sz="1100" b="1" dirty="0">
                <a:solidFill>
                  <a:srgbClr val="000000"/>
                </a:solidFill>
                <a:cs typeface="Calibri" pitchFamily="34" charset="0"/>
              </a:endParaRPr>
            </a:p>
          </p:txBody>
        </p:sp>
        <p:sp>
          <p:nvSpPr>
            <p:cNvPr id="13" name="Shape - Tennessee"/>
            <p:cNvSpPr>
              <a:spLocks noChangeAspect="1"/>
            </p:cNvSpPr>
            <p:nvPr/>
          </p:nvSpPr>
          <p:spPr bwMode="auto">
            <a:xfrm>
              <a:off x="5418137" y="3056756"/>
              <a:ext cx="1100137" cy="396875"/>
            </a:xfrm>
            <a:custGeom>
              <a:avLst/>
              <a:gdLst>
                <a:gd name="T0" fmla="*/ 2147483647 w 699"/>
                <a:gd name="T1" fmla="*/ 2147483647 h 255"/>
                <a:gd name="T2" fmla="*/ 2147483647 w 699"/>
                <a:gd name="T3" fmla="*/ 2147483647 h 255"/>
                <a:gd name="T4" fmla="*/ 2147483647 w 699"/>
                <a:gd name="T5" fmla="*/ 2147483647 h 255"/>
                <a:gd name="T6" fmla="*/ 2147483647 w 699"/>
                <a:gd name="T7" fmla="*/ 2147483647 h 255"/>
                <a:gd name="T8" fmla="*/ 0 w 699"/>
                <a:gd name="T9" fmla="*/ 2147483647 h 255"/>
                <a:gd name="T10" fmla="*/ 2147483647 w 699"/>
                <a:gd name="T11" fmla="*/ 2147483647 h 255"/>
                <a:gd name="T12" fmla="*/ 2147483647 w 699"/>
                <a:gd name="T13" fmla="*/ 2147483647 h 255"/>
                <a:gd name="T14" fmla="*/ 2147483647 w 699"/>
                <a:gd name="T15" fmla="*/ 2147483647 h 255"/>
                <a:gd name="T16" fmla="*/ 2147483647 w 699"/>
                <a:gd name="T17" fmla="*/ 2147483647 h 255"/>
                <a:gd name="T18" fmla="*/ 2147483647 w 699"/>
                <a:gd name="T19" fmla="*/ 2147483647 h 255"/>
                <a:gd name="T20" fmla="*/ 2147483647 w 699"/>
                <a:gd name="T21" fmla="*/ 2147483647 h 255"/>
                <a:gd name="T22" fmla="*/ 2147483647 w 699"/>
                <a:gd name="T23" fmla="*/ 0 h 255"/>
                <a:gd name="T24" fmla="*/ 2147483647 w 699"/>
                <a:gd name="T25" fmla="*/ 2147483647 h 255"/>
                <a:gd name="T26" fmla="*/ 2147483647 w 699"/>
                <a:gd name="T27" fmla="*/ 2147483647 h 255"/>
                <a:gd name="T28" fmla="*/ 2147483647 w 699"/>
                <a:gd name="T29" fmla="*/ 2147483647 h 255"/>
                <a:gd name="T30" fmla="*/ 2147483647 w 699"/>
                <a:gd name="T31" fmla="*/ 2147483647 h 255"/>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699"/>
                <a:gd name="T49" fmla="*/ 0 h 255"/>
                <a:gd name="T50" fmla="*/ 699 w 699"/>
                <a:gd name="T51" fmla="*/ 255 h 255"/>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699" h="255">
                  <a:moveTo>
                    <a:pt x="42" y="117"/>
                  </a:moveTo>
                  <a:lnTo>
                    <a:pt x="42" y="121"/>
                  </a:lnTo>
                  <a:lnTo>
                    <a:pt x="30" y="145"/>
                  </a:lnTo>
                  <a:lnTo>
                    <a:pt x="43" y="178"/>
                  </a:lnTo>
                  <a:lnTo>
                    <a:pt x="0" y="206"/>
                  </a:lnTo>
                  <a:lnTo>
                    <a:pt x="9" y="255"/>
                  </a:lnTo>
                  <a:lnTo>
                    <a:pt x="192" y="240"/>
                  </a:lnTo>
                  <a:lnTo>
                    <a:pt x="410" y="215"/>
                  </a:lnTo>
                  <a:lnTo>
                    <a:pt x="519" y="196"/>
                  </a:lnTo>
                  <a:lnTo>
                    <a:pt x="541" y="130"/>
                  </a:lnTo>
                  <a:lnTo>
                    <a:pt x="580" y="127"/>
                  </a:lnTo>
                  <a:lnTo>
                    <a:pt x="699" y="0"/>
                  </a:lnTo>
                  <a:lnTo>
                    <a:pt x="544" y="32"/>
                  </a:lnTo>
                  <a:lnTo>
                    <a:pt x="183" y="84"/>
                  </a:lnTo>
                  <a:lnTo>
                    <a:pt x="186" y="99"/>
                  </a:lnTo>
                  <a:lnTo>
                    <a:pt x="42" y="117"/>
                  </a:lnTo>
                  <a:close/>
                </a:path>
              </a:pathLst>
            </a:custGeom>
            <a:solidFill>
              <a:schemeClr val="tx2"/>
            </a:solidFill>
            <a:ln w="19050">
              <a:solidFill>
                <a:schemeClr val="tx1"/>
              </a:solidFill>
              <a:prstDash val="solid"/>
              <a:round/>
              <a:headEnd/>
              <a:tailEnd/>
            </a:ln>
          </p:spPr>
          <p:txBody>
            <a:bodyPr/>
            <a:lstStyle/>
            <a:p>
              <a:endParaRPr lang="en-US" sz="1200" b="1" dirty="0">
                <a:solidFill>
                  <a:srgbClr val="000000"/>
                </a:solidFill>
              </a:endParaRPr>
            </a:p>
          </p:txBody>
        </p:sp>
        <p:sp>
          <p:nvSpPr>
            <p:cNvPr id="14" name="Shape - South Dakota"/>
            <p:cNvSpPr>
              <a:spLocks noChangeAspect="1"/>
            </p:cNvSpPr>
            <p:nvPr/>
          </p:nvSpPr>
          <p:spPr bwMode="auto">
            <a:xfrm>
              <a:off x="3656012" y="1751831"/>
              <a:ext cx="920751" cy="593725"/>
            </a:xfrm>
            <a:custGeom>
              <a:avLst/>
              <a:gdLst>
                <a:gd name="T0" fmla="*/ 2147483647 w 583"/>
                <a:gd name="T1" fmla="*/ 0 h 380"/>
                <a:gd name="T2" fmla="*/ 2147483647 w 583"/>
                <a:gd name="T3" fmla="*/ 2147483647 h 380"/>
                <a:gd name="T4" fmla="*/ 0 w 583"/>
                <a:gd name="T5" fmla="*/ 2147483647 h 380"/>
                <a:gd name="T6" fmla="*/ 2147483647 w 583"/>
                <a:gd name="T7" fmla="*/ 2147483647 h 380"/>
                <a:gd name="T8" fmla="*/ 2147483647 w 583"/>
                <a:gd name="T9" fmla="*/ 2147483647 h 380"/>
                <a:gd name="T10" fmla="*/ 2147483647 w 583"/>
                <a:gd name="T11" fmla="*/ 2147483647 h 380"/>
                <a:gd name="T12" fmla="*/ 2147483647 w 583"/>
                <a:gd name="T13" fmla="*/ 2147483647 h 380"/>
                <a:gd name="T14" fmla="*/ 2147483647 w 583"/>
                <a:gd name="T15" fmla="*/ 2147483647 h 380"/>
                <a:gd name="T16" fmla="*/ 2147483647 w 583"/>
                <a:gd name="T17" fmla="*/ 2147483647 h 380"/>
                <a:gd name="T18" fmla="*/ 2147483647 w 583"/>
                <a:gd name="T19" fmla="*/ 2147483647 h 380"/>
                <a:gd name="T20" fmla="*/ 2147483647 w 583"/>
                <a:gd name="T21" fmla="*/ 2147483647 h 380"/>
                <a:gd name="T22" fmla="*/ 2147483647 w 583"/>
                <a:gd name="T23" fmla="*/ 2147483647 h 380"/>
                <a:gd name="T24" fmla="*/ 2147483647 w 583"/>
                <a:gd name="T25" fmla="*/ 2147483647 h 380"/>
                <a:gd name="T26" fmla="*/ 2147483647 w 583"/>
                <a:gd name="T27" fmla="*/ 0 h 38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583"/>
                <a:gd name="T43" fmla="*/ 0 h 380"/>
                <a:gd name="T44" fmla="*/ 583 w 583"/>
                <a:gd name="T45" fmla="*/ 380 h 380"/>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583" h="380">
                  <a:moveTo>
                    <a:pt x="11" y="0"/>
                  </a:moveTo>
                  <a:lnTo>
                    <a:pt x="9" y="147"/>
                  </a:lnTo>
                  <a:lnTo>
                    <a:pt x="0" y="320"/>
                  </a:lnTo>
                  <a:lnTo>
                    <a:pt x="424" y="326"/>
                  </a:lnTo>
                  <a:lnTo>
                    <a:pt x="468" y="350"/>
                  </a:lnTo>
                  <a:lnTo>
                    <a:pt x="500" y="317"/>
                  </a:lnTo>
                  <a:lnTo>
                    <a:pt x="583" y="380"/>
                  </a:lnTo>
                  <a:lnTo>
                    <a:pt x="571" y="314"/>
                  </a:lnTo>
                  <a:lnTo>
                    <a:pt x="579" y="264"/>
                  </a:lnTo>
                  <a:lnTo>
                    <a:pt x="583" y="91"/>
                  </a:lnTo>
                  <a:lnTo>
                    <a:pt x="546" y="54"/>
                  </a:lnTo>
                  <a:lnTo>
                    <a:pt x="561" y="6"/>
                  </a:lnTo>
                  <a:lnTo>
                    <a:pt x="284" y="4"/>
                  </a:lnTo>
                  <a:lnTo>
                    <a:pt x="11" y="0"/>
                  </a:lnTo>
                  <a:close/>
                </a:path>
              </a:pathLst>
            </a:custGeom>
            <a:solidFill>
              <a:schemeClr val="bg1"/>
            </a:solidFill>
            <a:ln w="19050">
              <a:solidFill>
                <a:schemeClr val="tx1"/>
              </a:solidFill>
              <a:prstDash val="solid"/>
              <a:round/>
              <a:headEnd/>
              <a:tailEnd/>
            </a:ln>
          </p:spPr>
          <p:txBody>
            <a:bodyPr/>
            <a:lstStyle/>
            <a:p>
              <a:endParaRPr lang="en-US" sz="1200" b="1" dirty="0">
                <a:solidFill>
                  <a:srgbClr val="000000"/>
                </a:solidFill>
              </a:endParaRPr>
            </a:p>
          </p:txBody>
        </p:sp>
        <p:sp>
          <p:nvSpPr>
            <p:cNvPr id="15" name="Shape - South Carolina"/>
            <p:cNvSpPr>
              <a:spLocks noChangeAspect="1"/>
            </p:cNvSpPr>
            <p:nvPr/>
          </p:nvSpPr>
          <p:spPr bwMode="auto">
            <a:xfrm>
              <a:off x="6359524" y="3248842"/>
              <a:ext cx="646113" cy="503238"/>
            </a:xfrm>
            <a:custGeom>
              <a:avLst/>
              <a:gdLst>
                <a:gd name="T0" fmla="*/ 2147483647 w 408"/>
                <a:gd name="T1" fmla="*/ 2147483647 h 323"/>
                <a:gd name="T2" fmla="*/ 2147483647 w 408"/>
                <a:gd name="T3" fmla="*/ 2147483647 h 323"/>
                <a:gd name="T4" fmla="*/ 2147483647 w 408"/>
                <a:gd name="T5" fmla="*/ 0 h 323"/>
                <a:gd name="T6" fmla="*/ 2147483647 w 408"/>
                <a:gd name="T7" fmla="*/ 2147483647 h 323"/>
                <a:gd name="T8" fmla="*/ 2147483647 w 408"/>
                <a:gd name="T9" fmla="*/ 2147483647 h 323"/>
                <a:gd name="T10" fmla="*/ 2147483647 w 408"/>
                <a:gd name="T11" fmla="*/ 2147483647 h 323"/>
                <a:gd name="T12" fmla="*/ 2147483647 w 408"/>
                <a:gd name="T13" fmla="*/ 2147483647 h 323"/>
                <a:gd name="T14" fmla="*/ 2147483647 w 408"/>
                <a:gd name="T15" fmla="*/ 2147483647 h 323"/>
                <a:gd name="T16" fmla="*/ 2147483647 w 408"/>
                <a:gd name="T17" fmla="*/ 2147483647 h 323"/>
                <a:gd name="T18" fmla="*/ 2147483647 w 408"/>
                <a:gd name="T19" fmla="*/ 2147483647 h 323"/>
                <a:gd name="T20" fmla="*/ 2147483647 w 408"/>
                <a:gd name="T21" fmla="*/ 2147483647 h 323"/>
                <a:gd name="T22" fmla="*/ 2147483647 w 408"/>
                <a:gd name="T23" fmla="*/ 2147483647 h 323"/>
                <a:gd name="T24" fmla="*/ 2147483647 w 408"/>
                <a:gd name="T25" fmla="*/ 2147483647 h 323"/>
                <a:gd name="T26" fmla="*/ 2147483647 w 408"/>
                <a:gd name="T27" fmla="*/ 2147483647 h 323"/>
                <a:gd name="T28" fmla="*/ 0 w 408"/>
                <a:gd name="T29" fmla="*/ 2147483647 h 323"/>
                <a:gd name="T30" fmla="*/ 2147483647 w 408"/>
                <a:gd name="T31" fmla="*/ 2147483647 h 32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408"/>
                <a:gd name="T49" fmla="*/ 0 h 323"/>
                <a:gd name="T50" fmla="*/ 408 w 408"/>
                <a:gd name="T51" fmla="*/ 323 h 323"/>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408" h="323">
                  <a:moveTo>
                    <a:pt x="15" y="58"/>
                  </a:moveTo>
                  <a:lnTo>
                    <a:pt x="47" y="27"/>
                  </a:lnTo>
                  <a:lnTo>
                    <a:pt x="170" y="0"/>
                  </a:lnTo>
                  <a:lnTo>
                    <a:pt x="207" y="18"/>
                  </a:lnTo>
                  <a:lnTo>
                    <a:pt x="286" y="5"/>
                  </a:lnTo>
                  <a:lnTo>
                    <a:pt x="350" y="51"/>
                  </a:lnTo>
                  <a:lnTo>
                    <a:pt x="408" y="86"/>
                  </a:lnTo>
                  <a:lnTo>
                    <a:pt x="375" y="183"/>
                  </a:lnTo>
                  <a:lnTo>
                    <a:pt x="326" y="233"/>
                  </a:lnTo>
                  <a:lnTo>
                    <a:pt x="272" y="247"/>
                  </a:lnTo>
                  <a:lnTo>
                    <a:pt x="283" y="286"/>
                  </a:lnTo>
                  <a:lnTo>
                    <a:pt x="250" y="323"/>
                  </a:lnTo>
                  <a:lnTo>
                    <a:pt x="187" y="233"/>
                  </a:lnTo>
                  <a:lnTo>
                    <a:pt x="26" y="86"/>
                  </a:lnTo>
                  <a:lnTo>
                    <a:pt x="0" y="86"/>
                  </a:lnTo>
                  <a:lnTo>
                    <a:pt x="15" y="58"/>
                  </a:lnTo>
                  <a:close/>
                </a:path>
              </a:pathLst>
            </a:custGeom>
            <a:solidFill>
              <a:schemeClr val="accent5"/>
            </a:solidFill>
            <a:ln w="19050">
              <a:solidFill>
                <a:schemeClr val="tx1"/>
              </a:solidFill>
              <a:prstDash val="solid"/>
              <a:round/>
              <a:headEnd/>
              <a:tailEnd/>
            </a:ln>
          </p:spPr>
          <p:txBody>
            <a:bodyPr/>
            <a:lstStyle/>
            <a:p>
              <a:endParaRPr lang="en-US" sz="1200" b="1" dirty="0">
                <a:solidFill>
                  <a:srgbClr val="000000"/>
                </a:solidFill>
              </a:endParaRPr>
            </a:p>
          </p:txBody>
        </p:sp>
        <p:sp>
          <p:nvSpPr>
            <p:cNvPr id="16" name="Shape - Rhode Island"/>
            <p:cNvSpPr>
              <a:spLocks noChangeAspect="1"/>
            </p:cNvSpPr>
            <p:nvPr/>
          </p:nvSpPr>
          <p:spPr bwMode="auto">
            <a:xfrm>
              <a:off x="7483472" y="1894706"/>
              <a:ext cx="120651" cy="101600"/>
            </a:xfrm>
            <a:custGeom>
              <a:avLst/>
              <a:gdLst>
                <a:gd name="T0" fmla="*/ 0 w 77"/>
                <a:gd name="T1" fmla="*/ 2147483647 h 64"/>
                <a:gd name="T2" fmla="*/ 2147483647 w 77"/>
                <a:gd name="T3" fmla="*/ 0 h 64"/>
                <a:gd name="T4" fmla="*/ 2147483647 w 77"/>
                <a:gd name="T5" fmla="*/ 2147483647 h 64"/>
                <a:gd name="T6" fmla="*/ 2147483647 w 77"/>
                <a:gd name="T7" fmla="*/ 2147483647 h 64"/>
                <a:gd name="T8" fmla="*/ 2147483647 w 77"/>
                <a:gd name="T9" fmla="*/ 2147483647 h 64"/>
                <a:gd name="T10" fmla="*/ 2147483647 w 77"/>
                <a:gd name="T11" fmla="*/ 2147483647 h 64"/>
                <a:gd name="T12" fmla="*/ 0 w 77"/>
                <a:gd name="T13" fmla="*/ 2147483647 h 64"/>
                <a:gd name="T14" fmla="*/ 0 60000 65536"/>
                <a:gd name="T15" fmla="*/ 0 60000 65536"/>
                <a:gd name="T16" fmla="*/ 0 60000 65536"/>
                <a:gd name="T17" fmla="*/ 0 60000 65536"/>
                <a:gd name="T18" fmla="*/ 0 60000 65536"/>
                <a:gd name="T19" fmla="*/ 0 60000 65536"/>
                <a:gd name="T20" fmla="*/ 0 60000 65536"/>
                <a:gd name="T21" fmla="*/ 0 w 77"/>
                <a:gd name="T22" fmla="*/ 0 h 64"/>
                <a:gd name="T23" fmla="*/ 77 w 77"/>
                <a:gd name="T24" fmla="*/ 64 h 6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77" h="64">
                  <a:moveTo>
                    <a:pt x="0" y="10"/>
                  </a:moveTo>
                  <a:lnTo>
                    <a:pt x="32" y="0"/>
                  </a:lnTo>
                  <a:lnTo>
                    <a:pt x="77" y="33"/>
                  </a:lnTo>
                  <a:lnTo>
                    <a:pt x="68" y="42"/>
                  </a:lnTo>
                  <a:lnTo>
                    <a:pt x="46" y="42"/>
                  </a:lnTo>
                  <a:lnTo>
                    <a:pt x="35" y="64"/>
                  </a:lnTo>
                  <a:lnTo>
                    <a:pt x="0" y="10"/>
                  </a:lnTo>
                  <a:close/>
                </a:path>
              </a:pathLst>
            </a:custGeom>
            <a:solidFill>
              <a:schemeClr val="accent1"/>
            </a:solidFill>
            <a:ln w="19050">
              <a:solidFill>
                <a:schemeClr val="tx1"/>
              </a:solidFill>
              <a:prstDash val="solid"/>
              <a:round/>
              <a:headEnd/>
              <a:tailEnd/>
            </a:ln>
          </p:spPr>
          <p:txBody>
            <a:bodyPr/>
            <a:lstStyle/>
            <a:p>
              <a:endParaRPr lang="en-US" sz="1200" b="1" dirty="0">
                <a:solidFill>
                  <a:srgbClr val="000000"/>
                </a:solidFill>
              </a:endParaRPr>
            </a:p>
          </p:txBody>
        </p:sp>
        <p:sp>
          <p:nvSpPr>
            <p:cNvPr id="17" name="Shape - Pennsylvania"/>
            <p:cNvSpPr>
              <a:spLocks noChangeAspect="1"/>
            </p:cNvSpPr>
            <p:nvPr/>
          </p:nvSpPr>
          <p:spPr bwMode="auto">
            <a:xfrm>
              <a:off x="6467474" y="2024881"/>
              <a:ext cx="746125" cy="482600"/>
            </a:xfrm>
            <a:custGeom>
              <a:avLst/>
              <a:gdLst>
                <a:gd name="T0" fmla="*/ 43 w 473"/>
                <a:gd name="T1" fmla="*/ 45 h 310"/>
                <a:gd name="T2" fmla="*/ 0 w 473"/>
                <a:gd name="T3" fmla="*/ 87 h 310"/>
                <a:gd name="T4" fmla="*/ 24 w 473"/>
                <a:gd name="T5" fmla="*/ 237 h 310"/>
                <a:gd name="T6" fmla="*/ 43 w 473"/>
                <a:gd name="T7" fmla="*/ 310 h 310"/>
                <a:gd name="T8" fmla="*/ 124 w 473"/>
                <a:gd name="T9" fmla="*/ 304 h 310"/>
                <a:gd name="T10" fmla="*/ 422 w 473"/>
                <a:gd name="T11" fmla="*/ 248 h 310"/>
                <a:gd name="T12" fmla="*/ 443 w 473"/>
                <a:gd name="T13" fmla="*/ 239 h 310"/>
                <a:gd name="T14" fmla="*/ 473 w 473"/>
                <a:gd name="T15" fmla="*/ 169 h 310"/>
                <a:gd name="T16" fmla="*/ 428 w 473"/>
                <a:gd name="T17" fmla="*/ 130 h 310"/>
                <a:gd name="T18" fmla="*/ 452 w 473"/>
                <a:gd name="T19" fmla="*/ 41 h 310"/>
                <a:gd name="T20" fmla="*/ 418 w 473"/>
                <a:gd name="T21" fmla="*/ 32 h 310"/>
                <a:gd name="T22" fmla="*/ 418 w 473"/>
                <a:gd name="T23" fmla="*/ 9 h 310"/>
                <a:gd name="T24" fmla="*/ 403 w 473"/>
                <a:gd name="T25" fmla="*/ 0 h 310"/>
                <a:gd name="T26" fmla="*/ 57 w 473"/>
                <a:gd name="T27" fmla="*/ 64 h 310"/>
                <a:gd name="T28" fmla="*/ 43 w 473"/>
                <a:gd name="T29" fmla="*/ 45 h 31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473"/>
                <a:gd name="T46" fmla="*/ 0 h 310"/>
                <a:gd name="T47" fmla="*/ 473 w 473"/>
                <a:gd name="T48" fmla="*/ 310 h 31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473" h="310">
                  <a:moveTo>
                    <a:pt x="43" y="45"/>
                  </a:moveTo>
                  <a:lnTo>
                    <a:pt x="0" y="87"/>
                  </a:lnTo>
                  <a:lnTo>
                    <a:pt x="24" y="237"/>
                  </a:lnTo>
                  <a:lnTo>
                    <a:pt x="43" y="310"/>
                  </a:lnTo>
                  <a:lnTo>
                    <a:pt x="124" y="304"/>
                  </a:lnTo>
                  <a:lnTo>
                    <a:pt x="422" y="248"/>
                  </a:lnTo>
                  <a:lnTo>
                    <a:pt x="443" y="239"/>
                  </a:lnTo>
                  <a:lnTo>
                    <a:pt x="473" y="169"/>
                  </a:lnTo>
                  <a:lnTo>
                    <a:pt x="428" y="130"/>
                  </a:lnTo>
                  <a:lnTo>
                    <a:pt x="452" y="41"/>
                  </a:lnTo>
                  <a:lnTo>
                    <a:pt x="418" y="32"/>
                  </a:lnTo>
                  <a:lnTo>
                    <a:pt x="418" y="9"/>
                  </a:lnTo>
                  <a:lnTo>
                    <a:pt x="403" y="0"/>
                  </a:lnTo>
                  <a:lnTo>
                    <a:pt x="57" y="64"/>
                  </a:lnTo>
                  <a:lnTo>
                    <a:pt x="43" y="45"/>
                  </a:lnTo>
                  <a:close/>
                </a:path>
              </a:pathLst>
            </a:custGeom>
            <a:solidFill>
              <a:schemeClr val="accent1"/>
            </a:solidFill>
            <a:ln w="19050">
              <a:solidFill>
                <a:schemeClr val="tx1"/>
              </a:solidFill>
              <a:prstDash val="solid"/>
              <a:round/>
              <a:headEnd/>
              <a:tailEnd/>
            </a:ln>
          </p:spPr>
          <p:txBody>
            <a:bodyPr/>
            <a:lstStyle/>
            <a:p>
              <a:pPr>
                <a:defRPr/>
              </a:pPr>
              <a:endParaRPr lang="en-US" sz="1200" b="1" dirty="0">
                <a:solidFill>
                  <a:srgbClr val="B0DDF4"/>
                </a:solidFill>
              </a:endParaRPr>
            </a:p>
          </p:txBody>
        </p:sp>
        <p:sp>
          <p:nvSpPr>
            <p:cNvPr id="18" name="Shape - Oregon"/>
            <p:cNvSpPr>
              <a:spLocks noChangeAspect="1"/>
            </p:cNvSpPr>
            <p:nvPr/>
          </p:nvSpPr>
          <p:spPr bwMode="auto">
            <a:xfrm>
              <a:off x="1263649" y="1432743"/>
              <a:ext cx="1044575" cy="784225"/>
            </a:xfrm>
            <a:custGeom>
              <a:avLst/>
              <a:gdLst>
                <a:gd name="T0" fmla="*/ 145 w 662"/>
                <a:gd name="T1" fmla="*/ 0 h 505"/>
                <a:gd name="T2" fmla="*/ 126 w 662"/>
                <a:gd name="T3" fmla="*/ 11 h 505"/>
                <a:gd name="T4" fmla="*/ 114 w 662"/>
                <a:gd name="T5" fmla="*/ 55 h 505"/>
                <a:gd name="T6" fmla="*/ 102 w 662"/>
                <a:gd name="T7" fmla="*/ 93 h 505"/>
                <a:gd name="T8" fmla="*/ 93 w 662"/>
                <a:gd name="T9" fmla="*/ 123 h 505"/>
                <a:gd name="T10" fmla="*/ 81 w 662"/>
                <a:gd name="T11" fmla="*/ 155 h 505"/>
                <a:gd name="T12" fmla="*/ 67 w 662"/>
                <a:gd name="T13" fmla="*/ 188 h 505"/>
                <a:gd name="T14" fmla="*/ 50 w 662"/>
                <a:gd name="T15" fmla="*/ 224 h 505"/>
                <a:gd name="T16" fmla="*/ 26 w 662"/>
                <a:gd name="T17" fmla="*/ 266 h 505"/>
                <a:gd name="T18" fmla="*/ 0 w 662"/>
                <a:gd name="T19" fmla="*/ 306 h 505"/>
                <a:gd name="T20" fmla="*/ 0 w 662"/>
                <a:gd name="T21" fmla="*/ 394 h 505"/>
                <a:gd name="T22" fmla="*/ 371 w 662"/>
                <a:gd name="T23" fmla="*/ 470 h 505"/>
                <a:gd name="T24" fmla="*/ 543 w 662"/>
                <a:gd name="T25" fmla="*/ 505 h 505"/>
                <a:gd name="T26" fmla="*/ 579 w 662"/>
                <a:gd name="T27" fmla="*/ 330 h 505"/>
                <a:gd name="T28" fmla="*/ 601 w 662"/>
                <a:gd name="T29" fmla="*/ 315 h 505"/>
                <a:gd name="T30" fmla="*/ 580 w 662"/>
                <a:gd name="T31" fmla="*/ 276 h 505"/>
                <a:gd name="T32" fmla="*/ 591 w 662"/>
                <a:gd name="T33" fmla="*/ 236 h 505"/>
                <a:gd name="T34" fmla="*/ 662 w 662"/>
                <a:gd name="T35" fmla="*/ 169 h 505"/>
                <a:gd name="T36" fmla="*/ 613 w 662"/>
                <a:gd name="T37" fmla="*/ 108 h 505"/>
                <a:gd name="T38" fmla="*/ 407 w 662"/>
                <a:gd name="T39" fmla="*/ 64 h 505"/>
                <a:gd name="T40" fmla="*/ 379 w 662"/>
                <a:gd name="T41" fmla="*/ 82 h 505"/>
                <a:gd name="T42" fmla="*/ 342 w 662"/>
                <a:gd name="T43" fmla="*/ 52 h 505"/>
                <a:gd name="T44" fmla="*/ 309 w 662"/>
                <a:gd name="T45" fmla="*/ 84 h 505"/>
                <a:gd name="T46" fmla="*/ 278 w 662"/>
                <a:gd name="T47" fmla="*/ 52 h 505"/>
                <a:gd name="T48" fmla="*/ 196 w 662"/>
                <a:gd name="T49" fmla="*/ 54 h 505"/>
                <a:gd name="T50" fmla="*/ 206 w 662"/>
                <a:gd name="T51" fmla="*/ 5 h 505"/>
                <a:gd name="T52" fmla="*/ 145 w 662"/>
                <a:gd name="T53" fmla="*/ 0 h 505"/>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662"/>
                <a:gd name="T82" fmla="*/ 0 h 505"/>
                <a:gd name="T83" fmla="*/ 662 w 662"/>
                <a:gd name="T84" fmla="*/ 505 h 505"/>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662" h="505">
                  <a:moveTo>
                    <a:pt x="145" y="0"/>
                  </a:moveTo>
                  <a:lnTo>
                    <a:pt x="126" y="11"/>
                  </a:lnTo>
                  <a:lnTo>
                    <a:pt x="114" y="55"/>
                  </a:lnTo>
                  <a:lnTo>
                    <a:pt x="102" y="93"/>
                  </a:lnTo>
                  <a:lnTo>
                    <a:pt x="93" y="123"/>
                  </a:lnTo>
                  <a:lnTo>
                    <a:pt x="81" y="155"/>
                  </a:lnTo>
                  <a:lnTo>
                    <a:pt x="67" y="188"/>
                  </a:lnTo>
                  <a:lnTo>
                    <a:pt x="50" y="224"/>
                  </a:lnTo>
                  <a:lnTo>
                    <a:pt x="26" y="266"/>
                  </a:lnTo>
                  <a:lnTo>
                    <a:pt x="0" y="306"/>
                  </a:lnTo>
                  <a:lnTo>
                    <a:pt x="0" y="394"/>
                  </a:lnTo>
                  <a:lnTo>
                    <a:pt x="371" y="470"/>
                  </a:lnTo>
                  <a:lnTo>
                    <a:pt x="543" y="505"/>
                  </a:lnTo>
                  <a:lnTo>
                    <a:pt x="579" y="330"/>
                  </a:lnTo>
                  <a:lnTo>
                    <a:pt x="601" y="315"/>
                  </a:lnTo>
                  <a:lnTo>
                    <a:pt x="580" y="276"/>
                  </a:lnTo>
                  <a:lnTo>
                    <a:pt x="591" y="236"/>
                  </a:lnTo>
                  <a:lnTo>
                    <a:pt x="662" y="169"/>
                  </a:lnTo>
                  <a:lnTo>
                    <a:pt x="613" y="108"/>
                  </a:lnTo>
                  <a:lnTo>
                    <a:pt x="407" y="64"/>
                  </a:lnTo>
                  <a:lnTo>
                    <a:pt x="379" y="82"/>
                  </a:lnTo>
                  <a:lnTo>
                    <a:pt x="342" y="52"/>
                  </a:lnTo>
                  <a:lnTo>
                    <a:pt x="309" y="84"/>
                  </a:lnTo>
                  <a:lnTo>
                    <a:pt x="278" y="52"/>
                  </a:lnTo>
                  <a:lnTo>
                    <a:pt x="196" y="54"/>
                  </a:lnTo>
                  <a:lnTo>
                    <a:pt x="206" y="5"/>
                  </a:lnTo>
                  <a:lnTo>
                    <a:pt x="145" y="0"/>
                  </a:lnTo>
                  <a:close/>
                </a:path>
              </a:pathLst>
            </a:custGeom>
            <a:solidFill>
              <a:schemeClr val="accent1"/>
            </a:solidFill>
            <a:ln w="19050">
              <a:solidFill>
                <a:schemeClr val="tx1"/>
              </a:solidFill>
              <a:prstDash val="solid"/>
              <a:round/>
              <a:headEnd/>
              <a:tailEnd/>
            </a:ln>
          </p:spPr>
          <p:txBody>
            <a:bodyPr/>
            <a:lstStyle/>
            <a:p>
              <a:pPr>
                <a:defRPr/>
              </a:pPr>
              <a:endParaRPr lang="en-US" sz="1200" b="1" dirty="0">
                <a:solidFill>
                  <a:srgbClr val="000000"/>
                </a:solidFill>
              </a:endParaRPr>
            </a:p>
          </p:txBody>
        </p:sp>
        <p:sp>
          <p:nvSpPr>
            <p:cNvPr id="19" name="Shape - Oklahoma"/>
            <p:cNvSpPr>
              <a:spLocks noChangeAspect="1"/>
            </p:cNvSpPr>
            <p:nvPr/>
          </p:nvSpPr>
          <p:spPr bwMode="auto">
            <a:xfrm>
              <a:off x="3752848" y="3191692"/>
              <a:ext cx="1125539" cy="534988"/>
            </a:xfrm>
            <a:custGeom>
              <a:avLst/>
              <a:gdLst>
                <a:gd name="T0" fmla="*/ 2147483647 w 713"/>
                <a:gd name="T1" fmla="*/ 0 h 343"/>
                <a:gd name="T2" fmla="*/ 0 w 713"/>
                <a:gd name="T3" fmla="*/ 2147483647 h 343"/>
                <a:gd name="T4" fmla="*/ 2147483647 w 713"/>
                <a:gd name="T5" fmla="*/ 2147483647 h 343"/>
                <a:gd name="T6" fmla="*/ 2147483647 w 713"/>
                <a:gd name="T7" fmla="*/ 2147483647 h 343"/>
                <a:gd name="T8" fmla="*/ 2147483647 w 713"/>
                <a:gd name="T9" fmla="*/ 2147483647 h 343"/>
                <a:gd name="T10" fmla="*/ 2147483647 w 713"/>
                <a:gd name="T11" fmla="*/ 2147483647 h 343"/>
                <a:gd name="T12" fmla="*/ 2147483647 w 713"/>
                <a:gd name="T13" fmla="*/ 2147483647 h 343"/>
                <a:gd name="T14" fmla="*/ 2147483647 w 713"/>
                <a:gd name="T15" fmla="*/ 2147483647 h 343"/>
                <a:gd name="T16" fmla="*/ 2147483647 w 713"/>
                <a:gd name="T17" fmla="*/ 2147483647 h 343"/>
                <a:gd name="T18" fmla="*/ 2147483647 w 713"/>
                <a:gd name="T19" fmla="*/ 2147483647 h 343"/>
                <a:gd name="T20" fmla="*/ 2147483647 w 713"/>
                <a:gd name="T21" fmla="*/ 2147483647 h 343"/>
                <a:gd name="T22" fmla="*/ 2147483647 w 713"/>
                <a:gd name="T23" fmla="*/ 2147483647 h 343"/>
                <a:gd name="T24" fmla="*/ 2147483647 w 713"/>
                <a:gd name="T25" fmla="*/ 0 h 343"/>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713"/>
                <a:gd name="T40" fmla="*/ 0 h 343"/>
                <a:gd name="T41" fmla="*/ 713 w 713"/>
                <a:gd name="T42" fmla="*/ 343 h 343"/>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713" h="343">
                  <a:moveTo>
                    <a:pt x="4" y="0"/>
                  </a:moveTo>
                  <a:lnTo>
                    <a:pt x="0" y="61"/>
                  </a:lnTo>
                  <a:lnTo>
                    <a:pt x="253" y="70"/>
                  </a:lnTo>
                  <a:lnTo>
                    <a:pt x="255" y="266"/>
                  </a:lnTo>
                  <a:lnTo>
                    <a:pt x="385" y="319"/>
                  </a:lnTo>
                  <a:lnTo>
                    <a:pt x="420" y="300"/>
                  </a:lnTo>
                  <a:lnTo>
                    <a:pt x="502" y="343"/>
                  </a:lnTo>
                  <a:lnTo>
                    <a:pt x="556" y="342"/>
                  </a:lnTo>
                  <a:lnTo>
                    <a:pt x="654" y="300"/>
                  </a:lnTo>
                  <a:lnTo>
                    <a:pt x="713" y="340"/>
                  </a:lnTo>
                  <a:lnTo>
                    <a:pt x="713" y="128"/>
                  </a:lnTo>
                  <a:lnTo>
                    <a:pt x="695" y="5"/>
                  </a:lnTo>
                  <a:lnTo>
                    <a:pt x="4" y="0"/>
                  </a:lnTo>
                  <a:close/>
                </a:path>
              </a:pathLst>
            </a:custGeom>
            <a:solidFill>
              <a:schemeClr val="bg1"/>
            </a:solidFill>
            <a:ln w="19050">
              <a:solidFill>
                <a:schemeClr val="tx1"/>
              </a:solidFill>
              <a:prstDash val="solid"/>
              <a:round/>
              <a:headEnd/>
              <a:tailEnd/>
            </a:ln>
          </p:spPr>
          <p:txBody>
            <a:bodyPr/>
            <a:lstStyle/>
            <a:p>
              <a:endParaRPr lang="en-US" sz="1200" b="1" dirty="0">
                <a:solidFill>
                  <a:srgbClr val="000000"/>
                </a:solidFill>
              </a:endParaRPr>
            </a:p>
          </p:txBody>
        </p:sp>
        <p:sp>
          <p:nvSpPr>
            <p:cNvPr id="20" name="Shape - Ohio"/>
            <p:cNvSpPr>
              <a:spLocks noChangeAspect="1"/>
            </p:cNvSpPr>
            <p:nvPr/>
          </p:nvSpPr>
          <p:spPr bwMode="auto">
            <a:xfrm>
              <a:off x="5962648" y="2158230"/>
              <a:ext cx="547688" cy="619125"/>
            </a:xfrm>
            <a:custGeom>
              <a:avLst/>
              <a:gdLst>
                <a:gd name="T0" fmla="*/ 0 w 345"/>
                <a:gd name="T1" fmla="*/ 89 h 398"/>
                <a:gd name="T2" fmla="*/ 155 w 345"/>
                <a:gd name="T3" fmla="*/ 74 h 398"/>
                <a:gd name="T4" fmla="*/ 188 w 345"/>
                <a:gd name="T5" fmla="*/ 80 h 398"/>
                <a:gd name="T6" fmla="*/ 261 w 345"/>
                <a:gd name="T7" fmla="*/ 46 h 398"/>
                <a:gd name="T8" fmla="*/ 277 w 345"/>
                <a:gd name="T9" fmla="*/ 15 h 398"/>
                <a:gd name="T10" fmla="*/ 321 w 345"/>
                <a:gd name="T11" fmla="*/ 0 h 398"/>
                <a:gd name="T12" fmla="*/ 345 w 345"/>
                <a:gd name="T13" fmla="*/ 150 h 398"/>
                <a:gd name="T14" fmla="*/ 327 w 345"/>
                <a:gd name="T15" fmla="*/ 167 h 398"/>
                <a:gd name="T16" fmla="*/ 331 w 345"/>
                <a:gd name="T17" fmla="*/ 271 h 398"/>
                <a:gd name="T18" fmla="*/ 297 w 345"/>
                <a:gd name="T19" fmla="*/ 280 h 398"/>
                <a:gd name="T20" fmla="*/ 277 w 345"/>
                <a:gd name="T21" fmla="*/ 338 h 398"/>
                <a:gd name="T22" fmla="*/ 251 w 345"/>
                <a:gd name="T23" fmla="*/ 331 h 398"/>
                <a:gd name="T24" fmla="*/ 242 w 345"/>
                <a:gd name="T25" fmla="*/ 398 h 398"/>
                <a:gd name="T26" fmla="*/ 203 w 345"/>
                <a:gd name="T27" fmla="*/ 369 h 398"/>
                <a:gd name="T28" fmla="*/ 127 w 345"/>
                <a:gd name="T29" fmla="*/ 387 h 398"/>
                <a:gd name="T30" fmla="*/ 94 w 345"/>
                <a:gd name="T31" fmla="*/ 362 h 398"/>
                <a:gd name="T32" fmla="*/ 51 w 345"/>
                <a:gd name="T33" fmla="*/ 360 h 398"/>
                <a:gd name="T34" fmla="*/ 29 w 345"/>
                <a:gd name="T35" fmla="*/ 249 h 398"/>
                <a:gd name="T36" fmla="*/ 0 w 345"/>
                <a:gd name="T37" fmla="*/ 89 h 39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345"/>
                <a:gd name="T58" fmla="*/ 0 h 398"/>
                <a:gd name="T59" fmla="*/ 345 w 345"/>
                <a:gd name="T60" fmla="*/ 398 h 398"/>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345" h="398">
                  <a:moveTo>
                    <a:pt x="0" y="89"/>
                  </a:moveTo>
                  <a:lnTo>
                    <a:pt x="155" y="74"/>
                  </a:lnTo>
                  <a:lnTo>
                    <a:pt x="188" y="80"/>
                  </a:lnTo>
                  <a:lnTo>
                    <a:pt x="261" y="46"/>
                  </a:lnTo>
                  <a:lnTo>
                    <a:pt x="277" y="15"/>
                  </a:lnTo>
                  <a:lnTo>
                    <a:pt x="321" y="0"/>
                  </a:lnTo>
                  <a:lnTo>
                    <a:pt x="345" y="150"/>
                  </a:lnTo>
                  <a:lnTo>
                    <a:pt x="327" y="167"/>
                  </a:lnTo>
                  <a:lnTo>
                    <a:pt x="331" y="271"/>
                  </a:lnTo>
                  <a:lnTo>
                    <a:pt x="297" y="280"/>
                  </a:lnTo>
                  <a:lnTo>
                    <a:pt x="277" y="338"/>
                  </a:lnTo>
                  <a:lnTo>
                    <a:pt x="251" y="331"/>
                  </a:lnTo>
                  <a:lnTo>
                    <a:pt x="242" y="398"/>
                  </a:lnTo>
                  <a:lnTo>
                    <a:pt x="203" y="369"/>
                  </a:lnTo>
                  <a:lnTo>
                    <a:pt x="127" y="387"/>
                  </a:lnTo>
                  <a:lnTo>
                    <a:pt x="94" y="362"/>
                  </a:lnTo>
                  <a:lnTo>
                    <a:pt x="51" y="360"/>
                  </a:lnTo>
                  <a:lnTo>
                    <a:pt x="29" y="249"/>
                  </a:lnTo>
                  <a:lnTo>
                    <a:pt x="0" y="89"/>
                  </a:lnTo>
                  <a:close/>
                </a:path>
              </a:pathLst>
            </a:custGeom>
            <a:solidFill>
              <a:schemeClr val="accent1"/>
            </a:solidFill>
            <a:ln w="19050">
              <a:solidFill>
                <a:schemeClr val="tx1"/>
              </a:solidFill>
              <a:prstDash val="solid"/>
              <a:round/>
              <a:headEnd/>
              <a:tailEnd/>
            </a:ln>
          </p:spPr>
          <p:txBody>
            <a:bodyPr/>
            <a:lstStyle/>
            <a:p>
              <a:pPr>
                <a:defRPr/>
              </a:pPr>
              <a:endParaRPr lang="en-US" sz="1200" b="1" dirty="0">
                <a:solidFill>
                  <a:srgbClr val="000000"/>
                </a:solidFill>
              </a:endParaRPr>
            </a:p>
          </p:txBody>
        </p:sp>
        <p:sp>
          <p:nvSpPr>
            <p:cNvPr id="21" name="Shape - North Dakota"/>
            <p:cNvSpPr>
              <a:spLocks noChangeAspect="1"/>
            </p:cNvSpPr>
            <p:nvPr/>
          </p:nvSpPr>
          <p:spPr bwMode="auto">
            <a:xfrm>
              <a:off x="3686174" y="1266055"/>
              <a:ext cx="876300" cy="506412"/>
            </a:xfrm>
            <a:custGeom>
              <a:avLst/>
              <a:gdLst>
                <a:gd name="T0" fmla="*/ 2147483647 w 555"/>
                <a:gd name="T1" fmla="*/ 0 h 325"/>
                <a:gd name="T2" fmla="*/ 2147483647 w 555"/>
                <a:gd name="T3" fmla="*/ 2147483647 h 325"/>
                <a:gd name="T4" fmla="*/ 2147483647 w 555"/>
                <a:gd name="T5" fmla="*/ 2147483647 h 325"/>
                <a:gd name="T6" fmla="*/ 2147483647 w 555"/>
                <a:gd name="T7" fmla="*/ 2147483647 h 325"/>
                <a:gd name="T8" fmla="*/ 2147483647 w 555"/>
                <a:gd name="T9" fmla="*/ 2147483647 h 325"/>
                <a:gd name="T10" fmla="*/ 2147483647 w 555"/>
                <a:gd name="T11" fmla="*/ 2147483647 h 325"/>
                <a:gd name="T12" fmla="*/ 2147483647 w 555"/>
                <a:gd name="T13" fmla="*/ 2147483647 h 325"/>
                <a:gd name="T14" fmla="*/ 0 w 555"/>
                <a:gd name="T15" fmla="*/ 2147483647 h 325"/>
                <a:gd name="T16" fmla="*/ 2147483647 w 555"/>
                <a:gd name="T17" fmla="*/ 0 h 32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55"/>
                <a:gd name="T28" fmla="*/ 0 h 325"/>
                <a:gd name="T29" fmla="*/ 555 w 555"/>
                <a:gd name="T30" fmla="*/ 325 h 32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55" h="325">
                  <a:moveTo>
                    <a:pt x="2" y="0"/>
                  </a:moveTo>
                  <a:lnTo>
                    <a:pt x="465" y="10"/>
                  </a:lnTo>
                  <a:lnTo>
                    <a:pt x="500" y="106"/>
                  </a:lnTo>
                  <a:lnTo>
                    <a:pt x="532" y="179"/>
                  </a:lnTo>
                  <a:lnTo>
                    <a:pt x="555" y="298"/>
                  </a:lnTo>
                  <a:lnTo>
                    <a:pt x="541" y="325"/>
                  </a:lnTo>
                  <a:lnTo>
                    <a:pt x="370" y="320"/>
                  </a:lnTo>
                  <a:lnTo>
                    <a:pt x="0" y="314"/>
                  </a:lnTo>
                  <a:lnTo>
                    <a:pt x="2" y="0"/>
                  </a:lnTo>
                  <a:close/>
                </a:path>
              </a:pathLst>
            </a:custGeom>
            <a:solidFill>
              <a:schemeClr val="bg1"/>
            </a:solidFill>
            <a:ln w="19050">
              <a:solidFill>
                <a:schemeClr val="tx1"/>
              </a:solidFill>
              <a:prstDash val="solid"/>
              <a:round/>
              <a:headEnd/>
              <a:tailEnd/>
            </a:ln>
          </p:spPr>
          <p:txBody>
            <a:bodyPr/>
            <a:lstStyle/>
            <a:p>
              <a:endParaRPr lang="en-US" sz="1200" b="1" dirty="0">
                <a:solidFill>
                  <a:srgbClr val="B0DDF4"/>
                </a:solidFill>
              </a:endParaRPr>
            </a:p>
          </p:txBody>
        </p:sp>
        <p:sp>
          <p:nvSpPr>
            <p:cNvPr id="22" name="Shape - North Carolina"/>
            <p:cNvSpPr>
              <a:spLocks noChangeAspect="1"/>
            </p:cNvSpPr>
            <p:nvPr/>
          </p:nvSpPr>
          <p:spPr bwMode="auto">
            <a:xfrm>
              <a:off x="6230937" y="2902768"/>
              <a:ext cx="1112837" cy="479425"/>
            </a:xfrm>
            <a:custGeom>
              <a:avLst/>
              <a:gdLst>
                <a:gd name="T0" fmla="*/ 2147483647 w 704"/>
                <a:gd name="T1" fmla="*/ 2147483647 h 308"/>
                <a:gd name="T2" fmla="*/ 0 w 704"/>
                <a:gd name="T3" fmla="*/ 2147483647 h 308"/>
                <a:gd name="T4" fmla="*/ 2147483647 w 704"/>
                <a:gd name="T5" fmla="*/ 2147483647 h 308"/>
                <a:gd name="T6" fmla="*/ 2147483647 w 704"/>
                <a:gd name="T7" fmla="*/ 2147483647 h 308"/>
                <a:gd name="T8" fmla="*/ 2147483647 w 704"/>
                <a:gd name="T9" fmla="*/ 2147483647 h 308"/>
                <a:gd name="T10" fmla="*/ 2147483647 w 704"/>
                <a:gd name="T11" fmla="*/ 2147483647 h 308"/>
                <a:gd name="T12" fmla="*/ 2147483647 w 704"/>
                <a:gd name="T13" fmla="*/ 2147483647 h 308"/>
                <a:gd name="T14" fmla="*/ 2147483647 w 704"/>
                <a:gd name="T15" fmla="*/ 2147483647 h 308"/>
                <a:gd name="T16" fmla="*/ 2147483647 w 704"/>
                <a:gd name="T17" fmla="*/ 2147483647 h 308"/>
                <a:gd name="T18" fmla="*/ 2147483647 w 704"/>
                <a:gd name="T19" fmla="*/ 2147483647 h 308"/>
                <a:gd name="T20" fmla="*/ 2147483647 w 704"/>
                <a:gd name="T21" fmla="*/ 2147483647 h 308"/>
                <a:gd name="T22" fmla="*/ 2147483647 w 704"/>
                <a:gd name="T23" fmla="*/ 2147483647 h 308"/>
                <a:gd name="T24" fmla="*/ 2147483647 w 704"/>
                <a:gd name="T25" fmla="*/ 2147483647 h 308"/>
                <a:gd name="T26" fmla="*/ 2147483647 w 704"/>
                <a:gd name="T27" fmla="*/ 2147483647 h 308"/>
                <a:gd name="T28" fmla="*/ 2147483647 w 704"/>
                <a:gd name="T29" fmla="*/ 2147483647 h 308"/>
                <a:gd name="T30" fmla="*/ 2147483647 w 704"/>
                <a:gd name="T31" fmla="*/ 2147483647 h 308"/>
                <a:gd name="T32" fmla="*/ 2147483647 w 704"/>
                <a:gd name="T33" fmla="*/ 2147483647 h 308"/>
                <a:gd name="T34" fmla="*/ 2147483647 w 704"/>
                <a:gd name="T35" fmla="*/ 2147483647 h 308"/>
                <a:gd name="T36" fmla="*/ 2147483647 w 704"/>
                <a:gd name="T37" fmla="*/ 2147483647 h 308"/>
                <a:gd name="T38" fmla="*/ 2147483647 w 704"/>
                <a:gd name="T39" fmla="*/ 2147483647 h 308"/>
                <a:gd name="T40" fmla="*/ 2147483647 w 704"/>
                <a:gd name="T41" fmla="*/ 2147483647 h 308"/>
                <a:gd name="T42" fmla="*/ 2147483647 w 704"/>
                <a:gd name="T43" fmla="*/ 2147483647 h 308"/>
                <a:gd name="T44" fmla="*/ 2147483647 w 704"/>
                <a:gd name="T45" fmla="*/ 2147483647 h 308"/>
                <a:gd name="T46" fmla="*/ 2147483647 w 704"/>
                <a:gd name="T47" fmla="*/ 2147483647 h 308"/>
                <a:gd name="T48" fmla="*/ 2147483647 w 704"/>
                <a:gd name="T49" fmla="*/ 2147483647 h 308"/>
                <a:gd name="T50" fmla="*/ 2147483647 w 704"/>
                <a:gd name="T51" fmla="*/ 2147483647 h 308"/>
                <a:gd name="T52" fmla="*/ 2147483647 w 704"/>
                <a:gd name="T53" fmla="*/ 2147483647 h 308"/>
                <a:gd name="T54" fmla="*/ 2147483647 w 704"/>
                <a:gd name="T55" fmla="*/ 2147483647 h 308"/>
                <a:gd name="T56" fmla="*/ 2147483647 w 704"/>
                <a:gd name="T57" fmla="*/ 2147483647 h 308"/>
                <a:gd name="T58" fmla="*/ 2147483647 w 704"/>
                <a:gd name="T59" fmla="*/ 0 h 308"/>
                <a:gd name="T60" fmla="*/ 2147483647 w 704"/>
                <a:gd name="T61" fmla="*/ 2147483647 h 308"/>
                <a:gd name="T62" fmla="*/ 2147483647 w 704"/>
                <a:gd name="T63" fmla="*/ 2147483647 h 308"/>
                <a:gd name="T64" fmla="*/ 2147483647 w 704"/>
                <a:gd name="T65" fmla="*/ 2147483647 h 308"/>
                <a:gd name="T66" fmla="*/ 2147483647 w 704"/>
                <a:gd name="T67" fmla="*/ 2147483647 h 308"/>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704"/>
                <a:gd name="T103" fmla="*/ 0 h 308"/>
                <a:gd name="T104" fmla="*/ 704 w 704"/>
                <a:gd name="T105" fmla="*/ 308 h 308"/>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704" h="308">
                  <a:moveTo>
                    <a:pt x="24" y="228"/>
                  </a:moveTo>
                  <a:lnTo>
                    <a:pt x="0" y="294"/>
                  </a:lnTo>
                  <a:lnTo>
                    <a:pt x="91" y="285"/>
                  </a:lnTo>
                  <a:lnTo>
                    <a:pt x="127" y="255"/>
                  </a:lnTo>
                  <a:lnTo>
                    <a:pt x="251" y="222"/>
                  </a:lnTo>
                  <a:lnTo>
                    <a:pt x="285" y="240"/>
                  </a:lnTo>
                  <a:lnTo>
                    <a:pt x="367" y="228"/>
                  </a:lnTo>
                  <a:lnTo>
                    <a:pt x="367" y="233"/>
                  </a:lnTo>
                  <a:lnTo>
                    <a:pt x="489" y="308"/>
                  </a:lnTo>
                  <a:lnTo>
                    <a:pt x="561" y="286"/>
                  </a:lnTo>
                  <a:lnTo>
                    <a:pt x="601" y="201"/>
                  </a:lnTo>
                  <a:lnTo>
                    <a:pt x="671" y="177"/>
                  </a:lnTo>
                  <a:lnTo>
                    <a:pt x="704" y="115"/>
                  </a:lnTo>
                  <a:lnTo>
                    <a:pt x="702" y="39"/>
                  </a:lnTo>
                  <a:lnTo>
                    <a:pt x="693" y="101"/>
                  </a:lnTo>
                  <a:lnTo>
                    <a:pt x="655" y="155"/>
                  </a:lnTo>
                  <a:lnTo>
                    <a:pt x="640" y="151"/>
                  </a:lnTo>
                  <a:lnTo>
                    <a:pt x="587" y="165"/>
                  </a:lnTo>
                  <a:lnTo>
                    <a:pt x="587" y="148"/>
                  </a:lnTo>
                  <a:lnTo>
                    <a:pt x="640" y="130"/>
                  </a:lnTo>
                  <a:lnTo>
                    <a:pt x="592" y="124"/>
                  </a:lnTo>
                  <a:lnTo>
                    <a:pt x="646" y="107"/>
                  </a:lnTo>
                  <a:lnTo>
                    <a:pt x="666" y="116"/>
                  </a:lnTo>
                  <a:lnTo>
                    <a:pt x="677" y="57"/>
                  </a:lnTo>
                  <a:lnTo>
                    <a:pt x="663" y="43"/>
                  </a:lnTo>
                  <a:lnTo>
                    <a:pt x="599" y="67"/>
                  </a:lnTo>
                  <a:lnTo>
                    <a:pt x="601" y="31"/>
                  </a:lnTo>
                  <a:lnTo>
                    <a:pt x="628" y="40"/>
                  </a:lnTo>
                  <a:lnTo>
                    <a:pt x="663" y="13"/>
                  </a:lnTo>
                  <a:lnTo>
                    <a:pt x="644" y="0"/>
                  </a:lnTo>
                  <a:lnTo>
                    <a:pt x="434" y="48"/>
                  </a:lnTo>
                  <a:lnTo>
                    <a:pt x="176" y="100"/>
                  </a:lnTo>
                  <a:lnTo>
                    <a:pt x="58" y="227"/>
                  </a:lnTo>
                  <a:lnTo>
                    <a:pt x="24" y="228"/>
                  </a:lnTo>
                  <a:close/>
                </a:path>
              </a:pathLst>
            </a:custGeom>
            <a:solidFill>
              <a:schemeClr val="bg1"/>
            </a:solidFill>
            <a:ln w="19050">
              <a:solidFill>
                <a:schemeClr val="tx1"/>
              </a:solidFill>
              <a:prstDash val="solid"/>
              <a:round/>
              <a:headEnd/>
              <a:tailEnd/>
            </a:ln>
          </p:spPr>
          <p:txBody>
            <a:bodyPr/>
            <a:lstStyle/>
            <a:p>
              <a:endParaRPr lang="en-US" sz="1200" b="1" dirty="0">
                <a:solidFill>
                  <a:srgbClr val="000000"/>
                </a:solidFill>
              </a:endParaRPr>
            </a:p>
          </p:txBody>
        </p:sp>
        <p:grpSp>
          <p:nvGrpSpPr>
            <p:cNvPr id="23" name="Shape - New York"/>
            <p:cNvGrpSpPr>
              <a:grpSpLocks/>
            </p:cNvGrpSpPr>
            <p:nvPr/>
          </p:nvGrpSpPr>
          <p:grpSpPr bwMode="auto">
            <a:xfrm>
              <a:off x="6530974" y="1478781"/>
              <a:ext cx="1044575" cy="700087"/>
              <a:chOff x="4071" y="893"/>
              <a:chExt cx="658" cy="440"/>
            </a:xfrm>
            <a:solidFill>
              <a:schemeClr val="accent6"/>
            </a:solidFill>
          </p:grpSpPr>
          <p:sp>
            <p:nvSpPr>
              <p:cNvPr id="127" name="Shape -"/>
              <p:cNvSpPr>
                <a:spLocks noChangeAspect="1"/>
              </p:cNvSpPr>
              <p:nvPr/>
            </p:nvSpPr>
            <p:spPr bwMode="auto">
              <a:xfrm>
                <a:off x="4071" y="893"/>
                <a:ext cx="521" cy="417"/>
              </a:xfrm>
              <a:custGeom>
                <a:avLst/>
                <a:gdLst>
                  <a:gd name="T0" fmla="*/ 41 w 524"/>
                  <a:gd name="T1" fmla="*/ 286 h 426"/>
                  <a:gd name="T2" fmla="*/ 90 w 524"/>
                  <a:gd name="T3" fmla="*/ 261 h 426"/>
                  <a:gd name="T4" fmla="*/ 157 w 524"/>
                  <a:gd name="T5" fmla="*/ 255 h 426"/>
                  <a:gd name="T6" fmla="*/ 173 w 524"/>
                  <a:gd name="T7" fmla="*/ 233 h 426"/>
                  <a:gd name="T8" fmla="*/ 197 w 524"/>
                  <a:gd name="T9" fmla="*/ 230 h 426"/>
                  <a:gd name="T10" fmla="*/ 211 w 524"/>
                  <a:gd name="T11" fmla="*/ 206 h 426"/>
                  <a:gd name="T12" fmla="*/ 233 w 524"/>
                  <a:gd name="T13" fmla="*/ 197 h 426"/>
                  <a:gd name="T14" fmla="*/ 223 w 524"/>
                  <a:gd name="T15" fmla="*/ 152 h 426"/>
                  <a:gd name="T16" fmla="*/ 209 w 524"/>
                  <a:gd name="T17" fmla="*/ 140 h 426"/>
                  <a:gd name="T18" fmla="*/ 237 w 524"/>
                  <a:gd name="T19" fmla="*/ 104 h 426"/>
                  <a:gd name="T20" fmla="*/ 255 w 524"/>
                  <a:gd name="T21" fmla="*/ 104 h 426"/>
                  <a:gd name="T22" fmla="*/ 316 w 524"/>
                  <a:gd name="T23" fmla="*/ 28 h 426"/>
                  <a:gd name="T24" fmla="*/ 410 w 524"/>
                  <a:gd name="T25" fmla="*/ 0 h 426"/>
                  <a:gd name="T26" fmla="*/ 421 w 524"/>
                  <a:gd name="T27" fmla="*/ 72 h 426"/>
                  <a:gd name="T28" fmla="*/ 425 w 524"/>
                  <a:gd name="T29" fmla="*/ 69 h 426"/>
                  <a:gd name="T30" fmla="*/ 448 w 524"/>
                  <a:gd name="T31" fmla="*/ 94 h 426"/>
                  <a:gd name="T32" fmla="*/ 449 w 524"/>
                  <a:gd name="T33" fmla="*/ 167 h 426"/>
                  <a:gd name="T34" fmla="*/ 477 w 524"/>
                  <a:gd name="T35" fmla="*/ 227 h 426"/>
                  <a:gd name="T36" fmla="*/ 488 w 524"/>
                  <a:gd name="T37" fmla="*/ 304 h 426"/>
                  <a:gd name="T38" fmla="*/ 491 w 524"/>
                  <a:gd name="T39" fmla="*/ 371 h 426"/>
                  <a:gd name="T40" fmla="*/ 524 w 524"/>
                  <a:gd name="T41" fmla="*/ 394 h 426"/>
                  <a:gd name="T42" fmla="*/ 500 w 524"/>
                  <a:gd name="T43" fmla="*/ 426 h 426"/>
                  <a:gd name="T44" fmla="*/ 439 w 524"/>
                  <a:gd name="T45" fmla="*/ 388 h 426"/>
                  <a:gd name="T46" fmla="*/ 407 w 524"/>
                  <a:gd name="T47" fmla="*/ 391 h 426"/>
                  <a:gd name="T48" fmla="*/ 376 w 524"/>
                  <a:gd name="T49" fmla="*/ 382 h 426"/>
                  <a:gd name="T50" fmla="*/ 378 w 524"/>
                  <a:gd name="T51" fmla="*/ 359 h 426"/>
                  <a:gd name="T52" fmla="*/ 358 w 524"/>
                  <a:gd name="T53" fmla="*/ 352 h 426"/>
                  <a:gd name="T54" fmla="*/ 15 w 524"/>
                  <a:gd name="T55" fmla="*/ 417 h 426"/>
                  <a:gd name="T56" fmla="*/ 0 w 524"/>
                  <a:gd name="T57" fmla="*/ 398 h 426"/>
                  <a:gd name="T58" fmla="*/ 53 w 524"/>
                  <a:gd name="T59" fmla="*/ 322 h 426"/>
                  <a:gd name="T60" fmla="*/ 41 w 524"/>
                  <a:gd name="T61" fmla="*/ 286 h 42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524"/>
                  <a:gd name="T94" fmla="*/ 0 h 426"/>
                  <a:gd name="T95" fmla="*/ 524 w 524"/>
                  <a:gd name="T96" fmla="*/ 426 h 42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524" h="426">
                    <a:moveTo>
                      <a:pt x="41" y="286"/>
                    </a:moveTo>
                    <a:lnTo>
                      <a:pt x="90" y="261"/>
                    </a:lnTo>
                    <a:lnTo>
                      <a:pt x="157" y="255"/>
                    </a:lnTo>
                    <a:lnTo>
                      <a:pt x="173" y="233"/>
                    </a:lnTo>
                    <a:lnTo>
                      <a:pt x="197" y="230"/>
                    </a:lnTo>
                    <a:lnTo>
                      <a:pt x="211" y="206"/>
                    </a:lnTo>
                    <a:lnTo>
                      <a:pt x="233" y="197"/>
                    </a:lnTo>
                    <a:lnTo>
                      <a:pt x="223" y="152"/>
                    </a:lnTo>
                    <a:lnTo>
                      <a:pt x="209" y="140"/>
                    </a:lnTo>
                    <a:lnTo>
                      <a:pt x="237" y="104"/>
                    </a:lnTo>
                    <a:lnTo>
                      <a:pt x="255" y="104"/>
                    </a:lnTo>
                    <a:lnTo>
                      <a:pt x="316" y="28"/>
                    </a:lnTo>
                    <a:lnTo>
                      <a:pt x="410" y="0"/>
                    </a:lnTo>
                    <a:lnTo>
                      <a:pt x="421" y="72"/>
                    </a:lnTo>
                    <a:lnTo>
                      <a:pt x="425" y="69"/>
                    </a:lnTo>
                    <a:lnTo>
                      <a:pt x="448" y="94"/>
                    </a:lnTo>
                    <a:lnTo>
                      <a:pt x="449" y="167"/>
                    </a:lnTo>
                    <a:lnTo>
                      <a:pt x="477" y="227"/>
                    </a:lnTo>
                    <a:lnTo>
                      <a:pt x="488" y="304"/>
                    </a:lnTo>
                    <a:lnTo>
                      <a:pt x="491" y="371"/>
                    </a:lnTo>
                    <a:lnTo>
                      <a:pt x="524" y="394"/>
                    </a:lnTo>
                    <a:lnTo>
                      <a:pt x="500" y="426"/>
                    </a:lnTo>
                    <a:lnTo>
                      <a:pt x="439" y="388"/>
                    </a:lnTo>
                    <a:lnTo>
                      <a:pt x="407" y="391"/>
                    </a:lnTo>
                    <a:lnTo>
                      <a:pt x="376" y="382"/>
                    </a:lnTo>
                    <a:lnTo>
                      <a:pt x="378" y="359"/>
                    </a:lnTo>
                    <a:lnTo>
                      <a:pt x="358" y="352"/>
                    </a:lnTo>
                    <a:lnTo>
                      <a:pt x="15" y="417"/>
                    </a:lnTo>
                    <a:lnTo>
                      <a:pt x="0" y="398"/>
                    </a:lnTo>
                    <a:lnTo>
                      <a:pt x="53" y="322"/>
                    </a:lnTo>
                    <a:lnTo>
                      <a:pt x="41" y="286"/>
                    </a:lnTo>
                    <a:close/>
                  </a:path>
                </a:pathLst>
              </a:custGeom>
              <a:solidFill>
                <a:schemeClr val="accent1"/>
              </a:solidFill>
              <a:ln w="19050">
                <a:solidFill>
                  <a:schemeClr val="tx1"/>
                </a:solidFill>
                <a:prstDash val="solid"/>
                <a:round/>
                <a:headEnd/>
                <a:tailEnd/>
              </a:ln>
            </p:spPr>
            <p:txBody>
              <a:bodyPr/>
              <a:lstStyle/>
              <a:p>
                <a:pPr>
                  <a:defRPr/>
                </a:pPr>
                <a:endParaRPr lang="en-US" sz="1200" b="1" dirty="0">
                  <a:solidFill>
                    <a:srgbClr val="000000"/>
                  </a:solidFill>
                </a:endParaRPr>
              </a:p>
            </p:txBody>
          </p:sp>
          <p:sp>
            <p:nvSpPr>
              <p:cNvPr id="128" name="Shape -"/>
              <p:cNvSpPr>
                <a:spLocks noChangeAspect="1"/>
              </p:cNvSpPr>
              <p:nvPr/>
            </p:nvSpPr>
            <p:spPr bwMode="auto">
              <a:xfrm>
                <a:off x="4578" y="1244"/>
                <a:ext cx="151" cy="89"/>
              </a:xfrm>
              <a:custGeom>
                <a:avLst/>
                <a:gdLst>
                  <a:gd name="T0" fmla="*/ 0 w 152"/>
                  <a:gd name="T1" fmla="*/ 67 h 91"/>
                  <a:gd name="T2" fmla="*/ 63 w 152"/>
                  <a:gd name="T3" fmla="*/ 37 h 91"/>
                  <a:gd name="T4" fmla="*/ 124 w 152"/>
                  <a:gd name="T5" fmla="*/ 0 h 91"/>
                  <a:gd name="T6" fmla="*/ 134 w 152"/>
                  <a:gd name="T7" fmla="*/ 1 h 91"/>
                  <a:gd name="T8" fmla="*/ 152 w 152"/>
                  <a:gd name="T9" fmla="*/ 3 h 91"/>
                  <a:gd name="T10" fmla="*/ 93 w 152"/>
                  <a:gd name="T11" fmla="*/ 50 h 91"/>
                  <a:gd name="T12" fmla="*/ 18 w 152"/>
                  <a:gd name="T13" fmla="*/ 91 h 91"/>
                  <a:gd name="T14" fmla="*/ 0 w 152"/>
                  <a:gd name="T15" fmla="*/ 67 h 91"/>
                  <a:gd name="T16" fmla="*/ 0 60000 65536"/>
                  <a:gd name="T17" fmla="*/ 0 60000 65536"/>
                  <a:gd name="T18" fmla="*/ 0 60000 65536"/>
                  <a:gd name="T19" fmla="*/ 0 60000 65536"/>
                  <a:gd name="T20" fmla="*/ 0 60000 65536"/>
                  <a:gd name="T21" fmla="*/ 0 60000 65536"/>
                  <a:gd name="T22" fmla="*/ 0 60000 65536"/>
                  <a:gd name="T23" fmla="*/ 0 60000 65536"/>
                  <a:gd name="T24" fmla="*/ 0 w 152"/>
                  <a:gd name="T25" fmla="*/ 0 h 91"/>
                  <a:gd name="T26" fmla="*/ 152 w 152"/>
                  <a:gd name="T27" fmla="*/ 91 h 91"/>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52" h="91">
                    <a:moveTo>
                      <a:pt x="0" y="67"/>
                    </a:moveTo>
                    <a:lnTo>
                      <a:pt x="63" y="37"/>
                    </a:lnTo>
                    <a:lnTo>
                      <a:pt x="124" y="0"/>
                    </a:lnTo>
                    <a:lnTo>
                      <a:pt x="134" y="1"/>
                    </a:lnTo>
                    <a:lnTo>
                      <a:pt x="152" y="3"/>
                    </a:lnTo>
                    <a:lnTo>
                      <a:pt x="93" y="50"/>
                    </a:lnTo>
                    <a:lnTo>
                      <a:pt x="18" y="91"/>
                    </a:lnTo>
                    <a:lnTo>
                      <a:pt x="0" y="67"/>
                    </a:lnTo>
                    <a:close/>
                  </a:path>
                </a:pathLst>
              </a:custGeom>
              <a:solidFill>
                <a:schemeClr val="accent1"/>
              </a:solidFill>
              <a:ln w="19050">
                <a:solidFill>
                  <a:schemeClr val="tx1"/>
                </a:solidFill>
                <a:prstDash val="solid"/>
                <a:round/>
                <a:headEnd/>
                <a:tailEnd/>
              </a:ln>
            </p:spPr>
            <p:txBody>
              <a:bodyPr/>
              <a:lstStyle/>
              <a:p>
                <a:pPr>
                  <a:defRPr/>
                </a:pPr>
                <a:endParaRPr lang="en-US" sz="1200" b="1" dirty="0">
                  <a:solidFill>
                    <a:srgbClr val="000000"/>
                  </a:solidFill>
                </a:endParaRPr>
              </a:p>
            </p:txBody>
          </p:sp>
        </p:grpSp>
        <p:sp>
          <p:nvSpPr>
            <p:cNvPr id="24" name="Shape - New Mexico"/>
            <p:cNvSpPr>
              <a:spLocks noChangeAspect="1"/>
            </p:cNvSpPr>
            <p:nvPr/>
          </p:nvSpPr>
          <p:spPr bwMode="auto">
            <a:xfrm>
              <a:off x="2868611" y="3158355"/>
              <a:ext cx="898525" cy="877887"/>
            </a:xfrm>
            <a:custGeom>
              <a:avLst/>
              <a:gdLst>
                <a:gd name="T0" fmla="*/ 2147483647 w 568"/>
                <a:gd name="T1" fmla="*/ 0 h 563"/>
                <a:gd name="T2" fmla="*/ 2147483647 w 568"/>
                <a:gd name="T3" fmla="*/ 2147483647 h 563"/>
                <a:gd name="T4" fmla="*/ 2147483647 w 568"/>
                <a:gd name="T5" fmla="*/ 2147483647 h 563"/>
                <a:gd name="T6" fmla="*/ 2147483647 w 568"/>
                <a:gd name="T7" fmla="*/ 2147483647 h 563"/>
                <a:gd name="T8" fmla="*/ 2147483647 w 568"/>
                <a:gd name="T9" fmla="*/ 2147483647 h 563"/>
                <a:gd name="T10" fmla="*/ 2147483647 w 568"/>
                <a:gd name="T11" fmla="*/ 2147483647 h 563"/>
                <a:gd name="T12" fmla="*/ 2147483647 w 568"/>
                <a:gd name="T13" fmla="*/ 2147483647 h 563"/>
                <a:gd name="T14" fmla="*/ 2147483647 w 568"/>
                <a:gd name="T15" fmla="*/ 2147483647 h 563"/>
                <a:gd name="T16" fmla="*/ 0 w 568"/>
                <a:gd name="T17" fmla="*/ 2147483647 h 563"/>
                <a:gd name="T18" fmla="*/ 2147483647 w 568"/>
                <a:gd name="T19" fmla="*/ 2147483647 h 563"/>
                <a:gd name="T20" fmla="*/ 2147483647 w 568"/>
                <a:gd name="T21" fmla="*/ 0 h 56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568"/>
                <a:gd name="T34" fmla="*/ 0 h 563"/>
                <a:gd name="T35" fmla="*/ 568 w 568"/>
                <a:gd name="T36" fmla="*/ 563 h 563"/>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568" h="563">
                  <a:moveTo>
                    <a:pt x="69" y="0"/>
                  </a:moveTo>
                  <a:lnTo>
                    <a:pt x="568" y="22"/>
                  </a:lnTo>
                  <a:lnTo>
                    <a:pt x="544" y="520"/>
                  </a:lnTo>
                  <a:lnTo>
                    <a:pt x="382" y="511"/>
                  </a:lnTo>
                  <a:lnTo>
                    <a:pt x="230" y="507"/>
                  </a:lnTo>
                  <a:lnTo>
                    <a:pt x="230" y="526"/>
                  </a:lnTo>
                  <a:lnTo>
                    <a:pt x="103" y="526"/>
                  </a:lnTo>
                  <a:lnTo>
                    <a:pt x="95" y="563"/>
                  </a:lnTo>
                  <a:lnTo>
                    <a:pt x="0" y="551"/>
                  </a:lnTo>
                  <a:lnTo>
                    <a:pt x="54" y="130"/>
                  </a:lnTo>
                  <a:lnTo>
                    <a:pt x="69" y="0"/>
                  </a:lnTo>
                  <a:close/>
                </a:path>
              </a:pathLst>
            </a:custGeom>
            <a:solidFill>
              <a:schemeClr val="accent1"/>
            </a:solidFill>
            <a:ln w="19050">
              <a:solidFill>
                <a:schemeClr val="tx1"/>
              </a:solidFill>
              <a:prstDash val="solid"/>
              <a:round/>
              <a:headEnd/>
              <a:tailEnd/>
            </a:ln>
          </p:spPr>
          <p:txBody>
            <a:bodyPr/>
            <a:lstStyle/>
            <a:p>
              <a:endParaRPr lang="en-US" sz="1200" b="1" dirty="0">
                <a:solidFill>
                  <a:srgbClr val="000000"/>
                </a:solidFill>
              </a:endParaRPr>
            </a:p>
          </p:txBody>
        </p:sp>
        <p:sp>
          <p:nvSpPr>
            <p:cNvPr id="25" name="Shape - New Jersey"/>
            <p:cNvSpPr>
              <a:spLocks noChangeAspect="1"/>
            </p:cNvSpPr>
            <p:nvPr/>
          </p:nvSpPr>
          <p:spPr bwMode="auto">
            <a:xfrm>
              <a:off x="7143748" y="2080443"/>
              <a:ext cx="196851" cy="385763"/>
            </a:xfrm>
            <a:custGeom>
              <a:avLst/>
              <a:gdLst>
                <a:gd name="T0" fmla="*/ 2147483647 w 125"/>
                <a:gd name="T1" fmla="*/ 2147483647 h 247"/>
                <a:gd name="T2" fmla="*/ 2147483647 w 125"/>
                <a:gd name="T3" fmla="*/ 0 h 247"/>
                <a:gd name="T4" fmla="*/ 2147483647 w 125"/>
                <a:gd name="T5" fmla="*/ 2147483647 h 247"/>
                <a:gd name="T6" fmla="*/ 2147483647 w 125"/>
                <a:gd name="T7" fmla="*/ 2147483647 h 247"/>
                <a:gd name="T8" fmla="*/ 2147483647 w 125"/>
                <a:gd name="T9" fmla="*/ 2147483647 h 247"/>
                <a:gd name="T10" fmla="*/ 2147483647 w 125"/>
                <a:gd name="T11" fmla="*/ 2147483647 h 247"/>
                <a:gd name="T12" fmla="*/ 2147483647 w 125"/>
                <a:gd name="T13" fmla="*/ 2147483647 h 247"/>
                <a:gd name="T14" fmla="*/ 2147483647 w 125"/>
                <a:gd name="T15" fmla="*/ 2147483647 h 247"/>
                <a:gd name="T16" fmla="*/ 2147483647 w 125"/>
                <a:gd name="T17" fmla="*/ 2147483647 h 247"/>
                <a:gd name="T18" fmla="*/ 2147483647 w 125"/>
                <a:gd name="T19" fmla="*/ 2147483647 h 247"/>
                <a:gd name="T20" fmla="*/ 2147483647 w 125"/>
                <a:gd name="T21" fmla="*/ 2147483647 h 247"/>
                <a:gd name="T22" fmla="*/ 0 w 125"/>
                <a:gd name="T23" fmla="*/ 2147483647 h 247"/>
                <a:gd name="T24" fmla="*/ 2147483647 w 125"/>
                <a:gd name="T25" fmla="*/ 2147483647 h 24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25"/>
                <a:gd name="T40" fmla="*/ 0 h 247"/>
                <a:gd name="T41" fmla="*/ 125 w 125"/>
                <a:gd name="T42" fmla="*/ 247 h 24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25" h="247">
                  <a:moveTo>
                    <a:pt x="22" y="2"/>
                  </a:moveTo>
                  <a:lnTo>
                    <a:pt x="52" y="0"/>
                  </a:lnTo>
                  <a:lnTo>
                    <a:pt x="112" y="37"/>
                  </a:lnTo>
                  <a:lnTo>
                    <a:pt x="103" y="67"/>
                  </a:lnTo>
                  <a:lnTo>
                    <a:pt x="124" y="86"/>
                  </a:lnTo>
                  <a:lnTo>
                    <a:pt x="125" y="203"/>
                  </a:lnTo>
                  <a:lnTo>
                    <a:pt x="104" y="247"/>
                  </a:lnTo>
                  <a:lnTo>
                    <a:pt x="81" y="231"/>
                  </a:lnTo>
                  <a:lnTo>
                    <a:pt x="55" y="230"/>
                  </a:lnTo>
                  <a:lnTo>
                    <a:pt x="12" y="206"/>
                  </a:lnTo>
                  <a:lnTo>
                    <a:pt x="45" y="133"/>
                  </a:lnTo>
                  <a:lnTo>
                    <a:pt x="0" y="94"/>
                  </a:lnTo>
                  <a:lnTo>
                    <a:pt x="22" y="2"/>
                  </a:lnTo>
                  <a:close/>
                </a:path>
              </a:pathLst>
            </a:custGeom>
            <a:solidFill>
              <a:schemeClr val="accent1"/>
            </a:solidFill>
            <a:ln w="19050">
              <a:solidFill>
                <a:schemeClr val="tx1"/>
              </a:solidFill>
              <a:prstDash val="solid"/>
              <a:round/>
              <a:headEnd/>
              <a:tailEnd/>
            </a:ln>
          </p:spPr>
          <p:txBody>
            <a:bodyPr/>
            <a:lstStyle/>
            <a:p>
              <a:endParaRPr lang="en-US" sz="1200" b="1" dirty="0">
                <a:solidFill>
                  <a:srgbClr val="000000"/>
                </a:solidFill>
              </a:endParaRPr>
            </a:p>
          </p:txBody>
        </p:sp>
        <p:sp>
          <p:nvSpPr>
            <p:cNvPr id="26" name="Shape - New Hampshire"/>
            <p:cNvSpPr>
              <a:spLocks noChangeAspect="1"/>
            </p:cNvSpPr>
            <p:nvPr/>
          </p:nvSpPr>
          <p:spPr bwMode="auto">
            <a:xfrm>
              <a:off x="7334249" y="1366068"/>
              <a:ext cx="257175" cy="447675"/>
            </a:xfrm>
            <a:custGeom>
              <a:avLst/>
              <a:gdLst>
                <a:gd name="T0" fmla="*/ 2147483647 w 162"/>
                <a:gd name="T1" fmla="*/ 0 h 289"/>
                <a:gd name="T2" fmla="*/ 0 w 162"/>
                <a:gd name="T3" fmla="*/ 2147483647 h 289"/>
                <a:gd name="T4" fmla="*/ 2147483647 w 162"/>
                <a:gd name="T5" fmla="*/ 2147483647 h 289"/>
                <a:gd name="T6" fmla="*/ 2147483647 w 162"/>
                <a:gd name="T7" fmla="*/ 2147483647 h 289"/>
                <a:gd name="T8" fmla="*/ 2147483647 w 162"/>
                <a:gd name="T9" fmla="*/ 2147483647 h 289"/>
                <a:gd name="T10" fmla="*/ 2147483647 w 162"/>
                <a:gd name="T11" fmla="*/ 2147483647 h 289"/>
                <a:gd name="T12" fmla="*/ 2147483647 w 162"/>
                <a:gd name="T13" fmla="*/ 2147483647 h 289"/>
                <a:gd name="T14" fmla="*/ 2147483647 w 162"/>
                <a:gd name="T15" fmla="*/ 2147483647 h 289"/>
                <a:gd name="T16" fmla="*/ 2147483647 w 162"/>
                <a:gd name="T17" fmla="*/ 2147483647 h 289"/>
                <a:gd name="T18" fmla="*/ 2147483647 w 162"/>
                <a:gd name="T19" fmla="*/ 2147483647 h 289"/>
                <a:gd name="T20" fmla="*/ 2147483647 w 162"/>
                <a:gd name="T21" fmla="*/ 2147483647 h 289"/>
                <a:gd name="T22" fmla="*/ 2147483647 w 162"/>
                <a:gd name="T23" fmla="*/ 2147483647 h 289"/>
                <a:gd name="T24" fmla="*/ 2147483647 w 162"/>
                <a:gd name="T25" fmla="*/ 0 h 289"/>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62"/>
                <a:gd name="T40" fmla="*/ 0 h 289"/>
                <a:gd name="T41" fmla="*/ 162 w 162"/>
                <a:gd name="T42" fmla="*/ 289 h 289"/>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62" h="289">
                  <a:moveTo>
                    <a:pt x="34" y="0"/>
                  </a:moveTo>
                  <a:lnTo>
                    <a:pt x="0" y="51"/>
                  </a:lnTo>
                  <a:lnTo>
                    <a:pt x="37" y="118"/>
                  </a:lnTo>
                  <a:lnTo>
                    <a:pt x="15" y="136"/>
                  </a:lnTo>
                  <a:lnTo>
                    <a:pt x="24" y="289"/>
                  </a:lnTo>
                  <a:lnTo>
                    <a:pt x="115" y="267"/>
                  </a:lnTo>
                  <a:lnTo>
                    <a:pt x="138" y="267"/>
                  </a:lnTo>
                  <a:lnTo>
                    <a:pt x="152" y="250"/>
                  </a:lnTo>
                  <a:lnTo>
                    <a:pt x="152" y="222"/>
                  </a:lnTo>
                  <a:lnTo>
                    <a:pt x="162" y="204"/>
                  </a:lnTo>
                  <a:lnTo>
                    <a:pt x="112" y="182"/>
                  </a:lnTo>
                  <a:lnTo>
                    <a:pt x="46" y="14"/>
                  </a:lnTo>
                  <a:lnTo>
                    <a:pt x="34" y="0"/>
                  </a:lnTo>
                  <a:close/>
                </a:path>
              </a:pathLst>
            </a:custGeom>
            <a:solidFill>
              <a:schemeClr val="bg1"/>
            </a:solidFill>
            <a:ln w="19050">
              <a:solidFill>
                <a:schemeClr val="tx1"/>
              </a:solidFill>
              <a:prstDash val="solid"/>
              <a:round/>
              <a:headEnd/>
              <a:tailEnd/>
            </a:ln>
          </p:spPr>
          <p:txBody>
            <a:bodyPr/>
            <a:lstStyle/>
            <a:p>
              <a:endParaRPr lang="en-US" sz="1200" b="1" dirty="0">
                <a:solidFill>
                  <a:srgbClr val="B0DDF4"/>
                </a:solidFill>
              </a:endParaRPr>
            </a:p>
          </p:txBody>
        </p:sp>
        <p:sp>
          <p:nvSpPr>
            <p:cNvPr id="27" name="Shape - Nevada"/>
            <p:cNvSpPr>
              <a:spLocks noChangeAspect="1"/>
            </p:cNvSpPr>
            <p:nvPr/>
          </p:nvSpPr>
          <p:spPr bwMode="auto">
            <a:xfrm>
              <a:off x="1660523" y="2143942"/>
              <a:ext cx="831851" cy="1239838"/>
            </a:xfrm>
            <a:custGeom>
              <a:avLst/>
              <a:gdLst>
                <a:gd name="T0" fmla="*/ 2147483647 w 527"/>
                <a:gd name="T1" fmla="*/ 0 h 797"/>
                <a:gd name="T2" fmla="*/ 0 w 527"/>
                <a:gd name="T3" fmla="*/ 2147483647 h 797"/>
                <a:gd name="T4" fmla="*/ 2147483647 w 527"/>
                <a:gd name="T5" fmla="*/ 2147483647 h 797"/>
                <a:gd name="T6" fmla="*/ 2147483647 w 527"/>
                <a:gd name="T7" fmla="*/ 2147483647 h 797"/>
                <a:gd name="T8" fmla="*/ 2147483647 w 527"/>
                <a:gd name="T9" fmla="*/ 2147483647 h 797"/>
                <a:gd name="T10" fmla="*/ 2147483647 w 527"/>
                <a:gd name="T11" fmla="*/ 2147483647 h 797"/>
                <a:gd name="T12" fmla="*/ 2147483647 w 527"/>
                <a:gd name="T13" fmla="*/ 2147483647 h 797"/>
                <a:gd name="T14" fmla="*/ 2147483647 w 527"/>
                <a:gd name="T15" fmla="*/ 2147483647 h 797"/>
                <a:gd name="T16" fmla="*/ 2147483647 w 527"/>
                <a:gd name="T17" fmla="*/ 2147483647 h 797"/>
                <a:gd name="T18" fmla="*/ 2147483647 w 527"/>
                <a:gd name="T19" fmla="*/ 2147483647 h 797"/>
                <a:gd name="T20" fmla="*/ 2147483647 w 527"/>
                <a:gd name="T21" fmla="*/ 2147483647 h 797"/>
                <a:gd name="T22" fmla="*/ 2147483647 w 527"/>
                <a:gd name="T23" fmla="*/ 0 h 797"/>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527"/>
                <a:gd name="T37" fmla="*/ 0 h 797"/>
                <a:gd name="T38" fmla="*/ 527 w 527"/>
                <a:gd name="T39" fmla="*/ 797 h 797"/>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527" h="797">
                  <a:moveTo>
                    <a:pt x="67" y="0"/>
                  </a:moveTo>
                  <a:lnTo>
                    <a:pt x="0" y="316"/>
                  </a:lnTo>
                  <a:lnTo>
                    <a:pt x="359" y="797"/>
                  </a:lnTo>
                  <a:lnTo>
                    <a:pt x="381" y="776"/>
                  </a:lnTo>
                  <a:lnTo>
                    <a:pt x="380" y="681"/>
                  </a:lnTo>
                  <a:lnTo>
                    <a:pt x="425" y="688"/>
                  </a:lnTo>
                  <a:lnTo>
                    <a:pt x="471" y="396"/>
                  </a:lnTo>
                  <a:lnTo>
                    <a:pt x="502" y="198"/>
                  </a:lnTo>
                  <a:lnTo>
                    <a:pt x="511" y="138"/>
                  </a:lnTo>
                  <a:lnTo>
                    <a:pt x="527" y="85"/>
                  </a:lnTo>
                  <a:lnTo>
                    <a:pt x="290" y="47"/>
                  </a:lnTo>
                  <a:lnTo>
                    <a:pt x="67" y="0"/>
                  </a:lnTo>
                  <a:close/>
                </a:path>
              </a:pathLst>
            </a:custGeom>
            <a:solidFill>
              <a:schemeClr val="accent1"/>
            </a:solidFill>
            <a:ln w="19050">
              <a:solidFill>
                <a:schemeClr val="tx1"/>
              </a:solidFill>
              <a:prstDash val="solid"/>
              <a:round/>
              <a:headEnd/>
              <a:tailEnd/>
            </a:ln>
          </p:spPr>
          <p:txBody>
            <a:bodyPr/>
            <a:lstStyle/>
            <a:p>
              <a:endParaRPr lang="en-US" sz="1200" b="1" dirty="0">
                <a:solidFill>
                  <a:srgbClr val="000000"/>
                </a:solidFill>
              </a:endParaRPr>
            </a:p>
          </p:txBody>
        </p:sp>
        <p:sp>
          <p:nvSpPr>
            <p:cNvPr id="28" name="Shape - Nebraska"/>
            <p:cNvSpPr>
              <a:spLocks noChangeAspect="1"/>
            </p:cNvSpPr>
            <p:nvPr/>
          </p:nvSpPr>
          <p:spPr bwMode="auto">
            <a:xfrm>
              <a:off x="3648074" y="2245543"/>
              <a:ext cx="1095375" cy="487363"/>
            </a:xfrm>
            <a:custGeom>
              <a:avLst/>
              <a:gdLst>
                <a:gd name="T0" fmla="*/ 2147483647 w 695"/>
                <a:gd name="T1" fmla="*/ 0 h 313"/>
                <a:gd name="T2" fmla="*/ 0 w 695"/>
                <a:gd name="T3" fmla="*/ 2147483647 h 313"/>
                <a:gd name="T4" fmla="*/ 2147483647 w 695"/>
                <a:gd name="T5" fmla="*/ 2147483647 h 313"/>
                <a:gd name="T6" fmla="*/ 2147483647 w 695"/>
                <a:gd name="T7" fmla="*/ 2147483647 h 313"/>
                <a:gd name="T8" fmla="*/ 2147483647 w 695"/>
                <a:gd name="T9" fmla="*/ 2147483647 h 313"/>
                <a:gd name="T10" fmla="*/ 2147483647 w 695"/>
                <a:gd name="T11" fmla="*/ 2147483647 h 313"/>
                <a:gd name="T12" fmla="*/ 2147483647 w 695"/>
                <a:gd name="T13" fmla="*/ 2147483647 h 313"/>
                <a:gd name="T14" fmla="*/ 2147483647 w 695"/>
                <a:gd name="T15" fmla="*/ 2147483647 h 313"/>
                <a:gd name="T16" fmla="*/ 2147483647 w 695"/>
                <a:gd name="T17" fmla="*/ 2147483647 h 313"/>
                <a:gd name="T18" fmla="*/ 2147483647 w 695"/>
                <a:gd name="T19" fmla="*/ 2147483647 h 313"/>
                <a:gd name="T20" fmla="*/ 2147483647 w 695"/>
                <a:gd name="T21" fmla="*/ 2147483647 h 313"/>
                <a:gd name="T22" fmla="*/ 2147483647 w 695"/>
                <a:gd name="T23" fmla="*/ 2147483647 h 313"/>
                <a:gd name="T24" fmla="*/ 2147483647 w 695"/>
                <a:gd name="T25" fmla="*/ 2147483647 h 313"/>
                <a:gd name="T26" fmla="*/ 2147483647 w 695"/>
                <a:gd name="T27" fmla="*/ 2147483647 h 313"/>
                <a:gd name="T28" fmla="*/ 2147483647 w 695"/>
                <a:gd name="T29" fmla="*/ 0 h 31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95"/>
                <a:gd name="T46" fmla="*/ 0 h 313"/>
                <a:gd name="T47" fmla="*/ 695 w 695"/>
                <a:gd name="T48" fmla="*/ 313 h 31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95" h="313">
                  <a:moveTo>
                    <a:pt x="8" y="0"/>
                  </a:moveTo>
                  <a:lnTo>
                    <a:pt x="0" y="207"/>
                  </a:lnTo>
                  <a:lnTo>
                    <a:pt x="157" y="211"/>
                  </a:lnTo>
                  <a:lnTo>
                    <a:pt x="155" y="313"/>
                  </a:lnTo>
                  <a:lnTo>
                    <a:pt x="367" y="310"/>
                  </a:lnTo>
                  <a:lnTo>
                    <a:pt x="556" y="307"/>
                  </a:lnTo>
                  <a:lnTo>
                    <a:pt x="695" y="310"/>
                  </a:lnTo>
                  <a:lnTo>
                    <a:pt x="652" y="222"/>
                  </a:lnTo>
                  <a:lnTo>
                    <a:pt x="622" y="140"/>
                  </a:lnTo>
                  <a:lnTo>
                    <a:pt x="589" y="55"/>
                  </a:lnTo>
                  <a:lnTo>
                    <a:pt x="510" y="1"/>
                  </a:lnTo>
                  <a:lnTo>
                    <a:pt x="474" y="33"/>
                  </a:lnTo>
                  <a:lnTo>
                    <a:pt x="431" y="10"/>
                  </a:lnTo>
                  <a:lnTo>
                    <a:pt x="242" y="4"/>
                  </a:lnTo>
                  <a:lnTo>
                    <a:pt x="8" y="0"/>
                  </a:lnTo>
                  <a:close/>
                </a:path>
              </a:pathLst>
            </a:custGeom>
            <a:solidFill>
              <a:schemeClr val="accent5"/>
            </a:solidFill>
            <a:ln w="19050">
              <a:solidFill>
                <a:schemeClr val="tx1"/>
              </a:solidFill>
              <a:prstDash val="solid"/>
              <a:round/>
              <a:headEnd/>
              <a:tailEnd/>
            </a:ln>
          </p:spPr>
          <p:txBody>
            <a:bodyPr/>
            <a:lstStyle/>
            <a:p>
              <a:endParaRPr lang="en-US" sz="1200" b="1" dirty="0">
                <a:solidFill>
                  <a:srgbClr val="000000"/>
                </a:solidFill>
              </a:endParaRPr>
            </a:p>
          </p:txBody>
        </p:sp>
        <p:sp>
          <p:nvSpPr>
            <p:cNvPr id="29" name="Shape - Montana"/>
            <p:cNvSpPr>
              <a:spLocks noChangeAspect="1"/>
            </p:cNvSpPr>
            <p:nvPr/>
          </p:nvSpPr>
          <p:spPr bwMode="auto">
            <a:xfrm>
              <a:off x="2373958" y="1139056"/>
              <a:ext cx="1306512" cy="803275"/>
            </a:xfrm>
            <a:custGeom>
              <a:avLst/>
              <a:gdLst>
                <a:gd name="T0" fmla="*/ 2147483647 w 828"/>
                <a:gd name="T1" fmla="*/ 0 h 516"/>
                <a:gd name="T2" fmla="*/ 2147483647 w 828"/>
                <a:gd name="T3" fmla="*/ 2147483647 h 516"/>
                <a:gd name="T4" fmla="*/ 2147483647 w 828"/>
                <a:gd name="T5" fmla="*/ 2147483647 h 516"/>
                <a:gd name="T6" fmla="*/ 2147483647 w 828"/>
                <a:gd name="T7" fmla="*/ 2147483647 h 516"/>
                <a:gd name="T8" fmla="*/ 2147483647 w 828"/>
                <a:gd name="T9" fmla="*/ 2147483647 h 516"/>
                <a:gd name="T10" fmla="*/ 2147483647 w 828"/>
                <a:gd name="T11" fmla="*/ 2147483647 h 516"/>
                <a:gd name="T12" fmla="*/ 2147483647 w 828"/>
                <a:gd name="T13" fmla="*/ 2147483647 h 516"/>
                <a:gd name="T14" fmla="*/ 2147483647 w 828"/>
                <a:gd name="T15" fmla="*/ 2147483647 h 516"/>
                <a:gd name="T16" fmla="*/ 2147483647 w 828"/>
                <a:gd name="T17" fmla="*/ 2147483647 h 516"/>
                <a:gd name="T18" fmla="*/ 2147483647 w 828"/>
                <a:gd name="T19" fmla="*/ 2147483647 h 516"/>
                <a:gd name="T20" fmla="*/ 2147483647 w 828"/>
                <a:gd name="T21" fmla="*/ 2147483647 h 516"/>
                <a:gd name="T22" fmla="*/ 2147483647 w 828"/>
                <a:gd name="T23" fmla="*/ 2147483647 h 516"/>
                <a:gd name="T24" fmla="*/ 2147483647 w 828"/>
                <a:gd name="T25" fmla="*/ 2147483647 h 516"/>
                <a:gd name="T26" fmla="*/ 2147483647 w 828"/>
                <a:gd name="T27" fmla="*/ 2147483647 h 516"/>
                <a:gd name="T28" fmla="*/ 2147483647 w 828"/>
                <a:gd name="T29" fmla="*/ 2147483647 h 516"/>
                <a:gd name="T30" fmla="*/ 2147483647 w 828"/>
                <a:gd name="T31" fmla="*/ 2147483647 h 516"/>
                <a:gd name="T32" fmla="*/ 2147483647 w 828"/>
                <a:gd name="T33" fmla="*/ 2147483647 h 516"/>
                <a:gd name="T34" fmla="*/ 0 w 828"/>
                <a:gd name="T35" fmla="*/ 2147483647 h 516"/>
                <a:gd name="T36" fmla="*/ 2147483647 w 828"/>
                <a:gd name="T37" fmla="*/ 0 h 51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828"/>
                <a:gd name="T58" fmla="*/ 0 h 516"/>
                <a:gd name="T59" fmla="*/ 828 w 828"/>
                <a:gd name="T60" fmla="*/ 516 h 51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828" h="516">
                  <a:moveTo>
                    <a:pt x="14" y="0"/>
                  </a:moveTo>
                  <a:lnTo>
                    <a:pt x="176" y="21"/>
                  </a:lnTo>
                  <a:lnTo>
                    <a:pt x="275" y="34"/>
                  </a:lnTo>
                  <a:lnTo>
                    <a:pt x="404" y="48"/>
                  </a:lnTo>
                  <a:lnTo>
                    <a:pt x="524" y="60"/>
                  </a:lnTo>
                  <a:lnTo>
                    <a:pt x="731" y="75"/>
                  </a:lnTo>
                  <a:lnTo>
                    <a:pt x="828" y="82"/>
                  </a:lnTo>
                  <a:lnTo>
                    <a:pt x="825" y="502"/>
                  </a:lnTo>
                  <a:lnTo>
                    <a:pt x="318" y="459"/>
                  </a:lnTo>
                  <a:lnTo>
                    <a:pt x="307" y="516"/>
                  </a:lnTo>
                  <a:lnTo>
                    <a:pt x="288" y="489"/>
                  </a:lnTo>
                  <a:lnTo>
                    <a:pt x="242" y="493"/>
                  </a:lnTo>
                  <a:lnTo>
                    <a:pt x="175" y="504"/>
                  </a:lnTo>
                  <a:lnTo>
                    <a:pt x="163" y="431"/>
                  </a:lnTo>
                  <a:lnTo>
                    <a:pt x="84" y="373"/>
                  </a:lnTo>
                  <a:lnTo>
                    <a:pt x="96" y="317"/>
                  </a:lnTo>
                  <a:lnTo>
                    <a:pt x="103" y="273"/>
                  </a:lnTo>
                  <a:lnTo>
                    <a:pt x="0" y="128"/>
                  </a:lnTo>
                  <a:lnTo>
                    <a:pt x="14" y="0"/>
                  </a:lnTo>
                  <a:close/>
                </a:path>
              </a:pathLst>
            </a:custGeom>
            <a:solidFill>
              <a:schemeClr val="bg1"/>
            </a:solidFill>
            <a:ln w="19050">
              <a:solidFill>
                <a:schemeClr val="tx1"/>
              </a:solidFill>
              <a:prstDash val="solid"/>
              <a:round/>
              <a:headEnd/>
              <a:tailEnd/>
            </a:ln>
          </p:spPr>
          <p:txBody>
            <a:bodyPr/>
            <a:lstStyle/>
            <a:p>
              <a:endParaRPr lang="en-US" sz="1200" b="1" dirty="0">
                <a:solidFill>
                  <a:srgbClr val="000000"/>
                </a:solidFill>
              </a:endParaRPr>
            </a:p>
          </p:txBody>
        </p:sp>
        <p:sp>
          <p:nvSpPr>
            <p:cNvPr id="30" name="Shape - Missouri"/>
            <p:cNvSpPr>
              <a:spLocks noChangeAspect="1"/>
            </p:cNvSpPr>
            <p:nvPr/>
          </p:nvSpPr>
          <p:spPr bwMode="auto">
            <a:xfrm>
              <a:off x="4687886" y="2596381"/>
              <a:ext cx="863600" cy="701675"/>
            </a:xfrm>
            <a:custGeom>
              <a:avLst/>
              <a:gdLst>
                <a:gd name="T0" fmla="*/ 0 w 548"/>
                <a:gd name="T1" fmla="*/ 15 h 451"/>
                <a:gd name="T2" fmla="*/ 240 w 548"/>
                <a:gd name="T3" fmla="*/ 0 h 451"/>
                <a:gd name="T4" fmla="*/ 290 w 548"/>
                <a:gd name="T5" fmla="*/ 0 h 451"/>
                <a:gd name="T6" fmla="*/ 329 w 548"/>
                <a:gd name="T7" fmla="*/ 13 h 451"/>
                <a:gd name="T8" fmla="*/ 308 w 548"/>
                <a:gd name="T9" fmla="*/ 52 h 451"/>
                <a:gd name="T10" fmla="*/ 378 w 548"/>
                <a:gd name="T11" fmla="*/ 116 h 451"/>
                <a:gd name="T12" fmla="*/ 401 w 548"/>
                <a:gd name="T13" fmla="*/ 170 h 451"/>
                <a:gd name="T14" fmla="*/ 442 w 548"/>
                <a:gd name="T15" fmla="*/ 156 h 451"/>
                <a:gd name="T16" fmla="*/ 441 w 548"/>
                <a:gd name="T17" fmla="*/ 232 h 451"/>
                <a:gd name="T18" fmla="*/ 483 w 548"/>
                <a:gd name="T19" fmla="*/ 255 h 451"/>
                <a:gd name="T20" fmla="*/ 502 w 548"/>
                <a:gd name="T21" fmla="*/ 322 h 451"/>
                <a:gd name="T22" fmla="*/ 532 w 548"/>
                <a:gd name="T23" fmla="*/ 328 h 451"/>
                <a:gd name="T24" fmla="*/ 548 w 548"/>
                <a:gd name="T25" fmla="*/ 356 h 451"/>
                <a:gd name="T26" fmla="*/ 511 w 548"/>
                <a:gd name="T27" fmla="*/ 395 h 451"/>
                <a:gd name="T28" fmla="*/ 499 w 548"/>
                <a:gd name="T29" fmla="*/ 439 h 451"/>
                <a:gd name="T30" fmla="*/ 447 w 548"/>
                <a:gd name="T31" fmla="*/ 451 h 451"/>
                <a:gd name="T32" fmla="*/ 460 w 548"/>
                <a:gd name="T33" fmla="*/ 402 h 451"/>
                <a:gd name="T34" fmla="*/ 255 w 548"/>
                <a:gd name="T35" fmla="*/ 420 h 451"/>
                <a:gd name="T36" fmla="*/ 107 w 548"/>
                <a:gd name="T37" fmla="*/ 438 h 451"/>
                <a:gd name="T38" fmla="*/ 98 w 548"/>
                <a:gd name="T39" fmla="*/ 390 h 451"/>
                <a:gd name="T40" fmla="*/ 88 w 548"/>
                <a:gd name="T41" fmla="*/ 246 h 451"/>
                <a:gd name="T42" fmla="*/ 86 w 548"/>
                <a:gd name="T43" fmla="*/ 167 h 451"/>
                <a:gd name="T44" fmla="*/ 37 w 548"/>
                <a:gd name="T45" fmla="*/ 131 h 451"/>
                <a:gd name="T46" fmla="*/ 55 w 548"/>
                <a:gd name="T47" fmla="*/ 98 h 451"/>
                <a:gd name="T48" fmla="*/ 31 w 548"/>
                <a:gd name="T49" fmla="*/ 80 h 451"/>
                <a:gd name="T50" fmla="*/ 0 w 548"/>
                <a:gd name="T51" fmla="*/ 15 h 451"/>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548"/>
                <a:gd name="T79" fmla="*/ 0 h 451"/>
                <a:gd name="T80" fmla="*/ 548 w 548"/>
                <a:gd name="T81" fmla="*/ 451 h 451"/>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548" h="451">
                  <a:moveTo>
                    <a:pt x="0" y="15"/>
                  </a:moveTo>
                  <a:lnTo>
                    <a:pt x="240" y="0"/>
                  </a:lnTo>
                  <a:lnTo>
                    <a:pt x="290" y="0"/>
                  </a:lnTo>
                  <a:lnTo>
                    <a:pt x="329" y="13"/>
                  </a:lnTo>
                  <a:lnTo>
                    <a:pt x="308" y="52"/>
                  </a:lnTo>
                  <a:lnTo>
                    <a:pt x="378" y="116"/>
                  </a:lnTo>
                  <a:lnTo>
                    <a:pt x="401" y="170"/>
                  </a:lnTo>
                  <a:lnTo>
                    <a:pt x="442" y="156"/>
                  </a:lnTo>
                  <a:lnTo>
                    <a:pt x="441" y="232"/>
                  </a:lnTo>
                  <a:lnTo>
                    <a:pt x="483" y="255"/>
                  </a:lnTo>
                  <a:lnTo>
                    <a:pt x="502" y="322"/>
                  </a:lnTo>
                  <a:lnTo>
                    <a:pt x="532" y="328"/>
                  </a:lnTo>
                  <a:lnTo>
                    <a:pt x="548" y="356"/>
                  </a:lnTo>
                  <a:lnTo>
                    <a:pt x="511" y="395"/>
                  </a:lnTo>
                  <a:lnTo>
                    <a:pt x="499" y="439"/>
                  </a:lnTo>
                  <a:lnTo>
                    <a:pt x="447" y="451"/>
                  </a:lnTo>
                  <a:lnTo>
                    <a:pt x="460" y="402"/>
                  </a:lnTo>
                  <a:lnTo>
                    <a:pt x="255" y="420"/>
                  </a:lnTo>
                  <a:lnTo>
                    <a:pt x="107" y="438"/>
                  </a:lnTo>
                  <a:lnTo>
                    <a:pt x="98" y="390"/>
                  </a:lnTo>
                  <a:lnTo>
                    <a:pt x="88" y="246"/>
                  </a:lnTo>
                  <a:lnTo>
                    <a:pt x="86" y="167"/>
                  </a:lnTo>
                  <a:lnTo>
                    <a:pt x="37" y="131"/>
                  </a:lnTo>
                  <a:lnTo>
                    <a:pt x="55" y="98"/>
                  </a:lnTo>
                  <a:lnTo>
                    <a:pt x="31" y="80"/>
                  </a:lnTo>
                  <a:lnTo>
                    <a:pt x="0" y="15"/>
                  </a:lnTo>
                  <a:close/>
                </a:path>
              </a:pathLst>
            </a:custGeom>
            <a:solidFill>
              <a:schemeClr val="accent5"/>
            </a:solidFill>
            <a:ln w="19050">
              <a:solidFill>
                <a:schemeClr val="tx1"/>
              </a:solidFill>
              <a:prstDash val="solid"/>
              <a:round/>
              <a:headEnd/>
              <a:tailEnd/>
            </a:ln>
          </p:spPr>
          <p:txBody>
            <a:bodyPr/>
            <a:lstStyle/>
            <a:p>
              <a:pPr>
                <a:defRPr/>
              </a:pPr>
              <a:endParaRPr lang="en-US" sz="1200" b="1" dirty="0">
                <a:solidFill>
                  <a:srgbClr val="000000"/>
                </a:solidFill>
              </a:endParaRPr>
            </a:p>
          </p:txBody>
        </p:sp>
        <p:sp>
          <p:nvSpPr>
            <p:cNvPr id="31" name="Shape - Mississippi"/>
            <p:cNvSpPr>
              <a:spLocks noChangeAspect="1"/>
            </p:cNvSpPr>
            <p:nvPr/>
          </p:nvSpPr>
          <p:spPr bwMode="auto">
            <a:xfrm>
              <a:off x="5303835" y="3429817"/>
              <a:ext cx="450851" cy="774700"/>
            </a:xfrm>
            <a:custGeom>
              <a:avLst/>
              <a:gdLst>
                <a:gd name="T0" fmla="*/ 2147483647 w 287"/>
                <a:gd name="T1" fmla="*/ 2147483647 h 499"/>
                <a:gd name="T2" fmla="*/ 2147483647 w 287"/>
                <a:gd name="T3" fmla="*/ 2147483647 h 499"/>
                <a:gd name="T4" fmla="*/ 0 w 287"/>
                <a:gd name="T5" fmla="*/ 2147483647 h 499"/>
                <a:gd name="T6" fmla="*/ 2147483647 w 287"/>
                <a:gd name="T7" fmla="*/ 2147483647 h 499"/>
                <a:gd name="T8" fmla="*/ 2147483647 w 287"/>
                <a:gd name="T9" fmla="*/ 2147483647 h 499"/>
                <a:gd name="T10" fmla="*/ 2147483647 w 287"/>
                <a:gd name="T11" fmla="*/ 2147483647 h 499"/>
                <a:gd name="T12" fmla="*/ 2147483647 w 287"/>
                <a:gd name="T13" fmla="*/ 2147483647 h 499"/>
                <a:gd name="T14" fmla="*/ 2147483647 w 287"/>
                <a:gd name="T15" fmla="*/ 2147483647 h 499"/>
                <a:gd name="T16" fmla="*/ 2147483647 w 287"/>
                <a:gd name="T17" fmla="*/ 2147483647 h 499"/>
                <a:gd name="T18" fmla="*/ 2147483647 w 287"/>
                <a:gd name="T19" fmla="*/ 2147483647 h 499"/>
                <a:gd name="T20" fmla="*/ 2147483647 w 287"/>
                <a:gd name="T21" fmla="*/ 2147483647 h 499"/>
                <a:gd name="T22" fmla="*/ 2147483647 w 287"/>
                <a:gd name="T23" fmla="*/ 2147483647 h 499"/>
                <a:gd name="T24" fmla="*/ 2147483647 w 287"/>
                <a:gd name="T25" fmla="*/ 2147483647 h 499"/>
                <a:gd name="T26" fmla="*/ 2147483647 w 287"/>
                <a:gd name="T27" fmla="*/ 0 h 499"/>
                <a:gd name="T28" fmla="*/ 2147483647 w 287"/>
                <a:gd name="T29" fmla="*/ 2147483647 h 499"/>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87"/>
                <a:gd name="T46" fmla="*/ 0 h 499"/>
                <a:gd name="T47" fmla="*/ 287 w 287"/>
                <a:gd name="T48" fmla="*/ 499 h 499"/>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87" h="499">
                  <a:moveTo>
                    <a:pt x="81" y="16"/>
                  </a:moveTo>
                  <a:lnTo>
                    <a:pt x="38" y="101"/>
                  </a:lnTo>
                  <a:lnTo>
                    <a:pt x="0" y="156"/>
                  </a:lnTo>
                  <a:lnTo>
                    <a:pt x="12" y="222"/>
                  </a:lnTo>
                  <a:lnTo>
                    <a:pt x="57" y="311"/>
                  </a:lnTo>
                  <a:lnTo>
                    <a:pt x="23" y="402"/>
                  </a:lnTo>
                  <a:lnTo>
                    <a:pt x="8" y="450"/>
                  </a:lnTo>
                  <a:lnTo>
                    <a:pt x="175" y="430"/>
                  </a:lnTo>
                  <a:lnTo>
                    <a:pt x="182" y="492"/>
                  </a:lnTo>
                  <a:lnTo>
                    <a:pt x="216" y="499"/>
                  </a:lnTo>
                  <a:lnTo>
                    <a:pt x="225" y="468"/>
                  </a:lnTo>
                  <a:lnTo>
                    <a:pt x="287" y="459"/>
                  </a:lnTo>
                  <a:lnTo>
                    <a:pt x="273" y="357"/>
                  </a:lnTo>
                  <a:lnTo>
                    <a:pt x="270" y="0"/>
                  </a:lnTo>
                  <a:lnTo>
                    <a:pt x="81" y="16"/>
                  </a:lnTo>
                  <a:close/>
                </a:path>
              </a:pathLst>
            </a:custGeom>
            <a:solidFill>
              <a:schemeClr val="accent5"/>
            </a:solidFill>
            <a:ln w="19050">
              <a:solidFill>
                <a:schemeClr val="tx1"/>
              </a:solidFill>
              <a:prstDash val="solid"/>
              <a:round/>
              <a:headEnd/>
              <a:tailEnd/>
            </a:ln>
          </p:spPr>
          <p:txBody>
            <a:bodyPr/>
            <a:lstStyle/>
            <a:p>
              <a:endParaRPr lang="en-US" sz="1200" b="1" dirty="0">
                <a:solidFill>
                  <a:srgbClr val="000000"/>
                </a:solidFill>
              </a:endParaRPr>
            </a:p>
          </p:txBody>
        </p:sp>
        <p:sp>
          <p:nvSpPr>
            <p:cNvPr id="32" name="Shape - Minnesota"/>
            <p:cNvSpPr>
              <a:spLocks noChangeAspect="1"/>
            </p:cNvSpPr>
            <p:nvPr/>
          </p:nvSpPr>
          <p:spPr bwMode="auto">
            <a:xfrm>
              <a:off x="4419598" y="1204143"/>
              <a:ext cx="857251" cy="957263"/>
            </a:xfrm>
            <a:custGeom>
              <a:avLst/>
              <a:gdLst>
                <a:gd name="T0" fmla="*/ 0 w 545"/>
                <a:gd name="T1" fmla="*/ 2147483647 h 614"/>
                <a:gd name="T2" fmla="*/ 2147483647 w 545"/>
                <a:gd name="T3" fmla="*/ 2147483647 h 614"/>
                <a:gd name="T4" fmla="*/ 2147483647 w 545"/>
                <a:gd name="T5" fmla="*/ 0 h 614"/>
                <a:gd name="T6" fmla="*/ 2147483647 w 545"/>
                <a:gd name="T7" fmla="*/ 2147483647 h 614"/>
                <a:gd name="T8" fmla="*/ 2147483647 w 545"/>
                <a:gd name="T9" fmla="*/ 2147483647 h 614"/>
                <a:gd name="T10" fmla="*/ 2147483647 w 545"/>
                <a:gd name="T11" fmla="*/ 2147483647 h 614"/>
                <a:gd name="T12" fmla="*/ 2147483647 w 545"/>
                <a:gd name="T13" fmla="*/ 2147483647 h 614"/>
                <a:gd name="T14" fmla="*/ 2147483647 w 545"/>
                <a:gd name="T15" fmla="*/ 2147483647 h 614"/>
                <a:gd name="T16" fmla="*/ 2147483647 w 545"/>
                <a:gd name="T17" fmla="*/ 2147483647 h 614"/>
                <a:gd name="T18" fmla="*/ 2147483647 w 545"/>
                <a:gd name="T19" fmla="*/ 2147483647 h 614"/>
                <a:gd name="T20" fmla="*/ 2147483647 w 545"/>
                <a:gd name="T21" fmla="*/ 2147483647 h 614"/>
                <a:gd name="T22" fmla="*/ 2147483647 w 545"/>
                <a:gd name="T23" fmla="*/ 2147483647 h 614"/>
                <a:gd name="T24" fmla="*/ 2147483647 w 545"/>
                <a:gd name="T25" fmla="*/ 2147483647 h 614"/>
                <a:gd name="T26" fmla="*/ 2147483647 w 545"/>
                <a:gd name="T27" fmla="*/ 2147483647 h 614"/>
                <a:gd name="T28" fmla="*/ 2147483647 w 545"/>
                <a:gd name="T29" fmla="*/ 2147483647 h 614"/>
                <a:gd name="T30" fmla="*/ 2147483647 w 545"/>
                <a:gd name="T31" fmla="*/ 2147483647 h 614"/>
                <a:gd name="T32" fmla="*/ 2147483647 w 545"/>
                <a:gd name="T33" fmla="*/ 2147483647 h 614"/>
                <a:gd name="T34" fmla="*/ 2147483647 w 545"/>
                <a:gd name="T35" fmla="*/ 2147483647 h 614"/>
                <a:gd name="T36" fmla="*/ 2147483647 w 545"/>
                <a:gd name="T37" fmla="*/ 2147483647 h 614"/>
                <a:gd name="T38" fmla="*/ 2147483647 w 545"/>
                <a:gd name="T39" fmla="*/ 2147483647 h 614"/>
                <a:gd name="T40" fmla="*/ 2147483647 w 545"/>
                <a:gd name="T41" fmla="*/ 2147483647 h 614"/>
                <a:gd name="T42" fmla="*/ 2147483647 w 545"/>
                <a:gd name="T43" fmla="*/ 2147483647 h 614"/>
                <a:gd name="T44" fmla="*/ 2147483647 w 545"/>
                <a:gd name="T45" fmla="*/ 2147483647 h 614"/>
                <a:gd name="T46" fmla="*/ 2147483647 w 545"/>
                <a:gd name="T47" fmla="*/ 2147483647 h 614"/>
                <a:gd name="T48" fmla="*/ 2147483647 w 545"/>
                <a:gd name="T49" fmla="*/ 2147483647 h 614"/>
                <a:gd name="T50" fmla="*/ 2147483647 w 545"/>
                <a:gd name="T51" fmla="*/ 2147483647 h 614"/>
                <a:gd name="T52" fmla="*/ 2147483647 w 545"/>
                <a:gd name="T53" fmla="*/ 2147483647 h 614"/>
                <a:gd name="T54" fmla="*/ 2147483647 w 545"/>
                <a:gd name="T55" fmla="*/ 2147483647 h 614"/>
                <a:gd name="T56" fmla="*/ 2147483647 w 545"/>
                <a:gd name="T57" fmla="*/ 2147483647 h 614"/>
                <a:gd name="T58" fmla="*/ 2147483647 w 545"/>
                <a:gd name="T59" fmla="*/ 2147483647 h 614"/>
                <a:gd name="T60" fmla="*/ 0 w 545"/>
                <a:gd name="T61" fmla="*/ 2147483647 h 614"/>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545"/>
                <a:gd name="T94" fmla="*/ 0 h 614"/>
                <a:gd name="T95" fmla="*/ 545 w 545"/>
                <a:gd name="T96" fmla="*/ 614 h 614"/>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545" h="614">
                  <a:moveTo>
                    <a:pt x="0" y="48"/>
                  </a:moveTo>
                  <a:lnTo>
                    <a:pt x="143" y="48"/>
                  </a:lnTo>
                  <a:lnTo>
                    <a:pt x="141" y="0"/>
                  </a:lnTo>
                  <a:lnTo>
                    <a:pt x="173" y="14"/>
                  </a:lnTo>
                  <a:lnTo>
                    <a:pt x="179" y="51"/>
                  </a:lnTo>
                  <a:lnTo>
                    <a:pt x="247" y="91"/>
                  </a:lnTo>
                  <a:lnTo>
                    <a:pt x="268" y="73"/>
                  </a:lnTo>
                  <a:lnTo>
                    <a:pt x="308" y="73"/>
                  </a:lnTo>
                  <a:lnTo>
                    <a:pt x="340" y="109"/>
                  </a:lnTo>
                  <a:lnTo>
                    <a:pt x="361" y="96"/>
                  </a:lnTo>
                  <a:lnTo>
                    <a:pt x="420" y="111"/>
                  </a:lnTo>
                  <a:lnTo>
                    <a:pt x="441" y="84"/>
                  </a:lnTo>
                  <a:lnTo>
                    <a:pt x="478" y="105"/>
                  </a:lnTo>
                  <a:lnTo>
                    <a:pt x="545" y="102"/>
                  </a:lnTo>
                  <a:lnTo>
                    <a:pt x="437" y="178"/>
                  </a:lnTo>
                  <a:lnTo>
                    <a:pt x="383" y="245"/>
                  </a:lnTo>
                  <a:lnTo>
                    <a:pt x="393" y="342"/>
                  </a:lnTo>
                  <a:lnTo>
                    <a:pt x="356" y="382"/>
                  </a:lnTo>
                  <a:lnTo>
                    <a:pt x="371" y="410"/>
                  </a:lnTo>
                  <a:lnTo>
                    <a:pt x="371" y="482"/>
                  </a:lnTo>
                  <a:lnTo>
                    <a:pt x="408" y="482"/>
                  </a:lnTo>
                  <a:lnTo>
                    <a:pt x="463" y="534"/>
                  </a:lnTo>
                  <a:lnTo>
                    <a:pt x="486" y="596"/>
                  </a:lnTo>
                  <a:lnTo>
                    <a:pt x="100" y="614"/>
                  </a:lnTo>
                  <a:lnTo>
                    <a:pt x="101" y="444"/>
                  </a:lnTo>
                  <a:lnTo>
                    <a:pt x="67" y="407"/>
                  </a:lnTo>
                  <a:lnTo>
                    <a:pt x="79" y="362"/>
                  </a:lnTo>
                  <a:lnTo>
                    <a:pt x="91" y="337"/>
                  </a:lnTo>
                  <a:lnTo>
                    <a:pt x="67" y="219"/>
                  </a:lnTo>
                  <a:lnTo>
                    <a:pt x="34" y="142"/>
                  </a:lnTo>
                  <a:lnTo>
                    <a:pt x="0" y="48"/>
                  </a:lnTo>
                  <a:close/>
                </a:path>
              </a:pathLst>
            </a:custGeom>
            <a:solidFill>
              <a:schemeClr val="accent1"/>
            </a:solidFill>
            <a:ln w="19050">
              <a:solidFill>
                <a:schemeClr val="tx1"/>
              </a:solidFill>
              <a:prstDash val="solid"/>
              <a:round/>
              <a:headEnd/>
              <a:tailEnd/>
            </a:ln>
          </p:spPr>
          <p:txBody>
            <a:bodyPr/>
            <a:lstStyle/>
            <a:p>
              <a:endParaRPr lang="en-US" sz="1200" b="1" dirty="0">
                <a:solidFill>
                  <a:srgbClr val="B0DDF4"/>
                </a:solidFill>
              </a:endParaRPr>
            </a:p>
          </p:txBody>
        </p:sp>
        <p:sp>
          <p:nvSpPr>
            <p:cNvPr id="33" name="Shape - Massachusetts"/>
            <p:cNvSpPr>
              <a:spLocks noChangeAspect="1"/>
            </p:cNvSpPr>
            <p:nvPr/>
          </p:nvSpPr>
          <p:spPr bwMode="auto">
            <a:xfrm>
              <a:off x="7278686" y="1751831"/>
              <a:ext cx="468312" cy="211137"/>
            </a:xfrm>
            <a:custGeom>
              <a:avLst/>
              <a:gdLst>
                <a:gd name="T0" fmla="*/ 0 w 296"/>
                <a:gd name="T1" fmla="*/ 2147483647 h 134"/>
                <a:gd name="T2" fmla="*/ 2147483647 w 296"/>
                <a:gd name="T3" fmla="*/ 2147483647 h 134"/>
                <a:gd name="T4" fmla="*/ 2147483647 w 296"/>
                <a:gd name="T5" fmla="*/ 2147483647 h 134"/>
                <a:gd name="T6" fmla="*/ 2147483647 w 296"/>
                <a:gd name="T7" fmla="*/ 0 h 134"/>
                <a:gd name="T8" fmla="*/ 2147483647 w 296"/>
                <a:gd name="T9" fmla="*/ 2147483647 h 134"/>
                <a:gd name="T10" fmla="*/ 2147483647 w 296"/>
                <a:gd name="T11" fmla="*/ 2147483647 h 134"/>
                <a:gd name="T12" fmla="*/ 2147483647 w 296"/>
                <a:gd name="T13" fmla="*/ 2147483647 h 134"/>
                <a:gd name="T14" fmla="*/ 2147483647 w 296"/>
                <a:gd name="T15" fmla="*/ 2147483647 h 134"/>
                <a:gd name="T16" fmla="*/ 2147483647 w 296"/>
                <a:gd name="T17" fmla="*/ 2147483647 h 134"/>
                <a:gd name="T18" fmla="*/ 2147483647 w 296"/>
                <a:gd name="T19" fmla="*/ 2147483647 h 134"/>
                <a:gd name="T20" fmla="*/ 2147483647 w 296"/>
                <a:gd name="T21" fmla="*/ 2147483647 h 134"/>
                <a:gd name="T22" fmla="*/ 2147483647 w 296"/>
                <a:gd name="T23" fmla="*/ 2147483647 h 134"/>
                <a:gd name="T24" fmla="*/ 2147483647 w 296"/>
                <a:gd name="T25" fmla="*/ 2147483647 h 134"/>
                <a:gd name="T26" fmla="*/ 2147483647 w 296"/>
                <a:gd name="T27" fmla="*/ 2147483647 h 134"/>
                <a:gd name="T28" fmla="*/ 2147483647 w 296"/>
                <a:gd name="T29" fmla="*/ 2147483647 h 134"/>
                <a:gd name="T30" fmla="*/ 2147483647 w 296"/>
                <a:gd name="T31" fmla="*/ 2147483647 h 134"/>
                <a:gd name="T32" fmla="*/ 2147483647 w 296"/>
                <a:gd name="T33" fmla="*/ 2147483647 h 134"/>
                <a:gd name="T34" fmla="*/ 2147483647 w 296"/>
                <a:gd name="T35" fmla="*/ 2147483647 h 134"/>
                <a:gd name="T36" fmla="*/ 2147483647 w 296"/>
                <a:gd name="T37" fmla="*/ 2147483647 h 134"/>
                <a:gd name="T38" fmla="*/ 0 w 296"/>
                <a:gd name="T39" fmla="*/ 2147483647 h 134"/>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296"/>
                <a:gd name="T61" fmla="*/ 0 h 134"/>
                <a:gd name="T62" fmla="*/ 296 w 296"/>
                <a:gd name="T63" fmla="*/ 134 h 134"/>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296" h="134">
                  <a:moveTo>
                    <a:pt x="0" y="54"/>
                  </a:moveTo>
                  <a:lnTo>
                    <a:pt x="151" y="16"/>
                  </a:lnTo>
                  <a:lnTo>
                    <a:pt x="169" y="18"/>
                  </a:lnTo>
                  <a:lnTo>
                    <a:pt x="187" y="0"/>
                  </a:lnTo>
                  <a:lnTo>
                    <a:pt x="202" y="9"/>
                  </a:lnTo>
                  <a:lnTo>
                    <a:pt x="184" y="48"/>
                  </a:lnTo>
                  <a:lnTo>
                    <a:pt x="215" y="45"/>
                  </a:lnTo>
                  <a:lnTo>
                    <a:pt x="233" y="74"/>
                  </a:lnTo>
                  <a:lnTo>
                    <a:pt x="254" y="77"/>
                  </a:lnTo>
                  <a:lnTo>
                    <a:pt x="269" y="73"/>
                  </a:lnTo>
                  <a:lnTo>
                    <a:pt x="269" y="57"/>
                  </a:lnTo>
                  <a:lnTo>
                    <a:pt x="243" y="36"/>
                  </a:lnTo>
                  <a:lnTo>
                    <a:pt x="263" y="34"/>
                  </a:lnTo>
                  <a:lnTo>
                    <a:pt x="296" y="79"/>
                  </a:lnTo>
                  <a:lnTo>
                    <a:pt x="264" y="106"/>
                  </a:lnTo>
                  <a:lnTo>
                    <a:pt x="229" y="92"/>
                  </a:lnTo>
                  <a:lnTo>
                    <a:pt x="206" y="125"/>
                  </a:lnTo>
                  <a:lnTo>
                    <a:pt x="161" y="92"/>
                  </a:lnTo>
                  <a:lnTo>
                    <a:pt x="12" y="134"/>
                  </a:lnTo>
                  <a:lnTo>
                    <a:pt x="0" y="54"/>
                  </a:lnTo>
                  <a:close/>
                </a:path>
              </a:pathLst>
            </a:custGeom>
            <a:solidFill>
              <a:schemeClr val="accent5"/>
            </a:solidFill>
            <a:ln w="19050">
              <a:solidFill>
                <a:schemeClr val="tx1"/>
              </a:solidFill>
              <a:prstDash val="solid"/>
              <a:round/>
              <a:headEnd/>
              <a:tailEnd/>
            </a:ln>
          </p:spPr>
          <p:txBody>
            <a:bodyPr/>
            <a:lstStyle/>
            <a:p>
              <a:endParaRPr lang="en-US" sz="1200" b="1" dirty="0">
                <a:solidFill>
                  <a:srgbClr val="B0DDF4"/>
                </a:solidFill>
              </a:endParaRPr>
            </a:p>
          </p:txBody>
        </p:sp>
        <p:grpSp>
          <p:nvGrpSpPr>
            <p:cNvPr id="34" name="Shape - Michigan"/>
            <p:cNvGrpSpPr>
              <a:grpSpLocks/>
            </p:cNvGrpSpPr>
            <p:nvPr/>
          </p:nvGrpSpPr>
          <p:grpSpPr bwMode="auto">
            <a:xfrm>
              <a:off x="5232398" y="1427981"/>
              <a:ext cx="990600" cy="882650"/>
              <a:chOff x="3254" y="860"/>
              <a:chExt cx="623" cy="557"/>
            </a:xfrm>
            <a:solidFill>
              <a:srgbClr val="0072C0"/>
            </a:solidFill>
          </p:grpSpPr>
          <p:sp>
            <p:nvSpPr>
              <p:cNvPr id="125" name="Freeform 27"/>
              <p:cNvSpPr>
                <a:spLocks noChangeAspect="1"/>
              </p:cNvSpPr>
              <p:nvPr/>
            </p:nvSpPr>
            <p:spPr bwMode="auto">
              <a:xfrm>
                <a:off x="3254" y="860"/>
                <a:ext cx="442" cy="190"/>
              </a:xfrm>
              <a:custGeom>
                <a:avLst/>
                <a:gdLst>
                  <a:gd name="T0" fmla="*/ 0 w 445"/>
                  <a:gd name="T1" fmla="*/ 100 h 193"/>
                  <a:gd name="T2" fmla="*/ 96 w 445"/>
                  <a:gd name="T3" fmla="*/ 0 h 193"/>
                  <a:gd name="T4" fmla="*/ 79 w 445"/>
                  <a:gd name="T5" fmla="*/ 41 h 193"/>
                  <a:gd name="T6" fmla="*/ 92 w 445"/>
                  <a:gd name="T7" fmla="*/ 54 h 193"/>
                  <a:gd name="T8" fmla="*/ 123 w 445"/>
                  <a:gd name="T9" fmla="*/ 36 h 193"/>
                  <a:gd name="T10" fmla="*/ 192 w 445"/>
                  <a:gd name="T11" fmla="*/ 63 h 193"/>
                  <a:gd name="T12" fmla="*/ 220 w 445"/>
                  <a:gd name="T13" fmla="*/ 41 h 193"/>
                  <a:gd name="T14" fmla="*/ 311 w 445"/>
                  <a:gd name="T15" fmla="*/ 32 h 193"/>
                  <a:gd name="T16" fmla="*/ 329 w 445"/>
                  <a:gd name="T17" fmla="*/ 55 h 193"/>
                  <a:gd name="T18" fmla="*/ 364 w 445"/>
                  <a:gd name="T19" fmla="*/ 50 h 193"/>
                  <a:gd name="T20" fmla="*/ 432 w 445"/>
                  <a:gd name="T21" fmla="*/ 78 h 193"/>
                  <a:gd name="T22" fmla="*/ 436 w 445"/>
                  <a:gd name="T23" fmla="*/ 96 h 193"/>
                  <a:gd name="T24" fmla="*/ 363 w 445"/>
                  <a:gd name="T25" fmla="*/ 114 h 193"/>
                  <a:gd name="T26" fmla="*/ 341 w 445"/>
                  <a:gd name="T27" fmla="*/ 100 h 193"/>
                  <a:gd name="T28" fmla="*/ 302 w 445"/>
                  <a:gd name="T29" fmla="*/ 105 h 193"/>
                  <a:gd name="T30" fmla="*/ 257 w 445"/>
                  <a:gd name="T31" fmla="*/ 131 h 193"/>
                  <a:gd name="T32" fmla="*/ 237 w 445"/>
                  <a:gd name="T33" fmla="*/ 133 h 193"/>
                  <a:gd name="T34" fmla="*/ 221 w 445"/>
                  <a:gd name="T35" fmla="*/ 114 h 193"/>
                  <a:gd name="T36" fmla="*/ 198 w 445"/>
                  <a:gd name="T37" fmla="*/ 182 h 193"/>
                  <a:gd name="T38" fmla="*/ 170 w 445"/>
                  <a:gd name="T39" fmla="*/ 184 h 193"/>
                  <a:gd name="T40" fmla="*/ 158 w 445"/>
                  <a:gd name="T41" fmla="*/ 156 h 193"/>
                  <a:gd name="T42" fmla="*/ 98 w 445"/>
                  <a:gd name="T43" fmla="*/ 145 h 193"/>
                  <a:gd name="T44" fmla="*/ 73 w 445"/>
                  <a:gd name="T45" fmla="*/ 124 h 193"/>
                  <a:gd name="T46" fmla="*/ 23 w 445"/>
                  <a:gd name="T47" fmla="*/ 131 h 193"/>
                  <a:gd name="T48" fmla="*/ 0 w 445"/>
                  <a:gd name="T49" fmla="*/ 100 h 193"/>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445"/>
                  <a:gd name="T76" fmla="*/ 0 h 193"/>
                  <a:gd name="T77" fmla="*/ 445 w 445"/>
                  <a:gd name="T78" fmla="*/ 193 h 193"/>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445" h="193">
                    <a:moveTo>
                      <a:pt x="0" y="106"/>
                    </a:moveTo>
                    <a:lnTo>
                      <a:pt x="99" y="0"/>
                    </a:lnTo>
                    <a:lnTo>
                      <a:pt x="82" y="44"/>
                    </a:lnTo>
                    <a:lnTo>
                      <a:pt x="95" y="57"/>
                    </a:lnTo>
                    <a:lnTo>
                      <a:pt x="126" y="39"/>
                    </a:lnTo>
                    <a:lnTo>
                      <a:pt x="195" y="66"/>
                    </a:lnTo>
                    <a:lnTo>
                      <a:pt x="225" y="44"/>
                    </a:lnTo>
                    <a:lnTo>
                      <a:pt x="317" y="32"/>
                    </a:lnTo>
                    <a:lnTo>
                      <a:pt x="335" y="58"/>
                    </a:lnTo>
                    <a:lnTo>
                      <a:pt x="371" y="53"/>
                    </a:lnTo>
                    <a:lnTo>
                      <a:pt x="441" y="81"/>
                    </a:lnTo>
                    <a:lnTo>
                      <a:pt x="445" y="102"/>
                    </a:lnTo>
                    <a:lnTo>
                      <a:pt x="369" y="120"/>
                    </a:lnTo>
                    <a:lnTo>
                      <a:pt x="347" y="106"/>
                    </a:lnTo>
                    <a:lnTo>
                      <a:pt x="308" y="111"/>
                    </a:lnTo>
                    <a:lnTo>
                      <a:pt x="263" y="137"/>
                    </a:lnTo>
                    <a:lnTo>
                      <a:pt x="243" y="139"/>
                    </a:lnTo>
                    <a:lnTo>
                      <a:pt x="226" y="120"/>
                    </a:lnTo>
                    <a:lnTo>
                      <a:pt x="201" y="191"/>
                    </a:lnTo>
                    <a:lnTo>
                      <a:pt x="173" y="193"/>
                    </a:lnTo>
                    <a:lnTo>
                      <a:pt x="161" y="164"/>
                    </a:lnTo>
                    <a:lnTo>
                      <a:pt x="101" y="151"/>
                    </a:lnTo>
                    <a:lnTo>
                      <a:pt x="73" y="130"/>
                    </a:lnTo>
                    <a:lnTo>
                      <a:pt x="23" y="137"/>
                    </a:lnTo>
                    <a:lnTo>
                      <a:pt x="0" y="106"/>
                    </a:lnTo>
                    <a:close/>
                  </a:path>
                </a:pathLst>
              </a:custGeom>
              <a:solidFill>
                <a:schemeClr val="accent1"/>
              </a:solidFill>
              <a:ln w="19050">
                <a:solidFill>
                  <a:schemeClr val="tx1"/>
                </a:solidFill>
                <a:prstDash val="solid"/>
                <a:round/>
                <a:headEnd/>
                <a:tailEnd/>
              </a:ln>
            </p:spPr>
            <p:txBody>
              <a:bodyPr/>
              <a:lstStyle/>
              <a:p>
                <a:endParaRPr lang="en-US" sz="1200" b="1" dirty="0">
                  <a:solidFill>
                    <a:srgbClr val="000000"/>
                  </a:solidFill>
                </a:endParaRPr>
              </a:p>
            </p:txBody>
          </p:sp>
          <p:sp>
            <p:nvSpPr>
              <p:cNvPr id="126" name="Freeform 28"/>
              <p:cNvSpPr>
                <a:spLocks noChangeAspect="1"/>
              </p:cNvSpPr>
              <p:nvPr/>
            </p:nvSpPr>
            <p:spPr bwMode="auto">
              <a:xfrm>
                <a:off x="3560" y="994"/>
                <a:ext cx="317" cy="423"/>
              </a:xfrm>
              <a:custGeom>
                <a:avLst/>
                <a:gdLst>
                  <a:gd name="T0" fmla="*/ 79 w 319"/>
                  <a:gd name="T1" fmla="*/ 18 h 432"/>
                  <a:gd name="T2" fmla="*/ 90 w 319"/>
                  <a:gd name="T3" fmla="*/ 42 h 432"/>
                  <a:gd name="T4" fmla="*/ 70 w 319"/>
                  <a:gd name="T5" fmla="*/ 58 h 432"/>
                  <a:gd name="T6" fmla="*/ 69 w 319"/>
                  <a:gd name="T7" fmla="*/ 121 h 432"/>
                  <a:gd name="T8" fmla="*/ 57 w 319"/>
                  <a:gd name="T9" fmla="*/ 79 h 432"/>
                  <a:gd name="T10" fmla="*/ 11 w 319"/>
                  <a:gd name="T11" fmla="*/ 119 h 432"/>
                  <a:gd name="T12" fmla="*/ 0 w 319"/>
                  <a:gd name="T13" fmla="*/ 237 h 432"/>
                  <a:gd name="T14" fmla="*/ 30 w 319"/>
                  <a:gd name="T15" fmla="*/ 294 h 432"/>
                  <a:gd name="T16" fmla="*/ 33 w 319"/>
                  <a:gd name="T17" fmla="*/ 323 h 432"/>
                  <a:gd name="T18" fmla="*/ 34 w 319"/>
                  <a:gd name="T19" fmla="*/ 346 h 432"/>
                  <a:gd name="T20" fmla="*/ 33 w 319"/>
                  <a:gd name="T21" fmla="*/ 368 h 432"/>
                  <a:gd name="T22" fmla="*/ 27 w 319"/>
                  <a:gd name="T23" fmla="*/ 405 h 432"/>
                  <a:gd name="T24" fmla="*/ 149 w 319"/>
                  <a:gd name="T25" fmla="*/ 399 h 432"/>
                  <a:gd name="T26" fmla="*/ 312 w 319"/>
                  <a:gd name="T27" fmla="*/ 385 h 432"/>
                  <a:gd name="T28" fmla="*/ 282 w 319"/>
                  <a:gd name="T29" fmla="*/ 377 h 432"/>
                  <a:gd name="T30" fmla="*/ 265 w 319"/>
                  <a:gd name="T31" fmla="*/ 354 h 432"/>
                  <a:gd name="T32" fmla="*/ 291 w 319"/>
                  <a:gd name="T33" fmla="*/ 338 h 432"/>
                  <a:gd name="T34" fmla="*/ 291 w 319"/>
                  <a:gd name="T35" fmla="*/ 314 h 432"/>
                  <a:gd name="T36" fmla="*/ 279 w 319"/>
                  <a:gd name="T37" fmla="*/ 295 h 432"/>
                  <a:gd name="T38" fmla="*/ 291 w 319"/>
                  <a:gd name="T39" fmla="*/ 281 h 432"/>
                  <a:gd name="T40" fmla="*/ 313 w 319"/>
                  <a:gd name="T41" fmla="*/ 283 h 432"/>
                  <a:gd name="T42" fmla="*/ 309 w 319"/>
                  <a:gd name="T43" fmla="*/ 226 h 432"/>
                  <a:gd name="T44" fmla="*/ 303 w 319"/>
                  <a:gd name="T45" fmla="*/ 194 h 432"/>
                  <a:gd name="T46" fmla="*/ 289 w 319"/>
                  <a:gd name="T47" fmla="*/ 171 h 432"/>
                  <a:gd name="T48" fmla="*/ 276 w 319"/>
                  <a:gd name="T49" fmla="*/ 160 h 432"/>
                  <a:gd name="T50" fmla="*/ 255 w 319"/>
                  <a:gd name="T51" fmla="*/ 156 h 432"/>
                  <a:gd name="T52" fmla="*/ 237 w 319"/>
                  <a:gd name="T53" fmla="*/ 156 h 432"/>
                  <a:gd name="T54" fmla="*/ 218 w 319"/>
                  <a:gd name="T55" fmla="*/ 182 h 432"/>
                  <a:gd name="T56" fmla="*/ 204 w 319"/>
                  <a:gd name="T57" fmla="*/ 191 h 432"/>
                  <a:gd name="T58" fmla="*/ 195 w 319"/>
                  <a:gd name="T59" fmla="*/ 194 h 432"/>
                  <a:gd name="T60" fmla="*/ 185 w 319"/>
                  <a:gd name="T61" fmla="*/ 189 h 432"/>
                  <a:gd name="T62" fmla="*/ 182 w 319"/>
                  <a:gd name="T63" fmla="*/ 176 h 432"/>
                  <a:gd name="T64" fmla="*/ 185 w 319"/>
                  <a:gd name="T65" fmla="*/ 167 h 432"/>
                  <a:gd name="T66" fmla="*/ 194 w 319"/>
                  <a:gd name="T67" fmla="*/ 160 h 432"/>
                  <a:gd name="T68" fmla="*/ 203 w 319"/>
                  <a:gd name="T69" fmla="*/ 156 h 432"/>
                  <a:gd name="T70" fmla="*/ 212 w 319"/>
                  <a:gd name="T71" fmla="*/ 155 h 432"/>
                  <a:gd name="T72" fmla="*/ 212 w 319"/>
                  <a:gd name="T73" fmla="*/ 138 h 432"/>
                  <a:gd name="T74" fmla="*/ 236 w 319"/>
                  <a:gd name="T75" fmla="*/ 121 h 432"/>
                  <a:gd name="T76" fmla="*/ 212 w 319"/>
                  <a:gd name="T77" fmla="*/ 69 h 432"/>
                  <a:gd name="T78" fmla="*/ 212 w 319"/>
                  <a:gd name="T79" fmla="*/ 43 h 432"/>
                  <a:gd name="T80" fmla="*/ 172 w 319"/>
                  <a:gd name="T81" fmla="*/ 33 h 432"/>
                  <a:gd name="T82" fmla="*/ 113 w 319"/>
                  <a:gd name="T83" fmla="*/ 0 h 432"/>
                  <a:gd name="T84" fmla="*/ 79 w 319"/>
                  <a:gd name="T85" fmla="*/ 18 h 432"/>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319"/>
                  <a:gd name="T130" fmla="*/ 0 h 432"/>
                  <a:gd name="T131" fmla="*/ 319 w 319"/>
                  <a:gd name="T132" fmla="*/ 432 h 432"/>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319" h="432">
                    <a:moveTo>
                      <a:pt x="81" y="18"/>
                    </a:moveTo>
                    <a:lnTo>
                      <a:pt x="93" y="45"/>
                    </a:lnTo>
                    <a:lnTo>
                      <a:pt x="70" y="61"/>
                    </a:lnTo>
                    <a:lnTo>
                      <a:pt x="69" y="130"/>
                    </a:lnTo>
                    <a:lnTo>
                      <a:pt x="57" y="85"/>
                    </a:lnTo>
                    <a:lnTo>
                      <a:pt x="11" y="128"/>
                    </a:lnTo>
                    <a:lnTo>
                      <a:pt x="0" y="252"/>
                    </a:lnTo>
                    <a:lnTo>
                      <a:pt x="30" y="313"/>
                    </a:lnTo>
                    <a:lnTo>
                      <a:pt x="33" y="344"/>
                    </a:lnTo>
                    <a:lnTo>
                      <a:pt x="34" y="369"/>
                    </a:lnTo>
                    <a:lnTo>
                      <a:pt x="33" y="392"/>
                    </a:lnTo>
                    <a:lnTo>
                      <a:pt x="27" y="432"/>
                    </a:lnTo>
                    <a:lnTo>
                      <a:pt x="152" y="425"/>
                    </a:lnTo>
                    <a:lnTo>
                      <a:pt x="318" y="410"/>
                    </a:lnTo>
                    <a:lnTo>
                      <a:pt x="288" y="401"/>
                    </a:lnTo>
                    <a:lnTo>
                      <a:pt x="271" y="378"/>
                    </a:lnTo>
                    <a:lnTo>
                      <a:pt x="297" y="359"/>
                    </a:lnTo>
                    <a:lnTo>
                      <a:pt x="297" y="335"/>
                    </a:lnTo>
                    <a:lnTo>
                      <a:pt x="285" y="314"/>
                    </a:lnTo>
                    <a:lnTo>
                      <a:pt x="297" y="299"/>
                    </a:lnTo>
                    <a:lnTo>
                      <a:pt x="319" y="301"/>
                    </a:lnTo>
                    <a:lnTo>
                      <a:pt x="315" y="241"/>
                    </a:lnTo>
                    <a:lnTo>
                      <a:pt x="309" y="206"/>
                    </a:lnTo>
                    <a:lnTo>
                      <a:pt x="295" y="183"/>
                    </a:lnTo>
                    <a:lnTo>
                      <a:pt x="282" y="170"/>
                    </a:lnTo>
                    <a:lnTo>
                      <a:pt x="261" y="165"/>
                    </a:lnTo>
                    <a:lnTo>
                      <a:pt x="242" y="165"/>
                    </a:lnTo>
                    <a:lnTo>
                      <a:pt x="221" y="194"/>
                    </a:lnTo>
                    <a:lnTo>
                      <a:pt x="207" y="203"/>
                    </a:lnTo>
                    <a:lnTo>
                      <a:pt x="198" y="206"/>
                    </a:lnTo>
                    <a:lnTo>
                      <a:pt x="188" y="201"/>
                    </a:lnTo>
                    <a:lnTo>
                      <a:pt x="185" y="188"/>
                    </a:lnTo>
                    <a:lnTo>
                      <a:pt x="188" y="179"/>
                    </a:lnTo>
                    <a:lnTo>
                      <a:pt x="197" y="170"/>
                    </a:lnTo>
                    <a:lnTo>
                      <a:pt x="206" y="165"/>
                    </a:lnTo>
                    <a:lnTo>
                      <a:pt x="215" y="164"/>
                    </a:lnTo>
                    <a:lnTo>
                      <a:pt x="215" y="147"/>
                    </a:lnTo>
                    <a:lnTo>
                      <a:pt x="239" y="130"/>
                    </a:lnTo>
                    <a:lnTo>
                      <a:pt x="215" y="73"/>
                    </a:lnTo>
                    <a:lnTo>
                      <a:pt x="215" y="46"/>
                    </a:lnTo>
                    <a:lnTo>
                      <a:pt x="175" y="36"/>
                    </a:lnTo>
                    <a:lnTo>
                      <a:pt x="116" y="0"/>
                    </a:lnTo>
                    <a:lnTo>
                      <a:pt x="81" y="18"/>
                    </a:lnTo>
                    <a:close/>
                  </a:path>
                </a:pathLst>
              </a:custGeom>
              <a:solidFill>
                <a:schemeClr val="accent1"/>
              </a:solidFill>
              <a:ln w="19050">
                <a:solidFill>
                  <a:schemeClr val="tx1"/>
                </a:solidFill>
                <a:prstDash val="solid"/>
                <a:round/>
                <a:headEnd/>
                <a:tailEnd/>
              </a:ln>
            </p:spPr>
            <p:txBody>
              <a:bodyPr/>
              <a:lstStyle/>
              <a:p>
                <a:endParaRPr lang="en-US" sz="1200" b="1" dirty="0">
                  <a:solidFill>
                    <a:srgbClr val="000000"/>
                  </a:solidFill>
                </a:endParaRPr>
              </a:p>
            </p:txBody>
          </p:sp>
        </p:grpSp>
        <p:sp>
          <p:nvSpPr>
            <p:cNvPr id="35" name="Shape - Maryland"/>
            <p:cNvSpPr>
              <a:spLocks noChangeAspect="1"/>
            </p:cNvSpPr>
            <p:nvPr/>
          </p:nvSpPr>
          <p:spPr bwMode="auto">
            <a:xfrm>
              <a:off x="6651623" y="2409055"/>
              <a:ext cx="635000" cy="258762"/>
            </a:xfrm>
            <a:custGeom>
              <a:avLst/>
              <a:gdLst>
                <a:gd name="T0" fmla="*/ 0 w 403"/>
                <a:gd name="T1" fmla="*/ 2147483647 h 165"/>
                <a:gd name="T2" fmla="*/ 2147483647 w 403"/>
                <a:gd name="T3" fmla="*/ 0 h 165"/>
                <a:gd name="T4" fmla="*/ 2147483647 w 403"/>
                <a:gd name="T5" fmla="*/ 2147483647 h 165"/>
                <a:gd name="T6" fmla="*/ 2147483647 w 403"/>
                <a:gd name="T7" fmla="*/ 2147483647 h 165"/>
                <a:gd name="T8" fmla="*/ 2147483647 w 403"/>
                <a:gd name="T9" fmla="*/ 2147483647 h 165"/>
                <a:gd name="T10" fmla="*/ 2147483647 w 403"/>
                <a:gd name="T11" fmla="*/ 2147483647 h 165"/>
                <a:gd name="T12" fmla="*/ 2147483647 w 403"/>
                <a:gd name="T13" fmla="*/ 2147483647 h 165"/>
                <a:gd name="T14" fmla="*/ 2147483647 w 403"/>
                <a:gd name="T15" fmla="*/ 2147483647 h 165"/>
                <a:gd name="T16" fmla="*/ 2147483647 w 403"/>
                <a:gd name="T17" fmla="*/ 2147483647 h 165"/>
                <a:gd name="T18" fmla="*/ 2147483647 w 403"/>
                <a:gd name="T19" fmla="*/ 2147483647 h 165"/>
                <a:gd name="T20" fmla="*/ 2147483647 w 403"/>
                <a:gd name="T21" fmla="*/ 2147483647 h 165"/>
                <a:gd name="T22" fmla="*/ 2147483647 w 403"/>
                <a:gd name="T23" fmla="*/ 2147483647 h 165"/>
                <a:gd name="T24" fmla="*/ 2147483647 w 403"/>
                <a:gd name="T25" fmla="*/ 2147483647 h 165"/>
                <a:gd name="T26" fmla="*/ 2147483647 w 403"/>
                <a:gd name="T27" fmla="*/ 2147483647 h 165"/>
                <a:gd name="T28" fmla="*/ 2147483647 w 403"/>
                <a:gd name="T29" fmla="*/ 2147483647 h 165"/>
                <a:gd name="T30" fmla="*/ 2147483647 w 403"/>
                <a:gd name="T31" fmla="*/ 2147483647 h 165"/>
                <a:gd name="T32" fmla="*/ 0 w 403"/>
                <a:gd name="T33" fmla="*/ 2147483647 h 165"/>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403"/>
                <a:gd name="T52" fmla="*/ 0 h 165"/>
                <a:gd name="T53" fmla="*/ 403 w 403"/>
                <a:gd name="T54" fmla="*/ 165 h 165"/>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403" h="165">
                  <a:moveTo>
                    <a:pt x="0" y="56"/>
                  </a:moveTo>
                  <a:lnTo>
                    <a:pt x="300" y="0"/>
                  </a:lnTo>
                  <a:lnTo>
                    <a:pt x="349" y="113"/>
                  </a:lnTo>
                  <a:lnTo>
                    <a:pt x="401" y="101"/>
                  </a:lnTo>
                  <a:lnTo>
                    <a:pt x="403" y="158"/>
                  </a:lnTo>
                  <a:lnTo>
                    <a:pt x="361" y="165"/>
                  </a:lnTo>
                  <a:lnTo>
                    <a:pt x="324" y="128"/>
                  </a:lnTo>
                  <a:lnTo>
                    <a:pt x="300" y="83"/>
                  </a:lnTo>
                  <a:lnTo>
                    <a:pt x="296" y="21"/>
                  </a:lnTo>
                  <a:lnTo>
                    <a:pt x="278" y="52"/>
                  </a:lnTo>
                  <a:lnTo>
                    <a:pt x="299" y="146"/>
                  </a:lnTo>
                  <a:lnTo>
                    <a:pt x="211" y="159"/>
                  </a:lnTo>
                  <a:lnTo>
                    <a:pt x="208" y="91"/>
                  </a:lnTo>
                  <a:lnTo>
                    <a:pt x="154" y="61"/>
                  </a:lnTo>
                  <a:lnTo>
                    <a:pt x="108" y="53"/>
                  </a:lnTo>
                  <a:lnTo>
                    <a:pt x="12" y="101"/>
                  </a:lnTo>
                  <a:lnTo>
                    <a:pt x="0" y="56"/>
                  </a:lnTo>
                  <a:close/>
                </a:path>
              </a:pathLst>
            </a:custGeom>
            <a:solidFill>
              <a:schemeClr val="accent1"/>
            </a:solidFill>
            <a:ln w="19050">
              <a:solidFill>
                <a:schemeClr val="tx1"/>
              </a:solidFill>
              <a:prstDash val="solid"/>
              <a:round/>
              <a:headEnd/>
              <a:tailEnd/>
            </a:ln>
          </p:spPr>
          <p:txBody>
            <a:bodyPr/>
            <a:lstStyle/>
            <a:p>
              <a:endParaRPr lang="en-US" sz="1200" b="1" dirty="0">
                <a:solidFill>
                  <a:srgbClr val="000000"/>
                </a:solidFill>
              </a:endParaRPr>
            </a:p>
          </p:txBody>
        </p:sp>
        <p:sp>
          <p:nvSpPr>
            <p:cNvPr id="36" name="Shape - Maine"/>
            <p:cNvSpPr>
              <a:spLocks noChangeAspect="1"/>
            </p:cNvSpPr>
            <p:nvPr/>
          </p:nvSpPr>
          <p:spPr bwMode="auto">
            <a:xfrm>
              <a:off x="7388223" y="973956"/>
              <a:ext cx="492125" cy="708025"/>
            </a:xfrm>
            <a:custGeom>
              <a:avLst/>
              <a:gdLst>
                <a:gd name="T0" fmla="*/ 2147483647 w 313"/>
                <a:gd name="T1" fmla="*/ 2147483647 h 478"/>
                <a:gd name="T2" fmla="*/ 2147483647 w 313"/>
                <a:gd name="T3" fmla="*/ 2147483647 h 478"/>
                <a:gd name="T4" fmla="*/ 2147483647 w 313"/>
                <a:gd name="T5" fmla="*/ 2147483647 h 478"/>
                <a:gd name="T6" fmla="*/ 2147483647 w 313"/>
                <a:gd name="T7" fmla="*/ 2147483647 h 478"/>
                <a:gd name="T8" fmla="*/ 2147483647 w 313"/>
                <a:gd name="T9" fmla="*/ 2147483647 h 478"/>
                <a:gd name="T10" fmla="*/ 2147483647 w 313"/>
                <a:gd name="T11" fmla="*/ 2147483647 h 478"/>
                <a:gd name="T12" fmla="*/ 2147483647 w 313"/>
                <a:gd name="T13" fmla="*/ 2147483647 h 478"/>
                <a:gd name="T14" fmla="*/ 0 w 313"/>
                <a:gd name="T15" fmla="*/ 2147483647 h 478"/>
                <a:gd name="T16" fmla="*/ 2147483647 w 313"/>
                <a:gd name="T17" fmla="*/ 2147483647 h 478"/>
                <a:gd name="T18" fmla="*/ 2147483647 w 313"/>
                <a:gd name="T19" fmla="*/ 2147483647 h 478"/>
                <a:gd name="T20" fmla="*/ 2147483647 w 313"/>
                <a:gd name="T21" fmla="*/ 2147483647 h 478"/>
                <a:gd name="T22" fmla="*/ 2147483647 w 313"/>
                <a:gd name="T23" fmla="*/ 2147483647 h 478"/>
                <a:gd name="T24" fmla="*/ 2147483647 w 313"/>
                <a:gd name="T25" fmla="*/ 2147483647 h 478"/>
                <a:gd name="T26" fmla="*/ 2147483647 w 313"/>
                <a:gd name="T27" fmla="*/ 2147483647 h 478"/>
                <a:gd name="T28" fmla="*/ 2147483647 w 313"/>
                <a:gd name="T29" fmla="*/ 2147483647 h 478"/>
                <a:gd name="T30" fmla="*/ 2147483647 w 313"/>
                <a:gd name="T31" fmla="*/ 2147483647 h 478"/>
                <a:gd name="T32" fmla="*/ 2147483647 w 313"/>
                <a:gd name="T33" fmla="*/ 2147483647 h 478"/>
                <a:gd name="T34" fmla="*/ 2147483647 w 313"/>
                <a:gd name="T35" fmla="*/ 2147483647 h 478"/>
                <a:gd name="T36" fmla="*/ 2147483647 w 313"/>
                <a:gd name="T37" fmla="*/ 2147483647 h 478"/>
                <a:gd name="T38" fmla="*/ 2147483647 w 313"/>
                <a:gd name="T39" fmla="*/ 2147483647 h 478"/>
                <a:gd name="T40" fmla="*/ 2147483647 w 313"/>
                <a:gd name="T41" fmla="*/ 2147483647 h 478"/>
                <a:gd name="T42" fmla="*/ 2147483647 w 313"/>
                <a:gd name="T43" fmla="*/ 2147483647 h 478"/>
                <a:gd name="T44" fmla="*/ 2147483647 w 313"/>
                <a:gd name="T45" fmla="*/ 2147483647 h 478"/>
                <a:gd name="T46" fmla="*/ 2147483647 w 313"/>
                <a:gd name="T47" fmla="*/ 2147483647 h 478"/>
                <a:gd name="T48" fmla="*/ 2147483647 w 313"/>
                <a:gd name="T49" fmla="*/ 0 h 478"/>
                <a:gd name="T50" fmla="*/ 2147483647 w 313"/>
                <a:gd name="T51" fmla="*/ 2147483647 h 478"/>
                <a:gd name="T52" fmla="*/ 2147483647 w 313"/>
                <a:gd name="T53" fmla="*/ 2147483647 h 478"/>
                <a:gd name="T54" fmla="*/ 2147483647 w 313"/>
                <a:gd name="T55" fmla="*/ 2147483647 h 478"/>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313"/>
                <a:gd name="T85" fmla="*/ 0 h 478"/>
                <a:gd name="T86" fmla="*/ 313 w 313"/>
                <a:gd name="T87" fmla="*/ 478 h 478"/>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313" h="478">
                  <a:moveTo>
                    <a:pt x="73" y="15"/>
                  </a:moveTo>
                  <a:lnTo>
                    <a:pt x="27" y="103"/>
                  </a:lnTo>
                  <a:lnTo>
                    <a:pt x="49" y="136"/>
                  </a:lnTo>
                  <a:lnTo>
                    <a:pt x="27" y="176"/>
                  </a:lnTo>
                  <a:lnTo>
                    <a:pt x="40" y="189"/>
                  </a:lnTo>
                  <a:lnTo>
                    <a:pt x="31" y="216"/>
                  </a:lnTo>
                  <a:lnTo>
                    <a:pt x="31" y="261"/>
                  </a:lnTo>
                  <a:lnTo>
                    <a:pt x="0" y="277"/>
                  </a:lnTo>
                  <a:lnTo>
                    <a:pt x="12" y="291"/>
                  </a:lnTo>
                  <a:lnTo>
                    <a:pt x="78" y="457"/>
                  </a:lnTo>
                  <a:lnTo>
                    <a:pt x="130" y="478"/>
                  </a:lnTo>
                  <a:lnTo>
                    <a:pt x="127" y="444"/>
                  </a:lnTo>
                  <a:lnTo>
                    <a:pt x="152" y="417"/>
                  </a:lnTo>
                  <a:lnTo>
                    <a:pt x="143" y="389"/>
                  </a:lnTo>
                  <a:lnTo>
                    <a:pt x="207" y="355"/>
                  </a:lnTo>
                  <a:lnTo>
                    <a:pt x="210" y="308"/>
                  </a:lnTo>
                  <a:lnTo>
                    <a:pt x="248" y="305"/>
                  </a:lnTo>
                  <a:lnTo>
                    <a:pt x="277" y="270"/>
                  </a:lnTo>
                  <a:lnTo>
                    <a:pt x="313" y="246"/>
                  </a:lnTo>
                  <a:lnTo>
                    <a:pt x="313" y="216"/>
                  </a:lnTo>
                  <a:lnTo>
                    <a:pt x="264" y="207"/>
                  </a:lnTo>
                  <a:lnTo>
                    <a:pt x="255" y="174"/>
                  </a:lnTo>
                  <a:lnTo>
                    <a:pt x="206" y="170"/>
                  </a:lnTo>
                  <a:lnTo>
                    <a:pt x="166" y="28"/>
                  </a:lnTo>
                  <a:lnTo>
                    <a:pt x="148" y="0"/>
                  </a:lnTo>
                  <a:lnTo>
                    <a:pt x="98" y="12"/>
                  </a:lnTo>
                  <a:lnTo>
                    <a:pt x="90" y="25"/>
                  </a:lnTo>
                  <a:lnTo>
                    <a:pt x="73" y="15"/>
                  </a:lnTo>
                  <a:close/>
                </a:path>
              </a:pathLst>
            </a:custGeom>
            <a:solidFill>
              <a:schemeClr val="bg1"/>
            </a:solidFill>
            <a:ln w="19050">
              <a:solidFill>
                <a:schemeClr val="tx1"/>
              </a:solidFill>
              <a:prstDash val="solid"/>
              <a:round/>
              <a:headEnd/>
              <a:tailEnd/>
            </a:ln>
          </p:spPr>
          <p:txBody>
            <a:bodyPr/>
            <a:lstStyle/>
            <a:p>
              <a:endParaRPr lang="en-US" sz="1200" b="1" dirty="0">
                <a:solidFill>
                  <a:srgbClr val="B0DDF4"/>
                </a:solidFill>
              </a:endParaRPr>
            </a:p>
          </p:txBody>
        </p:sp>
        <p:sp>
          <p:nvSpPr>
            <p:cNvPr id="37" name="Shape - Louisiana"/>
            <p:cNvSpPr>
              <a:spLocks noChangeAspect="1"/>
            </p:cNvSpPr>
            <p:nvPr/>
          </p:nvSpPr>
          <p:spPr bwMode="auto">
            <a:xfrm>
              <a:off x="4946649" y="3780655"/>
              <a:ext cx="773113" cy="609600"/>
            </a:xfrm>
            <a:custGeom>
              <a:avLst/>
              <a:gdLst>
                <a:gd name="T0" fmla="*/ 0 w 489"/>
                <a:gd name="T1" fmla="*/ 2147483647 h 392"/>
                <a:gd name="T2" fmla="*/ 2147483647 w 489"/>
                <a:gd name="T3" fmla="*/ 0 h 392"/>
                <a:gd name="T4" fmla="*/ 2147483647 w 489"/>
                <a:gd name="T5" fmla="*/ 2147483647 h 392"/>
                <a:gd name="T6" fmla="*/ 2147483647 w 489"/>
                <a:gd name="T7" fmla="*/ 2147483647 h 392"/>
                <a:gd name="T8" fmla="*/ 2147483647 w 489"/>
                <a:gd name="T9" fmla="*/ 2147483647 h 392"/>
                <a:gd name="T10" fmla="*/ 2147483647 w 489"/>
                <a:gd name="T11" fmla="*/ 2147483647 h 392"/>
                <a:gd name="T12" fmla="*/ 2147483647 w 489"/>
                <a:gd name="T13" fmla="*/ 2147483647 h 392"/>
                <a:gd name="T14" fmla="*/ 2147483647 w 489"/>
                <a:gd name="T15" fmla="*/ 2147483647 h 392"/>
                <a:gd name="T16" fmla="*/ 2147483647 w 489"/>
                <a:gd name="T17" fmla="*/ 2147483647 h 392"/>
                <a:gd name="T18" fmla="*/ 2147483647 w 489"/>
                <a:gd name="T19" fmla="*/ 2147483647 h 392"/>
                <a:gd name="T20" fmla="*/ 2147483647 w 489"/>
                <a:gd name="T21" fmla="*/ 2147483647 h 392"/>
                <a:gd name="T22" fmla="*/ 2147483647 w 489"/>
                <a:gd name="T23" fmla="*/ 2147483647 h 392"/>
                <a:gd name="T24" fmla="*/ 2147483647 w 489"/>
                <a:gd name="T25" fmla="*/ 2147483647 h 392"/>
                <a:gd name="T26" fmla="*/ 2147483647 w 489"/>
                <a:gd name="T27" fmla="*/ 2147483647 h 392"/>
                <a:gd name="T28" fmla="*/ 2147483647 w 489"/>
                <a:gd name="T29" fmla="*/ 2147483647 h 392"/>
                <a:gd name="T30" fmla="*/ 2147483647 w 489"/>
                <a:gd name="T31" fmla="*/ 2147483647 h 392"/>
                <a:gd name="T32" fmla="*/ 2147483647 w 489"/>
                <a:gd name="T33" fmla="*/ 2147483647 h 392"/>
                <a:gd name="T34" fmla="*/ 2147483647 w 489"/>
                <a:gd name="T35" fmla="*/ 2147483647 h 392"/>
                <a:gd name="T36" fmla="*/ 2147483647 w 489"/>
                <a:gd name="T37" fmla="*/ 2147483647 h 392"/>
                <a:gd name="T38" fmla="*/ 2147483647 w 489"/>
                <a:gd name="T39" fmla="*/ 2147483647 h 392"/>
                <a:gd name="T40" fmla="*/ 2147483647 w 489"/>
                <a:gd name="T41" fmla="*/ 2147483647 h 392"/>
                <a:gd name="T42" fmla="*/ 2147483647 w 489"/>
                <a:gd name="T43" fmla="*/ 2147483647 h 392"/>
                <a:gd name="T44" fmla="*/ 2147483647 w 489"/>
                <a:gd name="T45" fmla="*/ 2147483647 h 392"/>
                <a:gd name="T46" fmla="*/ 2147483647 w 489"/>
                <a:gd name="T47" fmla="*/ 2147483647 h 392"/>
                <a:gd name="T48" fmla="*/ 2147483647 w 489"/>
                <a:gd name="T49" fmla="*/ 2147483647 h 392"/>
                <a:gd name="T50" fmla="*/ 2147483647 w 489"/>
                <a:gd name="T51" fmla="*/ 2147483647 h 392"/>
                <a:gd name="T52" fmla="*/ 2147483647 w 489"/>
                <a:gd name="T53" fmla="*/ 2147483647 h 392"/>
                <a:gd name="T54" fmla="*/ 2147483647 w 489"/>
                <a:gd name="T55" fmla="*/ 2147483647 h 392"/>
                <a:gd name="T56" fmla="*/ 2147483647 w 489"/>
                <a:gd name="T57" fmla="*/ 2147483647 h 392"/>
                <a:gd name="T58" fmla="*/ 2147483647 w 489"/>
                <a:gd name="T59" fmla="*/ 2147483647 h 392"/>
                <a:gd name="T60" fmla="*/ 2147483647 w 489"/>
                <a:gd name="T61" fmla="*/ 2147483647 h 392"/>
                <a:gd name="T62" fmla="*/ 2147483647 w 489"/>
                <a:gd name="T63" fmla="*/ 2147483647 h 392"/>
                <a:gd name="T64" fmla="*/ 2147483647 w 489"/>
                <a:gd name="T65" fmla="*/ 2147483647 h 392"/>
                <a:gd name="T66" fmla="*/ 2147483647 w 489"/>
                <a:gd name="T67" fmla="*/ 2147483647 h 392"/>
                <a:gd name="T68" fmla="*/ 0 w 489"/>
                <a:gd name="T69" fmla="*/ 2147483647 h 392"/>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489"/>
                <a:gd name="T106" fmla="*/ 0 h 392"/>
                <a:gd name="T107" fmla="*/ 489 w 489"/>
                <a:gd name="T108" fmla="*/ 392 h 392"/>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489" h="392">
                  <a:moveTo>
                    <a:pt x="0" y="9"/>
                  </a:moveTo>
                  <a:lnTo>
                    <a:pt x="245" y="0"/>
                  </a:lnTo>
                  <a:lnTo>
                    <a:pt x="288" y="81"/>
                  </a:lnTo>
                  <a:lnTo>
                    <a:pt x="251" y="176"/>
                  </a:lnTo>
                  <a:lnTo>
                    <a:pt x="239" y="219"/>
                  </a:lnTo>
                  <a:lnTo>
                    <a:pt x="403" y="201"/>
                  </a:lnTo>
                  <a:lnTo>
                    <a:pt x="413" y="264"/>
                  </a:lnTo>
                  <a:lnTo>
                    <a:pt x="364" y="258"/>
                  </a:lnTo>
                  <a:lnTo>
                    <a:pt x="342" y="285"/>
                  </a:lnTo>
                  <a:lnTo>
                    <a:pt x="367" y="303"/>
                  </a:lnTo>
                  <a:lnTo>
                    <a:pt x="412" y="282"/>
                  </a:lnTo>
                  <a:lnTo>
                    <a:pt x="413" y="312"/>
                  </a:lnTo>
                  <a:lnTo>
                    <a:pt x="440" y="286"/>
                  </a:lnTo>
                  <a:lnTo>
                    <a:pt x="458" y="286"/>
                  </a:lnTo>
                  <a:lnTo>
                    <a:pt x="437" y="339"/>
                  </a:lnTo>
                  <a:lnTo>
                    <a:pt x="477" y="347"/>
                  </a:lnTo>
                  <a:lnTo>
                    <a:pt x="489" y="376"/>
                  </a:lnTo>
                  <a:lnTo>
                    <a:pt x="471" y="385"/>
                  </a:lnTo>
                  <a:lnTo>
                    <a:pt x="446" y="367"/>
                  </a:lnTo>
                  <a:lnTo>
                    <a:pt x="398" y="353"/>
                  </a:lnTo>
                  <a:lnTo>
                    <a:pt x="409" y="388"/>
                  </a:lnTo>
                  <a:lnTo>
                    <a:pt x="385" y="392"/>
                  </a:lnTo>
                  <a:lnTo>
                    <a:pt x="365" y="361"/>
                  </a:lnTo>
                  <a:lnTo>
                    <a:pt x="354" y="380"/>
                  </a:lnTo>
                  <a:lnTo>
                    <a:pt x="282" y="380"/>
                  </a:lnTo>
                  <a:lnTo>
                    <a:pt x="282" y="361"/>
                  </a:lnTo>
                  <a:lnTo>
                    <a:pt x="255" y="339"/>
                  </a:lnTo>
                  <a:lnTo>
                    <a:pt x="201" y="336"/>
                  </a:lnTo>
                  <a:lnTo>
                    <a:pt x="246" y="361"/>
                  </a:lnTo>
                  <a:lnTo>
                    <a:pt x="184" y="374"/>
                  </a:lnTo>
                  <a:lnTo>
                    <a:pt x="85" y="356"/>
                  </a:lnTo>
                  <a:lnTo>
                    <a:pt x="48" y="361"/>
                  </a:lnTo>
                  <a:lnTo>
                    <a:pt x="61" y="230"/>
                  </a:lnTo>
                  <a:lnTo>
                    <a:pt x="2" y="125"/>
                  </a:lnTo>
                  <a:lnTo>
                    <a:pt x="0" y="9"/>
                  </a:lnTo>
                  <a:close/>
                </a:path>
              </a:pathLst>
            </a:custGeom>
            <a:solidFill>
              <a:schemeClr val="bg1"/>
            </a:solidFill>
            <a:ln w="19050">
              <a:solidFill>
                <a:schemeClr val="tx1"/>
              </a:solidFill>
              <a:prstDash val="solid"/>
              <a:round/>
              <a:headEnd/>
              <a:tailEnd/>
            </a:ln>
          </p:spPr>
          <p:txBody>
            <a:bodyPr/>
            <a:lstStyle/>
            <a:p>
              <a:endParaRPr lang="en-US" sz="1200" b="1" dirty="0">
                <a:solidFill>
                  <a:srgbClr val="000000"/>
                </a:solidFill>
              </a:endParaRPr>
            </a:p>
          </p:txBody>
        </p:sp>
        <p:sp>
          <p:nvSpPr>
            <p:cNvPr id="38" name="Shape - Kentucky"/>
            <p:cNvSpPr>
              <a:spLocks noChangeAspect="1"/>
            </p:cNvSpPr>
            <p:nvPr/>
          </p:nvSpPr>
          <p:spPr bwMode="auto">
            <a:xfrm>
              <a:off x="5480049" y="2717030"/>
              <a:ext cx="957263" cy="525462"/>
            </a:xfrm>
            <a:custGeom>
              <a:avLst/>
              <a:gdLst>
                <a:gd name="T0" fmla="*/ 0 w 607"/>
                <a:gd name="T1" fmla="*/ 2147483647 h 337"/>
                <a:gd name="T2" fmla="*/ 2147483647 w 607"/>
                <a:gd name="T3" fmla="*/ 2147483647 h 337"/>
                <a:gd name="T4" fmla="*/ 2147483647 w 607"/>
                <a:gd name="T5" fmla="*/ 2147483647 h 337"/>
                <a:gd name="T6" fmla="*/ 2147483647 w 607"/>
                <a:gd name="T7" fmla="*/ 2147483647 h 337"/>
                <a:gd name="T8" fmla="*/ 2147483647 w 607"/>
                <a:gd name="T9" fmla="*/ 2147483647 h 337"/>
                <a:gd name="T10" fmla="*/ 2147483647 w 607"/>
                <a:gd name="T11" fmla="*/ 2147483647 h 337"/>
                <a:gd name="T12" fmla="*/ 2147483647 w 607"/>
                <a:gd name="T13" fmla="*/ 2147483647 h 337"/>
                <a:gd name="T14" fmla="*/ 2147483647 w 607"/>
                <a:gd name="T15" fmla="*/ 2147483647 h 337"/>
                <a:gd name="T16" fmla="*/ 2147483647 w 607"/>
                <a:gd name="T17" fmla="*/ 2147483647 h 337"/>
                <a:gd name="T18" fmla="*/ 2147483647 w 607"/>
                <a:gd name="T19" fmla="*/ 2147483647 h 337"/>
                <a:gd name="T20" fmla="*/ 2147483647 w 607"/>
                <a:gd name="T21" fmla="*/ 2147483647 h 337"/>
                <a:gd name="T22" fmla="*/ 2147483647 w 607"/>
                <a:gd name="T23" fmla="*/ 2147483647 h 337"/>
                <a:gd name="T24" fmla="*/ 2147483647 w 607"/>
                <a:gd name="T25" fmla="*/ 2147483647 h 337"/>
                <a:gd name="T26" fmla="*/ 2147483647 w 607"/>
                <a:gd name="T27" fmla="*/ 2147483647 h 337"/>
                <a:gd name="T28" fmla="*/ 2147483647 w 607"/>
                <a:gd name="T29" fmla="*/ 0 h 337"/>
                <a:gd name="T30" fmla="*/ 2147483647 w 607"/>
                <a:gd name="T31" fmla="*/ 2147483647 h 337"/>
                <a:gd name="T32" fmla="*/ 2147483647 w 607"/>
                <a:gd name="T33" fmla="*/ 2147483647 h 337"/>
                <a:gd name="T34" fmla="*/ 2147483647 w 607"/>
                <a:gd name="T35" fmla="*/ 2147483647 h 337"/>
                <a:gd name="T36" fmla="*/ 2147483647 w 607"/>
                <a:gd name="T37" fmla="*/ 2147483647 h 337"/>
                <a:gd name="T38" fmla="*/ 2147483647 w 607"/>
                <a:gd name="T39" fmla="*/ 2147483647 h 337"/>
                <a:gd name="T40" fmla="*/ 2147483647 w 607"/>
                <a:gd name="T41" fmla="*/ 2147483647 h 337"/>
                <a:gd name="T42" fmla="*/ 2147483647 w 607"/>
                <a:gd name="T43" fmla="*/ 2147483647 h 337"/>
                <a:gd name="T44" fmla="*/ 2147483647 w 607"/>
                <a:gd name="T45" fmla="*/ 2147483647 h 337"/>
                <a:gd name="T46" fmla="*/ 2147483647 w 607"/>
                <a:gd name="T47" fmla="*/ 2147483647 h 337"/>
                <a:gd name="T48" fmla="*/ 2147483647 w 607"/>
                <a:gd name="T49" fmla="*/ 2147483647 h 337"/>
                <a:gd name="T50" fmla="*/ 2147483647 w 607"/>
                <a:gd name="T51" fmla="*/ 2147483647 h 337"/>
                <a:gd name="T52" fmla="*/ 2147483647 w 607"/>
                <a:gd name="T53" fmla="*/ 2147483647 h 337"/>
                <a:gd name="T54" fmla="*/ 2147483647 w 607"/>
                <a:gd name="T55" fmla="*/ 2147483647 h 337"/>
                <a:gd name="T56" fmla="*/ 0 w 607"/>
                <a:gd name="T57" fmla="*/ 2147483647 h 337"/>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607"/>
                <a:gd name="T88" fmla="*/ 0 h 337"/>
                <a:gd name="T89" fmla="*/ 607 w 607"/>
                <a:gd name="T90" fmla="*/ 337 h 337"/>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607" h="337">
                  <a:moveTo>
                    <a:pt x="0" y="337"/>
                  </a:moveTo>
                  <a:lnTo>
                    <a:pt x="148" y="316"/>
                  </a:lnTo>
                  <a:lnTo>
                    <a:pt x="148" y="301"/>
                  </a:lnTo>
                  <a:lnTo>
                    <a:pt x="504" y="252"/>
                  </a:lnTo>
                  <a:lnTo>
                    <a:pt x="510" y="226"/>
                  </a:lnTo>
                  <a:lnTo>
                    <a:pt x="562" y="207"/>
                  </a:lnTo>
                  <a:lnTo>
                    <a:pt x="568" y="180"/>
                  </a:lnTo>
                  <a:lnTo>
                    <a:pt x="590" y="171"/>
                  </a:lnTo>
                  <a:lnTo>
                    <a:pt x="607" y="131"/>
                  </a:lnTo>
                  <a:lnTo>
                    <a:pt x="558" y="91"/>
                  </a:lnTo>
                  <a:lnTo>
                    <a:pt x="549" y="37"/>
                  </a:lnTo>
                  <a:lnTo>
                    <a:pt x="510" y="10"/>
                  </a:lnTo>
                  <a:lnTo>
                    <a:pt x="431" y="25"/>
                  </a:lnTo>
                  <a:lnTo>
                    <a:pt x="394" y="1"/>
                  </a:lnTo>
                  <a:lnTo>
                    <a:pt x="358" y="0"/>
                  </a:lnTo>
                  <a:lnTo>
                    <a:pt x="365" y="37"/>
                  </a:lnTo>
                  <a:lnTo>
                    <a:pt x="316" y="56"/>
                  </a:lnTo>
                  <a:lnTo>
                    <a:pt x="283" y="140"/>
                  </a:lnTo>
                  <a:lnTo>
                    <a:pt x="239" y="126"/>
                  </a:lnTo>
                  <a:lnTo>
                    <a:pt x="185" y="158"/>
                  </a:lnTo>
                  <a:lnTo>
                    <a:pt x="116" y="170"/>
                  </a:lnTo>
                  <a:lnTo>
                    <a:pt x="116" y="217"/>
                  </a:lnTo>
                  <a:lnTo>
                    <a:pt x="82" y="216"/>
                  </a:lnTo>
                  <a:lnTo>
                    <a:pt x="84" y="258"/>
                  </a:lnTo>
                  <a:lnTo>
                    <a:pt x="48" y="241"/>
                  </a:lnTo>
                  <a:lnTo>
                    <a:pt x="27" y="249"/>
                  </a:lnTo>
                  <a:lnTo>
                    <a:pt x="45" y="277"/>
                  </a:lnTo>
                  <a:lnTo>
                    <a:pt x="8" y="314"/>
                  </a:lnTo>
                  <a:lnTo>
                    <a:pt x="0" y="337"/>
                  </a:lnTo>
                  <a:close/>
                </a:path>
              </a:pathLst>
            </a:custGeom>
            <a:solidFill>
              <a:schemeClr val="accent5"/>
            </a:solidFill>
            <a:ln w="19050">
              <a:solidFill>
                <a:schemeClr val="tx1"/>
              </a:solidFill>
              <a:prstDash val="solid"/>
              <a:round/>
              <a:headEnd/>
              <a:tailEnd/>
            </a:ln>
          </p:spPr>
          <p:txBody>
            <a:bodyPr/>
            <a:lstStyle/>
            <a:p>
              <a:endParaRPr lang="en-US" sz="1200" b="1" dirty="0">
                <a:solidFill>
                  <a:srgbClr val="000000"/>
                </a:solidFill>
              </a:endParaRPr>
            </a:p>
          </p:txBody>
        </p:sp>
        <p:sp>
          <p:nvSpPr>
            <p:cNvPr id="39" name="Shape - Kansas"/>
            <p:cNvSpPr>
              <a:spLocks noChangeAspect="1"/>
            </p:cNvSpPr>
            <p:nvPr/>
          </p:nvSpPr>
          <p:spPr bwMode="auto">
            <a:xfrm>
              <a:off x="3879849" y="2718618"/>
              <a:ext cx="966788" cy="485775"/>
            </a:xfrm>
            <a:custGeom>
              <a:avLst/>
              <a:gdLst>
                <a:gd name="T0" fmla="*/ 2147483647 w 611"/>
                <a:gd name="T1" fmla="*/ 2147483647 h 312"/>
                <a:gd name="T2" fmla="*/ 2147483647 w 611"/>
                <a:gd name="T3" fmla="*/ 2147483647 h 312"/>
                <a:gd name="T4" fmla="*/ 0 w 611"/>
                <a:gd name="T5" fmla="*/ 2147483647 h 312"/>
                <a:gd name="T6" fmla="*/ 2147483647 w 611"/>
                <a:gd name="T7" fmla="*/ 2147483647 h 312"/>
                <a:gd name="T8" fmla="*/ 2147483647 w 611"/>
                <a:gd name="T9" fmla="*/ 2147483647 h 312"/>
                <a:gd name="T10" fmla="*/ 2147483647 w 611"/>
                <a:gd name="T11" fmla="*/ 2147483647 h 312"/>
                <a:gd name="T12" fmla="*/ 2147483647 w 611"/>
                <a:gd name="T13" fmla="*/ 2147483647 h 312"/>
                <a:gd name="T14" fmla="*/ 2147483647 w 611"/>
                <a:gd name="T15" fmla="*/ 2147483647 h 312"/>
                <a:gd name="T16" fmla="*/ 2147483647 w 611"/>
                <a:gd name="T17" fmla="*/ 0 h 312"/>
                <a:gd name="T18" fmla="*/ 2147483647 w 611"/>
                <a:gd name="T19" fmla="*/ 2147483647 h 312"/>
                <a:gd name="T20" fmla="*/ 2147483647 w 611"/>
                <a:gd name="T21" fmla="*/ 2147483647 h 312"/>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611"/>
                <a:gd name="T34" fmla="*/ 0 h 312"/>
                <a:gd name="T35" fmla="*/ 611 w 611"/>
                <a:gd name="T36" fmla="*/ 312 h 312"/>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611" h="312">
                  <a:moveTo>
                    <a:pt x="6" y="3"/>
                  </a:moveTo>
                  <a:lnTo>
                    <a:pt x="4" y="182"/>
                  </a:lnTo>
                  <a:lnTo>
                    <a:pt x="0" y="309"/>
                  </a:lnTo>
                  <a:lnTo>
                    <a:pt x="611" y="312"/>
                  </a:lnTo>
                  <a:lnTo>
                    <a:pt x="599" y="149"/>
                  </a:lnTo>
                  <a:lnTo>
                    <a:pt x="599" y="88"/>
                  </a:lnTo>
                  <a:lnTo>
                    <a:pt x="550" y="51"/>
                  </a:lnTo>
                  <a:lnTo>
                    <a:pt x="565" y="18"/>
                  </a:lnTo>
                  <a:lnTo>
                    <a:pt x="544" y="0"/>
                  </a:lnTo>
                  <a:lnTo>
                    <a:pt x="267" y="3"/>
                  </a:lnTo>
                  <a:lnTo>
                    <a:pt x="6" y="3"/>
                  </a:lnTo>
                  <a:close/>
                </a:path>
              </a:pathLst>
            </a:custGeom>
            <a:solidFill>
              <a:schemeClr val="accent1"/>
            </a:solidFill>
            <a:ln w="19050">
              <a:solidFill>
                <a:schemeClr val="tx1"/>
              </a:solidFill>
              <a:prstDash val="solid"/>
              <a:round/>
              <a:headEnd/>
              <a:tailEnd/>
            </a:ln>
          </p:spPr>
          <p:txBody>
            <a:bodyPr/>
            <a:lstStyle/>
            <a:p>
              <a:endParaRPr lang="en-US" sz="1200" b="1" dirty="0">
                <a:solidFill>
                  <a:srgbClr val="000000"/>
                </a:solidFill>
              </a:endParaRPr>
            </a:p>
          </p:txBody>
        </p:sp>
        <p:sp>
          <p:nvSpPr>
            <p:cNvPr id="40" name="Shape - Iowa"/>
            <p:cNvSpPr>
              <a:spLocks noChangeAspect="1"/>
            </p:cNvSpPr>
            <p:nvPr/>
          </p:nvSpPr>
          <p:spPr bwMode="auto">
            <a:xfrm>
              <a:off x="4562474" y="2132830"/>
              <a:ext cx="758825" cy="487362"/>
            </a:xfrm>
            <a:custGeom>
              <a:avLst/>
              <a:gdLst>
                <a:gd name="T0" fmla="*/ 2147483647 w 481"/>
                <a:gd name="T1" fmla="*/ 2147483647 h 313"/>
                <a:gd name="T2" fmla="*/ 0 w 481"/>
                <a:gd name="T3" fmla="*/ 2147483647 h 313"/>
                <a:gd name="T4" fmla="*/ 2147483647 w 481"/>
                <a:gd name="T5" fmla="*/ 2147483647 h 313"/>
                <a:gd name="T6" fmla="*/ 2147483647 w 481"/>
                <a:gd name="T7" fmla="*/ 2147483647 h 313"/>
                <a:gd name="T8" fmla="*/ 2147483647 w 481"/>
                <a:gd name="T9" fmla="*/ 2147483647 h 313"/>
                <a:gd name="T10" fmla="*/ 2147483647 w 481"/>
                <a:gd name="T11" fmla="*/ 2147483647 h 313"/>
                <a:gd name="T12" fmla="*/ 2147483647 w 481"/>
                <a:gd name="T13" fmla="*/ 2147483647 h 313"/>
                <a:gd name="T14" fmla="*/ 2147483647 w 481"/>
                <a:gd name="T15" fmla="*/ 2147483647 h 313"/>
                <a:gd name="T16" fmla="*/ 2147483647 w 481"/>
                <a:gd name="T17" fmla="*/ 2147483647 h 313"/>
                <a:gd name="T18" fmla="*/ 2147483647 w 481"/>
                <a:gd name="T19" fmla="*/ 2147483647 h 313"/>
                <a:gd name="T20" fmla="*/ 2147483647 w 481"/>
                <a:gd name="T21" fmla="*/ 2147483647 h 313"/>
                <a:gd name="T22" fmla="*/ 2147483647 w 481"/>
                <a:gd name="T23" fmla="*/ 2147483647 h 313"/>
                <a:gd name="T24" fmla="*/ 2147483647 w 481"/>
                <a:gd name="T25" fmla="*/ 2147483647 h 313"/>
                <a:gd name="T26" fmla="*/ 2147483647 w 481"/>
                <a:gd name="T27" fmla="*/ 2147483647 h 313"/>
                <a:gd name="T28" fmla="*/ 2147483647 w 481"/>
                <a:gd name="T29" fmla="*/ 0 h 313"/>
                <a:gd name="T30" fmla="*/ 2147483647 w 481"/>
                <a:gd name="T31" fmla="*/ 2147483647 h 313"/>
                <a:gd name="T32" fmla="*/ 2147483647 w 481"/>
                <a:gd name="T33" fmla="*/ 2147483647 h 313"/>
                <a:gd name="T34" fmla="*/ 2147483647 w 481"/>
                <a:gd name="T35" fmla="*/ 2147483647 h 313"/>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481"/>
                <a:gd name="T55" fmla="*/ 0 h 313"/>
                <a:gd name="T56" fmla="*/ 481 w 481"/>
                <a:gd name="T57" fmla="*/ 313 h 313"/>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481" h="313">
                  <a:moveTo>
                    <a:pt x="7" y="16"/>
                  </a:moveTo>
                  <a:lnTo>
                    <a:pt x="0" y="71"/>
                  </a:lnTo>
                  <a:lnTo>
                    <a:pt x="10" y="129"/>
                  </a:lnTo>
                  <a:lnTo>
                    <a:pt x="55" y="249"/>
                  </a:lnTo>
                  <a:lnTo>
                    <a:pt x="80" y="313"/>
                  </a:lnTo>
                  <a:lnTo>
                    <a:pt x="363" y="298"/>
                  </a:lnTo>
                  <a:lnTo>
                    <a:pt x="410" y="313"/>
                  </a:lnTo>
                  <a:lnTo>
                    <a:pt x="438" y="252"/>
                  </a:lnTo>
                  <a:lnTo>
                    <a:pt x="428" y="208"/>
                  </a:lnTo>
                  <a:lnTo>
                    <a:pt x="475" y="200"/>
                  </a:lnTo>
                  <a:lnTo>
                    <a:pt x="481" y="131"/>
                  </a:lnTo>
                  <a:lnTo>
                    <a:pt x="453" y="101"/>
                  </a:lnTo>
                  <a:lnTo>
                    <a:pt x="404" y="71"/>
                  </a:lnTo>
                  <a:lnTo>
                    <a:pt x="414" y="30"/>
                  </a:lnTo>
                  <a:lnTo>
                    <a:pt x="393" y="0"/>
                  </a:lnTo>
                  <a:lnTo>
                    <a:pt x="287" y="4"/>
                  </a:lnTo>
                  <a:lnTo>
                    <a:pt x="180" y="9"/>
                  </a:lnTo>
                  <a:lnTo>
                    <a:pt x="7" y="16"/>
                  </a:lnTo>
                  <a:close/>
                </a:path>
              </a:pathLst>
            </a:custGeom>
            <a:solidFill>
              <a:schemeClr val="bg1"/>
            </a:solidFill>
            <a:ln w="19050">
              <a:solidFill>
                <a:schemeClr val="tx1"/>
              </a:solidFill>
              <a:prstDash val="solid"/>
              <a:round/>
              <a:headEnd/>
              <a:tailEnd/>
            </a:ln>
          </p:spPr>
          <p:txBody>
            <a:bodyPr/>
            <a:lstStyle/>
            <a:p>
              <a:endParaRPr lang="en-US" sz="1200" b="1" dirty="0">
                <a:solidFill>
                  <a:srgbClr val="B0DDF4"/>
                </a:solidFill>
              </a:endParaRPr>
            </a:p>
          </p:txBody>
        </p:sp>
        <p:sp>
          <p:nvSpPr>
            <p:cNvPr id="41" name="Shape - Indiana"/>
            <p:cNvSpPr>
              <a:spLocks noChangeAspect="1"/>
            </p:cNvSpPr>
            <p:nvPr/>
          </p:nvSpPr>
          <p:spPr bwMode="auto">
            <a:xfrm>
              <a:off x="5635624" y="2297931"/>
              <a:ext cx="422275" cy="687387"/>
            </a:xfrm>
            <a:custGeom>
              <a:avLst/>
              <a:gdLst>
                <a:gd name="T0" fmla="*/ 0 w 268"/>
                <a:gd name="T1" fmla="*/ 2147483647 h 441"/>
                <a:gd name="T2" fmla="*/ 2147483647 w 268"/>
                <a:gd name="T3" fmla="*/ 2147483647 h 441"/>
                <a:gd name="T4" fmla="*/ 2147483647 w 268"/>
                <a:gd name="T5" fmla="*/ 2147483647 h 441"/>
                <a:gd name="T6" fmla="*/ 2147483647 w 268"/>
                <a:gd name="T7" fmla="*/ 2147483647 h 441"/>
                <a:gd name="T8" fmla="*/ 2147483647 w 268"/>
                <a:gd name="T9" fmla="*/ 2147483647 h 441"/>
                <a:gd name="T10" fmla="*/ 2147483647 w 268"/>
                <a:gd name="T11" fmla="*/ 0 h 441"/>
                <a:gd name="T12" fmla="*/ 2147483647 w 268"/>
                <a:gd name="T13" fmla="*/ 2147483647 h 441"/>
                <a:gd name="T14" fmla="*/ 2147483647 w 268"/>
                <a:gd name="T15" fmla="*/ 2147483647 h 441"/>
                <a:gd name="T16" fmla="*/ 2147483647 w 268"/>
                <a:gd name="T17" fmla="*/ 2147483647 h 441"/>
                <a:gd name="T18" fmla="*/ 2147483647 w 268"/>
                <a:gd name="T19" fmla="*/ 2147483647 h 441"/>
                <a:gd name="T20" fmla="*/ 2147483647 w 268"/>
                <a:gd name="T21" fmla="*/ 2147483647 h 441"/>
                <a:gd name="T22" fmla="*/ 2147483647 w 268"/>
                <a:gd name="T23" fmla="*/ 2147483647 h 441"/>
                <a:gd name="T24" fmla="*/ 2147483647 w 268"/>
                <a:gd name="T25" fmla="*/ 2147483647 h 441"/>
                <a:gd name="T26" fmla="*/ 2147483647 w 268"/>
                <a:gd name="T27" fmla="*/ 2147483647 h 441"/>
                <a:gd name="T28" fmla="*/ 2147483647 w 268"/>
                <a:gd name="T29" fmla="*/ 2147483647 h 441"/>
                <a:gd name="T30" fmla="*/ 0 w 268"/>
                <a:gd name="T31" fmla="*/ 2147483647 h 441"/>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268"/>
                <a:gd name="T49" fmla="*/ 0 h 441"/>
                <a:gd name="T50" fmla="*/ 268 w 268"/>
                <a:gd name="T51" fmla="*/ 441 h 441"/>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268" h="441">
                  <a:moveTo>
                    <a:pt x="0" y="31"/>
                  </a:moveTo>
                  <a:lnTo>
                    <a:pt x="31" y="48"/>
                  </a:lnTo>
                  <a:lnTo>
                    <a:pt x="61" y="45"/>
                  </a:lnTo>
                  <a:lnTo>
                    <a:pt x="71" y="36"/>
                  </a:lnTo>
                  <a:lnTo>
                    <a:pt x="79" y="9"/>
                  </a:lnTo>
                  <a:lnTo>
                    <a:pt x="208" y="0"/>
                  </a:lnTo>
                  <a:lnTo>
                    <a:pt x="268" y="312"/>
                  </a:lnTo>
                  <a:lnTo>
                    <a:pt x="263" y="309"/>
                  </a:lnTo>
                  <a:lnTo>
                    <a:pt x="219" y="326"/>
                  </a:lnTo>
                  <a:lnTo>
                    <a:pt x="187" y="410"/>
                  </a:lnTo>
                  <a:lnTo>
                    <a:pt x="141" y="398"/>
                  </a:lnTo>
                  <a:lnTo>
                    <a:pt x="87" y="429"/>
                  </a:lnTo>
                  <a:lnTo>
                    <a:pt x="17" y="441"/>
                  </a:lnTo>
                  <a:lnTo>
                    <a:pt x="49" y="359"/>
                  </a:lnTo>
                  <a:lnTo>
                    <a:pt x="35" y="313"/>
                  </a:lnTo>
                  <a:lnTo>
                    <a:pt x="0" y="31"/>
                  </a:lnTo>
                  <a:close/>
                </a:path>
              </a:pathLst>
            </a:custGeom>
            <a:solidFill>
              <a:schemeClr val="accent1"/>
            </a:solidFill>
            <a:ln w="19050">
              <a:solidFill>
                <a:schemeClr val="tx1"/>
              </a:solidFill>
              <a:prstDash val="solid"/>
              <a:round/>
              <a:headEnd/>
              <a:tailEnd/>
            </a:ln>
          </p:spPr>
          <p:txBody>
            <a:bodyPr/>
            <a:lstStyle/>
            <a:p>
              <a:endParaRPr lang="en-US" sz="1200" b="1" dirty="0">
                <a:solidFill>
                  <a:srgbClr val="000000"/>
                </a:solidFill>
              </a:endParaRPr>
            </a:p>
          </p:txBody>
        </p:sp>
        <p:sp>
          <p:nvSpPr>
            <p:cNvPr id="42" name="Shape - Illinois"/>
            <p:cNvSpPr>
              <a:spLocks noChangeAspect="1"/>
            </p:cNvSpPr>
            <p:nvPr/>
          </p:nvSpPr>
          <p:spPr bwMode="auto">
            <a:xfrm>
              <a:off x="5173132" y="2236018"/>
              <a:ext cx="547688" cy="887413"/>
            </a:xfrm>
            <a:custGeom>
              <a:avLst/>
              <a:gdLst>
                <a:gd name="T0" fmla="*/ 64 w 346"/>
                <a:gd name="T1" fmla="*/ 33 h 571"/>
                <a:gd name="T2" fmla="*/ 262 w 346"/>
                <a:gd name="T3" fmla="*/ 0 h 571"/>
                <a:gd name="T4" fmla="*/ 294 w 346"/>
                <a:gd name="T5" fmla="*/ 70 h 571"/>
                <a:gd name="T6" fmla="*/ 334 w 346"/>
                <a:gd name="T7" fmla="*/ 362 h 571"/>
                <a:gd name="T8" fmla="*/ 346 w 346"/>
                <a:gd name="T9" fmla="*/ 401 h 571"/>
                <a:gd name="T10" fmla="*/ 314 w 346"/>
                <a:gd name="T11" fmla="*/ 478 h 571"/>
                <a:gd name="T12" fmla="*/ 314 w 346"/>
                <a:gd name="T13" fmla="*/ 532 h 571"/>
                <a:gd name="T14" fmla="*/ 279 w 346"/>
                <a:gd name="T15" fmla="*/ 526 h 571"/>
                <a:gd name="T16" fmla="*/ 280 w 346"/>
                <a:gd name="T17" fmla="*/ 571 h 571"/>
                <a:gd name="T18" fmla="*/ 243 w 346"/>
                <a:gd name="T19" fmla="*/ 553 h 571"/>
                <a:gd name="T20" fmla="*/ 223 w 346"/>
                <a:gd name="T21" fmla="*/ 559 h 571"/>
                <a:gd name="T22" fmla="*/ 195 w 346"/>
                <a:gd name="T23" fmla="*/ 554 h 571"/>
                <a:gd name="T24" fmla="*/ 174 w 346"/>
                <a:gd name="T25" fmla="*/ 486 h 571"/>
                <a:gd name="T26" fmla="*/ 134 w 346"/>
                <a:gd name="T27" fmla="*/ 465 h 571"/>
                <a:gd name="T28" fmla="*/ 134 w 346"/>
                <a:gd name="T29" fmla="*/ 392 h 571"/>
                <a:gd name="T30" fmla="*/ 94 w 346"/>
                <a:gd name="T31" fmla="*/ 401 h 571"/>
                <a:gd name="T32" fmla="*/ 71 w 346"/>
                <a:gd name="T33" fmla="*/ 347 h 571"/>
                <a:gd name="T34" fmla="*/ 0 w 346"/>
                <a:gd name="T35" fmla="*/ 285 h 571"/>
                <a:gd name="T36" fmla="*/ 52 w 346"/>
                <a:gd name="T37" fmla="*/ 186 h 571"/>
                <a:gd name="T38" fmla="*/ 37 w 346"/>
                <a:gd name="T39" fmla="*/ 140 h 571"/>
                <a:gd name="T40" fmla="*/ 89 w 346"/>
                <a:gd name="T41" fmla="*/ 131 h 571"/>
                <a:gd name="T42" fmla="*/ 94 w 346"/>
                <a:gd name="T43" fmla="*/ 67 h 571"/>
                <a:gd name="T44" fmla="*/ 64 w 346"/>
                <a:gd name="T45" fmla="*/ 33 h 571"/>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346"/>
                <a:gd name="T70" fmla="*/ 0 h 571"/>
                <a:gd name="T71" fmla="*/ 346 w 346"/>
                <a:gd name="T72" fmla="*/ 571 h 571"/>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346" h="571">
                  <a:moveTo>
                    <a:pt x="64" y="33"/>
                  </a:moveTo>
                  <a:lnTo>
                    <a:pt x="262" y="0"/>
                  </a:lnTo>
                  <a:lnTo>
                    <a:pt x="294" y="70"/>
                  </a:lnTo>
                  <a:lnTo>
                    <a:pt x="334" y="362"/>
                  </a:lnTo>
                  <a:lnTo>
                    <a:pt x="346" y="401"/>
                  </a:lnTo>
                  <a:lnTo>
                    <a:pt x="314" y="478"/>
                  </a:lnTo>
                  <a:lnTo>
                    <a:pt x="314" y="532"/>
                  </a:lnTo>
                  <a:lnTo>
                    <a:pt x="279" y="526"/>
                  </a:lnTo>
                  <a:lnTo>
                    <a:pt x="280" y="571"/>
                  </a:lnTo>
                  <a:lnTo>
                    <a:pt x="243" y="553"/>
                  </a:lnTo>
                  <a:lnTo>
                    <a:pt x="223" y="559"/>
                  </a:lnTo>
                  <a:lnTo>
                    <a:pt x="195" y="554"/>
                  </a:lnTo>
                  <a:lnTo>
                    <a:pt x="174" y="486"/>
                  </a:lnTo>
                  <a:lnTo>
                    <a:pt x="134" y="465"/>
                  </a:lnTo>
                  <a:lnTo>
                    <a:pt x="134" y="392"/>
                  </a:lnTo>
                  <a:lnTo>
                    <a:pt x="94" y="401"/>
                  </a:lnTo>
                  <a:lnTo>
                    <a:pt x="71" y="347"/>
                  </a:lnTo>
                  <a:lnTo>
                    <a:pt x="0" y="285"/>
                  </a:lnTo>
                  <a:lnTo>
                    <a:pt x="52" y="186"/>
                  </a:lnTo>
                  <a:lnTo>
                    <a:pt x="37" y="140"/>
                  </a:lnTo>
                  <a:lnTo>
                    <a:pt x="89" y="131"/>
                  </a:lnTo>
                  <a:lnTo>
                    <a:pt x="94" y="67"/>
                  </a:lnTo>
                  <a:lnTo>
                    <a:pt x="64" y="33"/>
                  </a:lnTo>
                  <a:close/>
                </a:path>
              </a:pathLst>
            </a:custGeom>
            <a:solidFill>
              <a:schemeClr val="accent5"/>
            </a:solidFill>
            <a:ln w="19050">
              <a:solidFill>
                <a:schemeClr val="tx1"/>
              </a:solidFill>
              <a:prstDash val="solid"/>
              <a:round/>
              <a:headEnd/>
              <a:tailEnd/>
            </a:ln>
          </p:spPr>
          <p:txBody>
            <a:bodyPr/>
            <a:lstStyle/>
            <a:p>
              <a:pPr>
                <a:defRPr/>
              </a:pPr>
              <a:endParaRPr lang="en-US" sz="1200" b="1" dirty="0">
                <a:solidFill>
                  <a:srgbClr val="000000"/>
                </a:solidFill>
              </a:endParaRPr>
            </a:p>
          </p:txBody>
        </p:sp>
        <p:sp>
          <p:nvSpPr>
            <p:cNvPr id="43" name="Shape - Idaho"/>
            <p:cNvSpPr>
              <a:spLocks noChangeAspect="1"/>
            </p:cNvSpPr>
            <p:nvPr/>
          </p:nvSpPr>
          <p:spPr bwMode="auto">
            <a:xfrm>
              <a:off x="2117723" y="1127943"/>
              <a:ext cx="750888" cy="1196975"/>
            </a:xfrm>
            <a:custGeom>
              <a:avLst/>
              <a:gdLst>
                <a:gd name="T0" fmla="*/ 2147483647 w 476"/>
                <a:gd name="T1" fmla="*/ 0 h 770"/>
                <a:gd name="T2" fmla="*/ 2147483647 w 476"/>
                <a:gd name="T3" fmla="*/ 2147483647 h 770"/>
                <a:gd name="T4" fmla="*/ 2147483647 w 476"/>
                <a:gd name="T5" fmla="*/ 2147483647 h 770"/>
                <a:gd name="T6" fmla="*/ 2147483647 w 476"/>
                <a:gd name="T7" fmla="*/ 2147483647 h 770"/>
                <a:gd name="T8" fmla="*/ 2147483647 w 476"/>
                <a:gd name="T9" fmla="*/ 2147483647 h 770"/>
                <a:gd name="T10" fmla="*/ 2147483647 w 476"/>
                <a:gd name="T11" fmla="*/ 2147483647 h 770"/>
                <a:gd name="T12" fmla="*/ 2147483647 w 476"/>
                <a:gd name="T13" fmla="*/ 2147483647 h 770"/>
                <a:gd name="T14" fmla="*/ 0 w 476"/>
                <a:gd name="T15" fmla="*/ 2147483647 h 770"/>
                <a:gd name="T16" fmla="*/ 2147483647 w 476"/>
                <a:gd name="T17" fmla="*/ 2147483647 h 770"/>
                <a:gd name="T18" fmla="*/ 2147483647 w 476"/>
                <a:gd name="T19" fmla="*/ 2147483647 h 770"/>
                <a:gd name="T20" fmla="*/ 2147483647 w 476"/>
                <a:gd name="T21" fmla="*/ 2147483647 h 770"/>
                <a:gd name="T22" fmla="*/ 2147483647 w 476"/>
                <a:gd name="T23" fmla="*/ 2147483647 h 770"/>
                <a:gd name="T24" fmla="*/ 2147483647 w 476"/>
                <a:gd name="T25" fmla="*/ 2147483647 h 770"/>
                <a:gd name="T26" fmla="*/ 2147483647 w 476"/>
                <a:gd name="T27" fmla="*/ 2147483647 h 770"/>
                <a:gd name="T28" fmla="*/ 2147483647 w 476"/>
                <a:gd name="T29" fmla="*/ 2147483647 h 770"/>
                <a:gd name="T30" fmla="*/ 2147483647 w 476"/>
                <a:gd name="T31" fmla="*/ 2147483647 h 770"/>
                <a:gd name="T32" fmla="*/ 2147483647 w 476"/>
                <a:gd name="T33" fmla="*/ 2147483647 h 770"/>
                <a:gd name="T34" fmla="*/ 2147483647 w 476"/>
                <a:gd name="T35" fmla="*/ 2147483647 h 770"/>
                <a:gd name="T36" fmla="*/ 2147483647 w 476"/>
                <a:gd name="T37" fmla="*/ 2147483647 h 770"/>
                <a:gd name="T38" fmla="*/ 2147483647 w 476"/>
                <a:gd name="T39" fmla="*/ 2147483647 h 770"/>
                <a:gd name="T40" fmla="*/ 2147483647 w 476"/>
                <a:gd name="T41" fmla="*/ 2147483647 h 770"/>
                <a:gd name="T42" fmla="*/ 2147483647 w 476"/>
                <a:gd name="T43" fmla="*/ 0 h 77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476"/>
                <a:gd name="T67" fmla="*/ 0 h 770"/>
                <a:gd name="T68" fmla="*/ 476 w 476"/>
                <a:gd name="T69" fmla="*/ 770 h 770"/>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476" h="770">
                  <a:moveTo>
                    <a:pt x="115" y="0"/>
                  </a:moveTo>
                  <a:lnTo>
                    <a:pt x="72" y="301"/>
                  </a:lnTo>
                  <a:lnTo>
                    <a:pt x="117" y="365"/>
                  </a:lnTo>
                  <a:lnTo>
                    <a:pt x="47" y="432"/>
                  </a:lnTo>
                  <a:lnTo>
                    <a:pt x="38" y="478"/>
                  </a:lnTo>
                  <a:lnTo>
                    <a:pt x="57" y="511"/>
                  </a:lnTo>
                  <a:lnTo>
                    <a:pt x="38" y="527"/>
                  </a:lnTo>
                  <a:lnTo>
                    <a:pt x="0" y="701"/>
                  </a:lnTo>
                  <a:lnTo>
                    <a:pt x="227" y="742"/>
                  </a:lnTo>
                  <a:lnTo>
                    <a:pt x="442" y="770"/>
                  </a:lnTo>
                  <a:lnTo>
                    <a:pt x="464" y="611"/>
                  </a:lnTo>
                  <a:lnTo>
                    <a:pt x="476" y="523"/>
                  </a:lnTo>
                  <a:lnTo>
                    <a:pt x="455" y="491"/>
                  </a:lnTo>
                  <a:lnTo>
                    <a:pt x="406" y="500"/>
                  </a:lnTo>
                  <a:lnTo>
                    <a:pt x="342" y="508"/>
                  </a:lnTo>
                  <a:lnTo>
                    <a:pt x="330" y="436"/>
                  </a:lnTo>
                  <a:lnTo>
                    <a:pt x="252" y="378"/>
                  </a:lnTo>
                  <a:lnTo>
                    <a:pt x="263" y="341"/>
                  </a:lnTo>
                  <a:lnTo>
                    <a:pt x="270" y="275"/>
                  </a:lnTo>
                  <a:lnTo>
                    <a:pt x="170" y="134"/>
                  </a:lnTo>
                  <a:lnTo>
                    <a:pt x="184" y="9"/>
                  </a:lnTo>
                  <a:lnTo>
                    <a:pt x="115" y="0"/>
                  </a:lnTo>
                  <a:close/>
                </a:path>
              </a:pathLst>
            </a:custGeom>
            <a:solidFill>
              <a:schemeClr val="bg1"/>
            </a:solidFill>
            <a:ln w="19050">
              <a:solidFill>
                <a:schemeClr val="tx1"/>
              </a:solidFill>
              <a:prstDash val="solid"/>
              <a:round/>
              <a:headEnd/>
              <a:tailEnd/>
            </a:ln>
          </p:spPr>
          <p:txBody>
            <a:bodyPr/>
            <a:lstStyle/>
            <a:p>
              <a:endParaRPr lang="en-US" sz="1200" b="1" dirty="0">
                <a:solidFill>
                  <a:srgbClr val="000000"/>
                </a:solidFill>
              </a:endParaRPr>
            </a:p>
          </p:txBody>
        </p:sp>
        <p:grpSp>
          <p:nvGrpSpPr>
            <p:cNvPr id="44" name="Shape - Hawaii"/>
            <p:cNvGrpSpPr/>
            <p:nvPr/>
          </p:nvGrpSpPr>
          <p:grpSpPr>
            <a:xfrm>
              <a:off x="2295524" y="4429942"/>
              <a:ext cx="622300" cy="477838"/>
              <a:chOff x="2322512" y="5000625"/>
              <a:chExt cx="622300" cy="477838"/>
            </a:xfrm>
            <a:solidFill>
              <a:srgbClr val="7BC7ED"/>
            </a:solidFill>
          </p:grpSpPr>
          <p:sp>
            <p:nvSpPr>
              <p:cNvPr id="117" name="Freeform 4"/>
              <p:cNvSpPr>
                <a:spLocks noChangeAspect="1"/>
              </p:cNvSpPr>
              <p:nvPr/>
            </p:nvSpPr>
            <p:spPr bwMode="auto">
              <a:xfrm>
                <a:off x="2322512" y="5060535"/>
                <a:ext cx="47758" cy="69294"/>
              </a:xfrm>
              <a:custGeom>
                <a:avLst/>
                <a:gdLst>
                  <a:gd name="T0" fmla="*/ 0 w 66"/>
                  <a:gd name="T1" fmla="*/ 96 h 96"/>
                  <a:gd name="T2" fmla="*/ 0 w 66"/>
                  <a:gd name="T3" fmla="*/ 68 h 96"/>
                  <a:gd name="T4" fmla="*/ 37 w 66"/>
                  <a:gd name="T5" fmla="*/ 0 h 96"/>
                  <a:gd name="T6" fmla="*/ 66 w 66"/>
                  <a:gd name="T7" fmla="*/ 20 h 96"/>
                  <a:gd name="T8" fmla="*/ 34 w 66"/>
                  <a:gd name="T9" fmla="*/ 96 h 96"/>
                  <a:gd name="T10" fmla="*/ 0 w 66"/>
                  <a:gd name="T11" fmla="*/ 96 h 96"/>
                  <a:gd name="T12" fmla="*/ 0 60000 65536"/>
                  <a:gd name="T13" fmla="*/ 0 60000 65536"/>
                  <a:gd name="T14" fmla="*/ 0 60000 65536"/>
                  <a:gd name="T15" fmla="*/ 0 60000 65536"/>
                  <a:gd name="T16" fmla="*/ 0 60000 65536"/>
                  <a:gd name="T17" fmla="*/ 0 60000 65536"/>
                  <a:gd name="T18" fmla="*/ 0 w 66"/>
                  <a:gd name="T19" fmla="*/ 0 h 96"/>
                  <a:gd name="T20" fmla="*/ 66 w 66"/>
                  <a:gd name="T21" fmla="*/ 96 h 96"/>
                </a:gdLst>
                <a:ahLst/>
                <a:cxnLst>
                  <a:cxn ang="T12">
                    <a:pos x="T0" y="T1"/>
                  </a:cxn>
                  <a:cxn ang="T13">
                    <a:pos x="T2" y="T3"/>
                  </a:cxn>
                  <a:cxn ang="T14">
                    <a:pos x="T4" y="T5"/>
                  </a:cxn>
                  <a:cxn ang="T15">
                    <a:pos x="T6" y="T7"/>
                  </a:cxn>
                  <a:cxn ang="T16">
                    <a:pos x="T8" y="T9"/>
                  </a:cxn>
                  <a:cxn ang="T17">
                    <a:pos x="T10" y="T11"/>
                  </a:cxn>
                </a:cxnLst>
                <a:rect l="T18" t="T19" r="T20" b="T21"/>
                <a:pathLst>
                  <a:path w="66" h="96">
                    <a:moveTo>
                      <a:pt x="0" y="96"/>
                    </a:moveTo>
                    <a:lnTo>
                      <a:pt x="0" y="68"/>
                    </a:lnTo>
                    <a:lnTo>
                      <a:pt x="37" y="0"/>
                    </a:lnTo>
                    <a:lnTo>
                      <a:pt x="66" y="20"/>
                    </a:lnTo>
                    <a:lnTo>
                      <a:pt x="34" y="96"/>
                    </a:lnTo>
                    <a:lnTo>
                      <a:pt x="0" y="96"/>
                    </a:lnTo>
                    <a:close/>
                  </a:path>
                </a:pathLst>
              </a:custGeom>
              <a:solidFill>
                <a:schemeClr val="tx2"/>
              </a:solidFill>
              <a:ln w="19050">
                <a:solidFill>
                  <a:schemeClr val="tx1"/>
                </a:solidFill>
                <a:prstDash val="solid"/>
                <a:round/>
                <a:headEnd/>
                <a:tailEnd/>
              </a:ln>
            </p:spPr>
            <p:txBody>
              <a:bodyPr/>
              <a:lstStyle/>
              <a:p>
                <a:endParaRPr lang="en-US" sz="1200" b="1" dirty="0">
                  <a:solidFill>
                    <a:srgbClr val="000000"/>
                  </a:solidFill>
                </a:endParaRPr>
              </a:p>
            </p:txBody>
          </p:sp>
          <p:sp>
            <p:nvSpPr>
              <p:cNvPr id="118" name="Freeform 5"/>
              <p:cNvSpPr>
                <a:spLocks noChangeAspect="1"/>
              </p:cNvSpPr>
              <p:nvPr/>
            </p:nvSpPr>
            <p:spPr bwMode="auto">
              <a:xfrm>
                <a:off x="2390531" y="5000625"/>
                <a:ext cx="89727" cy="87339"/>
              </a:xfrm>
              <a:custGeom>
                <a:avLst/>
                <a:gdLst>
                  <a:gd name="T0" fmla="*/ 27 w 124"/>
                  <a:gd name="T1" fmla="*/ 13 h 121"/>
                  <a:gd name="T2" fmla="*/ 0 w 124"/>
                  <a:gd name="T3" fmla="*/ 72 h 121"/>
                  <a:gd name="T4" fmla="*/ 48 w 124"/>
                  <a:gd name="T5" fmla="*/ 110 h 121"/>
                  <a:gd name="T6" fmla="*/ 103 w 124"/>
                  <a:gd name="T7" fmla="*/ 121 h 121"/>
                  <a:gd name="T8" fmla="*/ 124 w 124"/>
                  <a:gd name="T9" fmla="*/ 73 h 121"/>
                  <a:gd name="T10" fmla="*/ 110 w 124"/>
                  <a:gd name="T11" fmla="*/ 0 h 121"/>
                  <a:gd name="T12" fmla="*/ 27 w 124"/>
                  <a:gd name="T13" fmla="*/ 13 h 121"/>
                  <a:gd name="T14" fmla="*/ 0 60000 65536"/>
                  <a:gd name="T15" fmla="*/ 0 60000 65536"/>
                  <a:gd name="T16" fmla="*/ 0 60000 65536"/>
                  <a:gd name="T17" fmla="*/ 0 60000 65536"/>
                  <a:gd name="T18" fmla="*/ 0 60000 65536"/>
                  <a:gd name="T19" fmla="*/ 0 60000 65536"/>
                  <a:gd name="T20" fmla="*/ 0 60000 65536"/>
                  <a:gd name="T21" fmla="*/ 0 w 124"/>
                  <a:gd name="T22" fmla="*/ 0 h 121"/>
                  <a:gd name="T23" fmla="*/ 124 w 124"/>
                  <a:gd name="T24" fmla="*/ 121 h 12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24" h="121">
                    <a:moveTo>
                      <a:pt x="27" y="13"/>
                    </a:moveTo>
                    <a:lnTo>
                      <a:pt x="0" y="72"/>
                    </a:lnTo>
                    <a:lnTo>
                      <a:pt x="48" y="110"/>
                    </a:lnTo>
                    <a:lnTo>
                      <a:pt x="103" y="121"/>
                    </a:lnTo>
                    <a:lnTo>
                      <a:pt x="124" y="73"/>
                    </a:lnTo>
                    <a:lnTo>
                      <a:pt x="110" y="0"/>
                    </a:lnTo>
                    <a:lnTo>
                      <a:pt x="27" y="13"/>
                    </a:lnTo>
                    <a:close/>
                  </a:path>
                </a:pathLst>
              </a:custGeom>
              <a:solidFill>
                <a:schemeClr val="tx2"/>
              </a:solidFill>
              <a:ln w="19050">
                <a:solidFill>
                  <a:schemeClr val="tx1"/>
                </a:solidFill>
                <a:prstDash val="solid"/>
                <a:round/>
                <a:headEnd/>
                <a:tailEnd/>
              </a:ln>
            </p:spPr>
            <p:txBody>
              <a:bodyPr/>
              <a:lstStyle/>
              <a:p>
                <a:endParaRPr lang="en-US" sz="1200" b="1" dirty="0">
                  <a:solidFill>
                    <a:srgbClr val="000000"/>
                  </a:solidFill>
                </a:endParaRPr>
              </a:p>
            </p:txBody>
          </p:sp>
          <p:sp>
            <p:nvSpPr>
              <p:cNvPr id="119" name="Freeform 6"/>
              <p:cNvSpPr>
                <a:spLocks noChangeAspect="1"/>
              </p:cNvSpPr>
              <p:nvPr/>
            </p:nvSpPr>
            <p:spPr bwMode="auto">
              <a:xfrm>
                <a:off x="2474469" y="5060535"/>
                <a:ext cx="133143" cy="98166"/>
              </a:xfrm>
              <a:custGeom>
                <a:avLst/>
                <a:gdLst>
                  <a:gd name="T0" fmla="*/ 0 w 184"/>
                  <a:gd name="T1" fmla="*/ 48 h 136"/>
                  <a:gd name="T2" fmla="*/ 126 w 184"/>
                  <a:gd name="T3" fmla="*/ 0 h 136"/>
                  <a:gd name="T4" fmla="*/ 149 w 184"/>
                  <a:gd name="T5" fmla="*/ 59 h 136"/>
                  <a:gd name="T6" fmla="*/ 173 w 184"/>
                  <a:gd name="T7" fmla="*/ 72 h 136"/>
                  <a:gd name="T8" fmla="*/ 184 w 184"/>
                  <a:gd name="T9" fmla="*/ 120 h 136"/>
                  <a:gd name="T10" fmla="*/ 121 w 184"/>
                  <a:gd name="T11" fmla="*/ 127 h 136"/>
                  <a:gd name="T12" fmla="*/ 76 w 184"/>
                  <a:gd name="T13" fmla="*/ 136 h 136"/>
                  <a:gd name="T14" fmla="*/ 0 w 184"/>
                  <a:gd name="T15" fmla="*/ 48 h 136"/>
                  <a:gd name="T16" fmla="*/ 0 60000 65536"/>
                  <a:gd name="T17" fmla="*/ 0 60000 65536"/>
                  <a:gd name="T18" fmla="*/ 0 60000 65536"/>
                  <a:gd name="T19" fmla="*/ 0 60000 65536"/>
                  <a:gd name="T20" fmla="*/ 0 60000 65536"/>
                  <a:gd name="T21" fmla="*/ 0 60000 65536"/>
                  <a:gd name="T22" fmla="*/ 0 60000 65536"/>
                  <a:gd name="T23" fmla="*/ 0 60000 65536"/>
                  <a:gd name="T24" fmla="*/ 0 w 184"/>
                  <a:gd name="T25" fmla="*/ 0 h 136"/>
                  <a:gd name="T26" fmla="*/ 184 w 184"/>
                  <a:gd name="T27" fmla="*/ 136 h 1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84" h="136">
                    <a:moveTo>
                      <a:pt x="0" y="48"/>
                    </a:moveTo>
                    <a:lnTo>
                      <a:pt x="126" y="0"/>
                    </a:lnTo>
                    <a:lnTo>
                      <a:pt x="149" y="59"/>
                    </a:lnTo>
                    <a:lnTo>
                      <a:pt x="173" y="72"/>
                    </a:lnTo>
                    <a:lnTo>
                      <a:pt x="184" y="120"/>
                    </a:lnTo>
                    <a:lnTo>
                      <a:pt x="121" y="127"/>
                    </a:lnTo>
                    <a:lnTo>
                      <a:pt x="76" y="136"/>
                    </a:lnTo>
                    <a:lnTo>
                      <a:pt x="0" y="48"/>
                    </a:lnTo>
                    <a:close/>
                  </a:path>
                </a:pathLst>
              </a:custGeom>
              <a:solidFill>
                <a:schemeClr val="tx2"/>
              </a:solidFill>
              <a:ln w="19050">
                <a:solidFill>
                  <a:schemeClr val="tx1"/>
                </a:solidFill>
                <a:prstDash val="solid"/>
                <a:round/>
                <a:headEnd/>
                <a:tailEnd/>
              </a:ln>
            </p:spPr>
            <p:txBody>
              <a:bodyPr/>
              <a:lstStyle/>
              <a:p>
                <a:endParaRPr lang="en-US" sz="1200" b="1" dirty="0">
                  <a:solidFill>
                    <a:srgbClr val="000000"/>
                  </a:solidFill>
                </a:endParaRPr>
              </a:p>
            </p:txBody>
          </p:sp>
          <p:sp>
            <p:nvSpPr>
              <p:cNvPr id="120" name="Freeform 7"/>
              <p:cNvSpPr>
                <a:spLocks noChangeAspect="1"/>
              </p:cNvSpPr>
              <p:nvPr/>
            </p:nvSpPr>
            <p:spPr bwMode="auto">
              <a:xfrm>
                <a:off x="2611954" y="5134882"/>
                <a:ext cx="105646" cy="51970"/>
              </a:xfrm>
              <a:custGeom>
                <a:avLst/>
                <a:gdLst>
                  <a:gd name="T0" fmla="*/ 22 w 146"/>
                  <a:gd name="T1" fmla="*/ 3 h 72"/>
                  <a:gd name="T2" fmla="*/ 0 w 146"/>
                  <a:gd name="T3" fmla="*/ 67 h 72"/>
                  <a:gd name="T4" fmla="*/ 38 w 146"/>
                  <a:gd name="T5" fmla="*/ 72 h 72"/>
                  <a:gd name="T6" fmla="*/ 62 w 146"/>
                  <a:gd name="T7" fmla="*/ 57 h 72"/>
                  <a:gd name="T8" fmla="*/ 107 w 146"/>
                  <a:gd name="T9" fmla="*/ 58 h 72"/>
                  <a:gd name="T10" fmla="*/ 146 w 146"/>
                  <a:gd name="T11" fmla="*/ 30 h 72"/>
                  <a:gd name="T12" fmla="*/ 120 w 146"/>
                  <a:gd name="T13" fmla="*/ 20 h 72"/>
                  <a:gd name="T14" fmla="*/ 101 w 146"/>
                  <a:gd name="T15" fmla="*/ 0 h 72"/>
                  <a:gd name="T16" fmla="*/ 22 w 146"/>
                  <a:gd name="T17" fmla="*/ 3 h 7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46"/>
                  <a:gd name="T28" fmla="*/ 0 h 72"/>
                  <a:gd name="T29" fmla="*/ 146 w 146"/>
                  <a:gd name="T30" fmla="*/ 72 h 7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46" h="72">
                    <a:moveTo>
                      <a:pt x="22" y="3"/>
                    </a:moveTo>
                    <a:lnTo>
                      <a:pt x="0" y="67"/>
                    </a:lnTo>
                    <a:lnTo>
                      <a:pt x="38" y="72"/>
                    </a:lnTo>
                    <a:lnTo>
                      <a:pt x="62" y="57"/>
                    </a:lnTo>
                    <a:lnTo>
                      <a:pt x="107" y="58"/>
                    </a:lnTo>
                    <a:lnTo>
                      <a:pt x="146" y="30"/>
                    </a:lnTo>
                    <a:lnTo>
                      <a:pt x="120" y="20"/>
                    </a:lnTo>
                    <a:lnTo>
                      <a:pt x="101" y="0"/>
                    </a:lnTo>
                    <a:lnTo>
                      <a:pt x="22" y="3"/>
                    </a:lnTo>
                    <a:close/>
                  </a:path>
                </a:pathLst>
              </a:custGeom>
              <a:solidFill>
                <a:schemeClr val="tx2"/>
              </a:solidFill>
              <a:ln w="19050">
                <a:solidFill>
                  <a:schemeClr val="tx1"/>
                </a:solidFill>
                <a:prstDash val="solid"/>
                <a:round/>
                <a:headEnd/>
                <a:tailEnd/>
              </a:ln>
            </p:spPr>
            <p:txBody>
              <a:bodyPr/>
              <a:lstStyle/>
              <a:p>
                <a:endParaRPr lang="en-US" sz="1200" b="1" dirty="0">
                  <a:solidFill>
                    <a:srgbClr val="000000"/>
                  </a:solidFill>
                </a:endParaRPr>
              </a:p>
            </p:txBody>
          </p:sp>
          <p:sp>
            <p:nvSpPr>
              <p:cNvPr id="121" name="Freeform 8"/>
              <p:cNvSpPr>
                <a:spLocks noChangeAspect="1"/>
              </p:cNvSpPr>
              <p:nvPr/>
            </p:nvSpPr>
            <p:spPr bwMode="auto">
              <a:xfrm>
                <a:off x="2643069" y="5208506"/>
                <a:ext cx="43416" cy="37534"/>
              </a:xfrm>
              <a:custGeom>
                <a:avLst/>
                <a:gdLst>
                  <a:gd name="T0" fmla="*/ 52 w 60"/>
                  <a:gd name="T1" fmla="*/ 0 h 52"/>
                  <a:gd name="T2" fmla="*/ 0 w 60"/>
                  <a:gd name="T3" fmla="*/ 4 h 52"/>
                  <a:gd name="T4" fmla="*/ 9 w 60"/>
                  <a:gd name="T5" fmla="*/ 52 h 52"/>
                  <a:gd name="T6" fmla="*/ 60 w 60"/>
                  <a:gd name="T7" fmla="*/ 40 h 52"/>
                  <a:gd name="T8" fmla="*/ 52 w 60"/>
                  <a:gd name="T9" fmla="*/ 0 h 52"/>
                  <a:gd name="T10" fmla="*/ 0 60000 65536"/>
                  <a:gd name="T11" fmla="*/ 0 60000 65536"/>
                  <a:gd name="T12" fmla="*/ 0 60000 65536"/>
                  <a:gd name="T13" fmla="*/ 0 60000 65536"/>
                  <a:gd name="T14" fmla="*/ 0 60000 65536"/>
                  <a:gd name="T15" fmla="*/ 0 w 60"/>
                  <a:gd name="T16" fmla="*/ 0 h 52"/>
                  <a:gd name="T17" fmla="*/ 60 w 60"/>
                  <a:gd name="T18" fmla="*/ 52 h 52"/>
                </a:gdLst>
                <a:ahLst/>
                <a:cxnLst>
                  <a:cxn ang="T10">
                    <a:pos x="T0" y="T1"/>
                  </a:cxn>
                  <a:cxn ang="T11">
                    <a:pos x="T2" y="T3"/>
                  </a:cxn>
                  <a:cxn ang="T12">
                    <a:pos x="T4" y="T5"/>
                  </a:cxn>
                  <a:cxn ang="T13">
                    <a:pos x="T6" y="T7"/>
                  </a:cxn>
                  <a:cxn ang="T14">
                    <a:pos x="T8" y="T9"/>
                  </a:cxn>
                </a:cxnLst>
                <a:rect l="T15" t="T16" r="T17" b="T18"/>
                <a:pathLst>
                  <a:path w="60" h="52">
                    <a:moveTo>
                      <a:pt x="52" y="0"/>
                    </a:moveTo>
                    <a:lnTo>
                      <a:pt x="0" y="4"/>
                    </a:lnTo>
                    <a:lnTo>
                      <a:pt x="9" y="52"/>
                    </a:lnTo>
                    <a:lnTo>
                      <a:pt x="60" y="40"/>
                    </a:lnTo>
                    <a:lnTo>
                      <a:pt x="52" y="0"/>
                    </a:lnTo>
                    <a:close/>
                  </a:path>
                </a:pathLst>
              </a:custGeom>
              <a:solidFill>
                <a:schemeClr val="tx2"/>
              </a:solidFill>
              <a:ln w="19050">
                <a:solidFill>
                  <a:schemeClr val="tx1"/>
                </a:solidFill>
                <a:prstDash val="solid"/>
                <a:round/>
                <a:headEnd/>
                <a:tailEnd/>
              </a:ln>
            </p:spPr>
            <p:txBody>
              <a:bodyPr/>
              <a:lstStyle/>
              <a:p>
                <a:endParaRPr lang="en-US" sz="1200" b="1" dirty="0">
                  <a:solidFill>
                    <a:srgbClr val="000000"/>
                  </a:solidFill>
                </a:endParaRPr>
              </a:p>
            </p:txBody>
          </p:sp>
          <p:sp>
            <p:nvSpPr>
              <p:cNvPr id="122" name="Freeform 9"/>
              <p:cNvSpPr>
                <a:spLocks noChangeAspect="1"/>
              </p:cNvSpPr>
              <p:nvPr/>
            </p:nvSpPr>
            <p:spPr bwMode="auto">
              <a:xfrm>
                <a:off x="2690103" y="5248928"/>
                <a:ext cx="29668" cy="36812"/>
              </a:xfrm>
              <a:custGeom>
                <a:avLst/>
                <a:gdLst>
                  <a:gd name="T0" fmla="*/ 0 w 41"/>
                  <a:gd name="T1" fmla="*/ 20 h 51"/>
                  <a:gd name="T2" fmla="*/ 41 w 41"/>
                  <a:gd name="T3" fmla="*/ 0 h 51"/>
                  <a:gd name="T4" fmla="*/ 41 w 41"/>
                  <a:gd name="T5" fmla="*/ 45 h 51"/>
                  <a:gd name="T6" fmla="*/ 14 w 41"/>
                  <a:gd name="T7" fmla="*/ 51 h 51"/>
                  <a:gd name="T8" fmla="*/ 0 w 41"/>
                  <a:gd name="T9" fmla="*/ 20 h 51"/>
                  <a:gd name="T10" fmla="*/ 0 60000 65536"/>
                  <a:gd name="T11" fmla="*/ 0 60000 65536"/>
                  <a:gd name="T12" fmla="*/ 0 60000 65536"/>
                  <a:gd name="T13" fmla="*/ 0 60000 65536"/>
                  <a:gd name="T14" fmla="*/ 0 60000 65536"/>
                  <a:gd name="T15" fmla="*/ 0 w 41"/>
                  <a:gd name="T16" fmla="*/ 0 h 51"/>
                  <a:gd name="T17" fmla="*/ 41 w 41"/>
                  <a:gd name="T18" fmla="*/ 51 h 51"/>
                </a:gdLst>
                <a:ahLst/>
                <a:cxnLst>
                  <a:cxn ang="T10">
                    <a:pos x="T0" y="T1"/>
                  </a:cxn>
                  <a:cxn ang="T11">
                    <a:pos x="T2" y="T3"/>
                  </a:cxn>
                  <a:cxn ang="T12">
                    <a:pos x="T4" y="T5"/>
                  </a:cxn>
                  <a:cxn ang="T13">
                    <a:pos x="T6" y="T7"/>
                  </a:cxn>
                  <a:cxn ang="T14">
                    <a:pos x="T8" y="T9"/>
                  </a:cxn>
                </a:cxnLst>
                <a:rect l="T15" t="T16" r="T17" b="T18"/>
                <a:pathLst>
                  <a:path w="41" h="51">
                    <a:moveTo>
                      <a:pt x="0" y="20"/>
                    </a:moveTo>
                    <a:lnTo>
                      <a:pt x="41" y="0"/>
                    </a:lnTo>
                    <a:lnTo>
                      <a:pt x="41" y="45"/>
                    </a:lnTo>
                    <a:lnTo>
                      <a:pt x="14" y="51"/>
                    </a:lnTo>
                    <a:lnTo>
                      <a:pt x="0" y="20"/>
                    </a:lnTo>
                    <a:close/>
                  </a:path>
                </a:pathLst>
              </a:custGeom>
              <a:solidFill>
                <a:schemeClr val="tx2"/>
              </a:solidFill>
              <a:ln w="19050">
                <a:solidFill>
                  <a:schemeClr val="tx1"/>
                </a:solidFill>
                <a:prstDash val="solid"/>
                <a:round/>
                <a:headEnd/>
                <a:tailEnd/>
              </a:ln>
            </p:spPr>
            <p:txBody>
              <a:bodyPr/>
              <a:lstStyle/>
              <a:p>
                <a:endParaRPr lang="en-US" sz="1200" b="1" dirty="0">
                  <a:solidFill>
                    <a:srgbClr val="000000"/>
                  </a:solidFill>
                </a:endParaRPr>
              </a:p>
            </p:txBody>
          </p:sp>
          <p:sp>
            <p:nvSpPr>
              <p:cNvPr id="123" name="Freeform"/>
              <p:cNvSpPr>
                <a:spLocks noChangeAspect="1"/>
              </p:cNvSpPr>
              <p:nvPr/>
            </p:nvSpPr>
            <p:spPr bwMode="auto">
              <a:xfrm>
                <a:off x="2764634" y="5266251"/>
                <a:ext cx="180178" cy="212212"/>
              </a:xfrm>
              <a:custGeom>
                <a:avLst/>
                <a:gdLst>
                  <a:gd name="T0" fmla="*/ 42 w 249"/>
                  <a:gd name="T1" fmla="*/ 0 h 294"/>
                  <a:gd name="T2" fmla="*/ 0 w 249"/>
                  <a:gd name="T3" fmla="*/ 112 h 294"/>
                  <a:gd name="T4" fmla="*/ 30 w 249"/>
                  <a:gd name="T5" fmla="*/ 167 h 294"/>
                  <a:gd name="T6" fmla="*/ 30 w 249"/>
                  <a:gd name="T7" fmla="*/ 267 h 294"/>
                  <a:gd name="T8" fmla="*/ 90 w 249"/>
                  <a:gd name="T9" fmla="*/ 294 h 294"/>
                  <a:gd name="T10" fmla="*/ 117 w 249"/>
                  <a:gd name="T11" fmla="*/ 235 h 294"/>
                  <a:gd name="T12" fmla="*/ 193 w 249"/>
                  <a:gd name="T13" fmla="*/ 222 h 294"/>
                  <a:gd name="T14" fmla="*/ 249 w 249"/>
                  <a:gd name="T15" fmla="*/ 158 h 294"/>
                  <a:gd name="T16" fmla="*/ 190 w 249"/>
                  <a:gd name="T17" fmla="*/ 58 h 294"/>
                  <a:gd name="T18" fmla="*/ 42 w 249"/>
                  <a:gd name="T19" fmla="*/ 0 h 29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49"/>
                  <a:gd name="T31" fmla="*/ 0 h 294"/>
                  <a:gd name="T32" fmla="*/ 249 w 249"/>
                  <a:gd name="T33" fmla="*/ 294 h 29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49" h="294">
                    <a:moveTo>
                      <a:pt x="42" y="0"/>
                    </a:moveTo>
                    <a:lnTo>
                      <a:pt x="0" y="112"/>
                    </a:lnTo>
                    <a:lnTo>
                      <a:pt x="30" y="167"/>
                    </a:lnTo>
                    <a:lnTo>
                      <a:pt x="30" y="267"/>
                    </a:lnTo>
                    <a:lnTo>
                      <a:pt x="90" y="294"/>
                    </a:lnTo>
                    <a:lnTo>
                      <a:pt x="117" y="235"/>
                    </a:lnTo>
                    <a:lnTo>
                      <a:pt x="193" y="222"/>
                    </a:lnTo>
                    <a:lnTo>
                      <a:pt x="249" y="158"/>
                    </a:lnTo>
                    <a:lnTo>
                      <a:pt x="190" y="58"/>
                    </a:lnTo>
                    <a:lnTo>
                      <a:pt x="42" y="0"/>
                    </a:lnTo>
                    <a:close/>
                  </a:path>
                </a:pathLst>
              </a:custGeom>
              <a:solidFill>
                <a:schemeClr val="tx2"/>
              </a:solidFill>
              <a:ln w="19050">
                <a:solidFill>
                  <a:schemeClr val="tx1"/>
                </a:solidFill>
                <a:prstDash val="solid"/>
                <a:round/>
                <a:headEnd/>
                <a:tailEnd/>
              </a:ln>
            </p:spPr>
            <p:txBody>
              <a:bodyPr/>
              <a:lstStyle/>
              <a:p>
                <a:endParaRPr lang="en-US" sz="1200" b="1" dirty="0">
                  <a:solidFill>
                    <a:srgbClr val="000000"/>
                  </a:solidFill>
                </a:endParaRPr>
              </a:p>
            </p:txBody>
          </p:sp>
          <p:sp>
            <p:nvSpPr>
              <p:cNvPr id="124" name="Freeform"/>
              <p:cNvSpPr>
                <a:spLocks noChangeAspect="1"/>
              </p:cNvSpPr>
              <p:nvPr/>
            </p:nvSpPr>
            <p:spPr bwMode="auto">
              <a:xfrm>
                <a:off x="2700957" y="5167363"/>
                <a:ext cx="99857" cy="83008"/>
              </a:xfrm>
              <a:custGeom>
                <a:avLst/>
                <a:gdLst>
                  <a:gd name="T0" fmla="*/ 29 w 138"/>
                  <a:gd name="T1" fmla="*/ 0 h 115"/>
                  <a:gd name="T2" fmla="*/ 0 w 138"/>
                  <a:gd name="T3" fmla="*/ 34 h 115"/>
                  <a:gd name="T4" fmla="*/ 12 w 138"/>
                  <a:gd name="T5" fmla="*/ 61 h 115"/>
                  <a:gd name="T6" fmla="*/ 38 w 138"/>
                  <a:gd name="T7" fmla="*/ 70 h 115"/>
                  <a:gd name="T8" fmla="*/ 64 w 138"/>
                  <a:gd name="T9" fmla="*/ 115 h 115"/>
                  <a:gd name="T10" fmla="*/ 136 w 138"/>
                  <a:gd name="T11" fmla="*/ 97 h 115"/>
                  <a:gd name="T12" fmla="*/ 138 w 138"/>
                  <a:gd name="T13" fmla="*/ 49 h 115"/>
                  <a:gd name="T14" fmla="*/ 85 w 138"/>
                  <a:gd name="T15" fmla="*/ 9 h 115"/>
                  <a:gd name="T16" fmla="*/ 29 w 138"/>
                  <a:gd name="T17" fmla="*/ 0 h 11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38"/>
                  <a:gd name="T28" fmla="*/ 0 h 115"/>
                  <a:gd name="T29" fmla="*/ 138 w 138"/>
                  <a:gd name="T30" fmla="*/ 115 h 11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38" h="115">
                    <a:moveTo>
                      <a:pt x="29" y="0"/>
                    </a:moveTo>
                    <a:lnTo>
                      <a:pt x="0" y="34"/>
                    </a:lnTo>
                    <a:lnTo>
                      <a:pt x="12" y="61"/>
                    </a:lnTo>
                    <a:lnTo>
                      <a:pt x="38" y="70"/>
                    </a:lnTo>
                    <a:lnTo>
                      <a:pt x="64" y="115"/>
                    </a:lnTo>
                    <a:lnTo>
                      <a:pt x="136" y="97"/>
                    </a:lnTo>
                    <a:lnTo>
                      <a:pt x="138" y="49"/>
                    </a:lnTo>
                    <a:lnTo>
                      <a:pt x="85" y="9"/>
                    </a:lnTo>
                    <a:lnTo>
                      <a:pt x="29" y="0"/>
                    </a:lnTo>
                    <a:close/>
                  </a:path>
                </a:pathLst>
              </a:custGeom>
              <a:solidFill>
                <a:schemeClr val="tx2"/>
              </a:solidFill>
              <a:ln w="19050">
                <a:solidFill>
                  <a:schemeClr val="tx1"/>
                </a:solidFill>
                <a:prstDash val="solid"/>
                <a:round/>
                <a:headEnd/>
                <a:tailEnd/>
              </a:ln>
            </p:spPr>
            <p:txBody>
              <a:bodyPr/>
              <a:lstStyle/>
              <a:p>
                <a:endParaRPr lang="en-US" sz="1200" b="1" dirty="0">
                  <a:solidFill>
                    <a:srgbClr val="000000"/>
                  </a:solidFill>
                </a:endParaRPr>
              </a:p>
            </p:txBody>
          </p:sp>
        </p:grpSp>
        <p:sp>
          <p:nvSpPr>
            <p:cNvPr id="45" name="Shape - Georgia"/>
            <p:cNvSpPr>
              <a:spLocks noChangeAspect="1"/>
            </p:cNvSpPr>
            <p:nvPr/>
          </p:nvSpPr>
          <p:spPr bwMode="auto">
            <a:xfrm>
              <a:off x="6061075" y="3347268"/>
              <a:ext cx="708025" cy="722313"/>
            </a:xfrm>
            <a:custGeom>
              <a:avLst/>
              <a:gdLst>
                <a:gd name="T0" fmla="*/ 0 w 447"/>
                <a:gd name="T1" fmla="*/ 2147483647 h 463"/>
                <a:gd name="T2" fmla="*/ 2147483647 w 447"/>
                <a:gd name="T3" fmla="*/ 2147483647 h 463"/>
                <a:gd name="T4" fmla="*/ 2147483647 w 447"/>
                <a:gd name="T5" fmla="*/ 2147483647 h 463"/>
                <a:gd name="T6" fmla="*/ 2147483647 w 447"/>
                <a:gd name="T7" fmla="*/ 0 h 463"/>
                <a:gd name="T8" fmla="*/ 2147483647 w 447"/>
                <a:gd name="T9" fmla="*/ 2147483647 h 463"/>
                <a:gd name="T10" fmla="*/ 2147483647 w 447"/>
                <a:gd name="T11" fmla="*/ 2147483647 h 463"/>
                <a:gd name="T12" fmla="*/ 2147483647 w 447"/>
                <a:gd name="T13" fmla="*/ 2147483647 h 463"/>
                <a:gd name="T14" fmla="*/ 2147483647 w 447"/>
                <a:gd name="T15" fmla="*/ 2147483647 h 463"/>
                <a:gd name="T16" fmla="*/ 2147483647 w 447"/>
                <a:gd name="T17" fmla="*/ 2147483647 h 463"/>
                <a:gd name="T18" fmla="*/ 2147483647 w 447"/>
                <a:gd name="T19" fmla="*/ 2147483647 h 463"/>
                <a:gd name="T20" fmla="*/ 2147483647 w 447"/>
                <a:gd name="T21" fmla="*/ 2147483647 h 463"/>
                <a:gd name="T22" fmla="*/ 2147483647 w 447"/>
                <a:gd name="T23" fmla="*/ 2147483647 h 463"/>
                <a:gd name="T24" fmla="*/ 2147483647 w 447"/>
                <a:gd name="T25" fmla="*/ 2147483647 h 463"/>
                <a:gd name="T26" fmla="*/ 2147483647 w 447"/>
                <a:gd name="T27" fmla="*/ 2147483647 h 463"/>
                <a:gd name="T28" fmla="*/ 2147483647 w 447"/>
                <a:gd name="T29" fmla="*/ 2147483647 h 463"/>
                <a:gd name="T30" fmla="*/ 2147483647 w 447"/>
                <a:gd name="T31" fmla="*/ 2147483647 h 463"/>
                <a:gd name="T32" fmla="*/ 2147483647 w 447"/>
                <a:gd name="T33" fmla="*/ 2147483647 h 463"/>
                <a:gd name="T34" fmla="*/ 2147483647 w 447"/>
                <a:gd name="T35" fmla="*/ 2147483647 h 463"/>
                <a:gd name="T36" fmla="*/ 0 w 447"/>
                <a:gd name="T37" fmla="*/ 2147483647 h 463"/>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447"/>
                <a:gd name="T58" fmla="*/ 0 h 463"/>
                <a:gd name="T59" fmla="*/ 447 w 447"/>
                <a:gd name="T60" fmla="*/ 463 h 463"/>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447" h="463">
                  <a:moveTo>
                    <a:pt x="0" y="28"/>
                  </a:moveTo>
                  <a:lnTo>
                    <a:pt x="4" y="28"/>
                  </a:lnTo>
                  <a:lnTo>
                    <a:pt x="109" y="9"/>
                  </a:lnTo>
                  <a:lnTo>
                    <a:pt x="201" y="0"/>
                  </a:lnTo>
                  <a:lnTo>
                    <a:pt x="188" y="23"/>
                  </a:lnTo>
                  <a:lnTo>
                    <a:pt x="216" y="23"/>
                  </a:lnTo>
                  <a:lnTo>
                    <a:pt x="375" y="167"/>
                  </a:lnTo>
                  <a:lnTo>
                    <a:pt x="438" y="259"/>
                  </a:lnTo>
                  <a:lnTo>
                    <a:pt x="447" y="322"/>
                  </a:lnTo>
                  <a:lnTo>
                    <a:pt x="426" y="336"/>
                  </a:lnTo>
                  <a:lnTo>
                    <a:pt x="438" y="399"/>
                  </a:lnTo>
                  <a:lnTo>
                    <a:pt x="393" y="402"/>
                  </a:lnTo>
                  <a:lnTo>
                    <a:pt x="393" y="456"/>
                  </a:lnTo>
                  <a:lnTo>
                    <a:pt x="358" y="429"/>
                  </a:lnTo>
                  <a:lnTo>
                    <a:pt x="128" y="463"/>
                  </a:lnTo>
                  <a:lnTo>
                    <a:pt x="76" y="363"/>
                  </a:lnTo>
                  <a:lnTo>
                    <a:pt x="113" y="295"/>
                  </a:lnTo>
                  <a:lnTo>
                    <a:pt x="64" y="260"/>
                  </a:lnTo>
                  <a:lnTo>
                    <a:pt x="0" y="28"/>
                  </a:lnTo>
                  <a:close/>
                </a:path>
              </a:pathLst>
            </a:custGeom>
            <a:solidFill>
              <a:schemeClr val="accent1"/>
            </a:solidFill>
            <a:ln w="19050">
              <a:solidFill>
                <a:schemeClr val="tx1"/>
              </a:solidFill>
              <a:prstDash val="solid"/>
              <a:round/>
              <a:headEnd/>
              <a:tailEnd/>
            </a:ln>
          </p:spPr>
          <p:txBody>
            <a:bodyPr/>
            <a:lstStyle/>
            <a:p>
              <a:endParaRPr lang="en-US" sz="1200" b="1" dirty="0">
                <a:solidFill>
                  <a:srgbClr val="000000"/>
                </a:solidFill>
              </a:endParaRPr>
            </a:p>
          </p:txBody>
        </p:sp>
        <p:sp>
          <p:nvSpPr>
            <p:cNvPr id="46" name="Shape - Florida"/>
            <p:cNvSpPr>
              <a:spLocks noChangeAspect="1"/>
            </p:cNvSpPr>
            <p:nvPr/>
          </p:nvSpPr>
          <p:spPr bwMode="auto">
            <a:xfrm>
              <a:off x="5900737" y="3966393"/>
              <a:ext cx="1206500" cy="809625"/>
            </a:xfrm>
            <a:custGeom>
              <a:avLst/>
              <a:gdLst>
                <a:gd name="T0" fmla="*/ 0 w 765"/>
                <a:gd name="T1" fmla="*/ 2147483647 h 519"/>
                <a:gd name="T2" fmla="*/ 2147483647 w 765"/>
                <a:gd name="T3" fmla="*/ 2147483647 h 519"/>
                <a:gd name="T4" fmla="*/ 2147483647 w 765"/>
                <a:gd name="T5" fmla="*/ 2147483647 h 519"/>
                <a:gd name="T6" fmla="*/ 2147483647 w 765"/>
                <a:gd name="T7" fmla="*/ 2147483647 h 519"/>
                <a:gd name="T8" fmla="*/ 2147483647 w 765"/>
                <a:gd name="T9" fmla="*/ 2147483647 h 519"/>
                <a:gd name="T10" fmla="*/ 2147483647 w 765"/>
                <a:gd name="T11" fmla="*/ 2147483647 h 519"/>
                <a:gd name="T12" fmla="*/ 2147483647 w 765"/>
                <a:gd name="T13" fmla="*/ 0 h 519"/>
                <a:gd name="T14" fmla="*/ 2147483647 w 765"/>
                <a:gd name="T15" fmla="*/ 2147483647 h 519"/>
                <a:gd name="T16" fmla="*/ 2147483647 w 765"/>
                <a:gd name="T17" fmla="*/ 2147483647 h 519"/>
                <a:gd name="T18" fmla="*/ 2147483647 w 765"/>
                <a:gd name="T19" fmla="*/ 2147483647 h 519"/>
                <a:gd name="T20" fmla="*/ 2147483647 w 765"/>
                <a:gd name="T21" fmla="*/ 2147483647 h 519"/>
                <a:gd name="T22" fmla="*/ 2147483647 w 765"/>
                <a:gd name="T23" fmla="*/ 2147483647 h 519"/>
                <a:gd name="T24" fmla="*/ 2147483647 w 765"/>
                <a:gd name="T25" fmla="*/ 2147483647 h 519"/>
                <a:gd name="T26" fmla="*/ 2147483647 w 765"/>
                <a:gd name="T27" fmla="*/ 2147483647 h 519"/>
                <a:gd name="T28" fmla="*/ 2147483647 w 765"/>
                <a:gd name="T29" fmla="*/ 2147483647 h 519"/>
                <a:gd name="T30" fmla="*/ 2147483647 w 765"/>
                <a:gd name="T31" fmla="*/ 2147483647 h 519"/>
                <a:gd name="T32" fmla="*/ 2147483647 w 765"/>
                <a:gd name="T33" fmla="*/ 2147483647 h 519"/>
                <a:gd name="T34" fmla="*/ 2147483647 w 765"/>
                <a:gd name="T35" fmla="*/ 2147483647 h 519"/>
                <a:gd name="T36" fmla="*/ 2147483647 w 765"/>
                <a:gd name="T37" fmla="*/ 2147483647 h 519"/>
                <a:gd name="T38" fmla="*/ 2147483647 w 765"/>
                <a:gd name="T39" fmla="*/ 2147483647 h 519"/>
                <a:gd name="T40" fmla="*/ 2147483647 w 765"/>
                <a:gd name="T41" fmla="*/ 2147483647 h 519"/>
                <a:gd name="T42" fmla="*/ 2147483647 w 765"/>
                <a:gd name="T43" fmla="*/ 2147483647 h 519"/>
                <a:gd name="T44" fmla="*/ 2147483647 w 765"/>
                <a:gd name="T45" fmla="*/ 2147483647 h 519"/>
                <a:gd name="T46" fmla="*/ 2147483647 w 765"/>
                <a:gd name="T47" fmla="*/ 2147483647 h 519"/>
                <a:gd name="T48" fmla="*/ 2147483647 w 765"/>
                <a:gd name="T49" fmla="*/ 2147483647 h 519"/>
                <a:gd name="T50" fmla="*/ 2147483647 w 765"/>
                <a:gd name="T51" fmla="*/ 2147483647 h 519"/>
                <a:gd name="T52" fmla="*/ 2147483647 w 765"/>
                <a:gd name="T53" fmla="*/ 2147483647 h 519"/>
                <a:gd name="T54" fmla="*/ 2147483647 w 765"/>
                <a:gd name="T55" fmla="*/ 2147483647 h 519"/>
                <a:gd name="T56" fmla="*/ 2147483647 w 765"/>
                <a:gd name="T57" fmla="*/ 2147483647 h 519"/>
                <a:gd name="T58" fmla="*/ 2147483647 w 765"/>
                <a:gd name="T59" fmla="*/ 2147483647 h 519"/>
                <a:gd name="T60" fmla="*/ 2147483647 w 765"/>
                <a:gd name="T61" fmla="*/ 2147483647 h 519"/>
                <a:gd name="T62" fmla="*/ 2147483647 w 765"/>
                <a:gd name="T63" fmla="*/ 2147483647 h 519"/>
                <a:gd name="T64" fmla="*/ 2147483647 w 765"/>
                <a:gd name="T65" fmla="*/ 2147483647 h 519"/>
                <a:gd name="T66" fmla="*/ 2147483647 w 765"/>
                <a:gd name="T67" fmla="*/ 2147483647 h 519"/>
                <a:gd name="T68" fmla="*/ 2147483647 w 765"/>
                <a:gd name="T69" fmla="*/ 2147483647 h 519"/>
                <a:gd name="T70" fmla="*/ 2147483647 w 765"/>
                <a:gd name="T71" fmla="*/ 2147483647 h 519"/>
                <a:gd name="T72" fmla="*/ 2147483647 w 765"/>
                <a:gd name="T73" fmla="*/ 2147483647 h 519"/>
                <a:gd name="T74" fmla="*/ 2147483647 w 765"/>
                <a:gd name="T75" fmla="*/ 2147483647 h 519"/>
                <a:gd name="T76" fmla="*/ 2147483647 w 765"/>
                <a:gd name="T77" fmla="*/ 2147483647 h 519"/>
                <a:gd name="T78" fmla="*/ 0 w 765"/>
                <a:gd name="T79" fmla="*/ 2147483647 h 519"/>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765"/>
                <a:gd name="T121" fmla="*/ 0 h 519"/>
                <a:gd name="T122" fmla="*/ 765 w 765"/>
                <a:gd name="T123" fmla="*/ 519 h 519"/>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765" h="519">
                  <a:moveTo>
                    <a:pt x="0" y="51"/>
                  </a:moveTo>
                  <a:lnTo>
                    <a:pt x="210" y="30"/>
                  </a:lnTo>
                  <a:lnTo>
                    <a:pt x="233" y="64"/>
                  </a:lnTo>
                  <a:lnTo>
                    <a:pt x="458" y="30"/>
                  </a:lnTo>
                  <a:lnTo>
                    <a:pt x="496" y="58"/>
                  </a:lnTo>
                  <a:lnTo>
                    <a:pt x="496" y="4"/>
                  </a:lnTo>
                  <a:lnTo>
                    <a:pt x="493" y="0"/>
                  </a:lnTo>
                  <a:lnTo>
                    <a:pt x="538" y="3"/>
                  </a:lnTo>
                  <a:lnTo>
                    <a:pt x="586" y="83"/>
                  </a:lnTo>
                  <a:lnTo>
                    <a:pt x="662" y="192"/>
                  </a:lnTo>
                  <a:lnTo>
                    <a:pt x="699" y="286"/>
                  </a:lnTo>
                  <a:lnTo>
                    <a:pt x="756" y="352"/>
                  </a:lnTo>
                  <a:lnTo>
                    <a:pt x="765" y="447"/>
                  </a:lnTo>
                  <a:lnTo>
                    <a:pt x="747" y="504"/>
                  </a:lnTo>
                  <a:lnTo>
                    <a:pt x="666" y="519"/>
                  </a:lnTo>
                  <a:lnTo>
                    <a:pt x="653" y="495"/>
                  </a:lnTo>
                  <a:lnTo>
                    <a:pt x="596" y="460"/>
                  </a:lnTo>
                  <a:lnTo>
                    <a:pt x="578" y="425"/>
                  </a:lnTo>
                  <a:lnTo>
                    <a:pt x="563" y="411"/>
                  </a:lnTo>
                  <a:lnTo>
                    <a:pt x="554" y="378"/>
                  </a:lnTo>
                  <a:lnTo>
                    <a:pt x="541" y="387"/>
                  </a:lnTo>
                  <a:lnTo>
                    <a:pt x="496" y="344"/>
                  </a:lnTo>
                  <a:lnTo>
                    <a:pt x="507" y="304"/>
                  </a:lnTo>
                  <a:lnTo>
                    <a:pt x="496" y="282"/>
                  </a:lnTo>
                  <a:lnTo>
                    <a:pt x="483" y="289"/>
                  </a:lnTo>
                  <a:lnTo>
                    <a:pt x="484" y="313"/>
                  </a:lnTo>
                  <a:lnTo>
                    <a:pt x="470" y="282"/>
                  </a:lnTo>
                  <a:lnTo>
                    <a:pt x="471" y="209"/>
                  </a:lnTo>
                  <a:lnTo>
                    <a:pt x="443" y="165"/>
                  </a:lnTo>
                  <a:lnTo>
                    <a:pt x="371" y="130"/>
                  </a:lnTo>
                  <a:lnTo>
                    <a:pt x="335" y="89"/>
                  </a:lnTo>
                  <a:lnTo>
                    <a:pt x="295" y="85"/>
                  </a:lnTo>
                  <a:lnTo>
                    <a:pt x="279" y="110"/>
                  </a:lnTo>
                  <a:lnTo>
                    <a:pt x="219" y="128"/>
                  </a:lnTo>
                  <a:lnTo>
                    <a:pt x="185" y="110"/>
                  </a:lnTo>
                  <a:lnTo>
                    <a:pt x="167" y="83"/>
                  </a:lnTo>
                  <a:lnTo>
                    <a:pt x="55" y="107"/>
                  </a:lnTo>
                  <a:lnTo>
                    <a:pt x="31" y="88"/>
                  </a:lnTo>
                  <a:lnTo>
                    <a:pt x="6" y="109"/>
                  </a:lnTo>
                  <a:lnTo>
                    <a:pt x="0" y="51"/>
                  </a:lnTo>
                  <a:close/>
                </a:path>
              </a:pathLst>
            </a:custGeom>
            <a:solidFill>
              <a:schemeClr val="accent5"/>
            </a:solidFill>
            <a:ln w="19050">
              <a:solidFill>
                <a:schemeClr val="tx1"/>
              </a:solidFill>
              <a:prstDash val="solid"/>
              <a:round/>
              <a:headEnd/>
              <a:tailEnd/>
            </a:ln>
          </p:spPr>
          <p:txBody>
            <a:bodyPr/>
            <a:lstStyle/>
            <a:p>
              <a:endParaRPr lang="en-US" sz="1200" b="1" dirty="0">
                <a:solidFill>
                  <a:srgbClr val="000000"/>
                </a:solidFill>
              </a:endParaRPr>
            </a:p>
          </p:txBody>
        </p:sp>
        <p:sp>
          <p:nvSpPr>
            <p:cNvPr id="47" name="Shape - Connecticut"/>
            <p:cNvSpPr>
              <a:spLocks noChangeAspect="1"/>
            </p:cNvSpPr>
            <p:nvPr/>
          </p:nvSpPr>
          <p:spPr bwMode="auto">
            <a:xfrm>
              <a:off x="7294562" y="1908992"/>
              <a:ext cx="242887" cy="185738"/>
            </a:xfrm>
            <a:custGeom>
              <a:avLst/>
              <a:gdLst>
                <a:gd name="T0" fmla="*/ 0 w 153"/>
                <a:gd name="T1" fmla="*/ 2147483647 h 118"/>
                <a:gd name="T2" fmla="*/ 2147483647 w 153"/>
                <a:gd name="T3" fmla="*/ 0 h 118"/>
                <a:gd name="T4" fmla="*/ 2147483647 w 153"/>
                <a:gd name="T5" fmla="*/ 2147483647 h 118"/>
                <a:gd name="T6" fmla="*/ 2147483647 w 153"/>
                <a:gd name="T7" fmla="*/ 2147483647 h 118"/>
                <a:gd name="T8" fmla="*/ 2147483647 w 153"/>
                <a:gd name="T9" fmla="*/ 2147483647 h 118"/>
                <a:gd name="T10" fmla="*/ 2147483647 w 153"/>
                <a:gd name="T11" fmla="*/ 2147483647 h 118"/>
                <a:gd name="T12" fmla="*/ 2147483647 w 153"/>
                <a:gd name="T13" fmla="*/ 2147483647 h 118"/>
                <a:gd name="T14" fmla="*/ 0 w 153"/>
                <a:gd name="T15" fmla="*/ 2147483647 h 118"/>
                <a:gd name="T16" fmla="*/ 0 60000 65536"/>
                <a:gd name="T17" fmla="*/ 0 60000 65536"/>
                <a:gd name="T18" fmla="*/ 0 60000 65536"/>
                <a:gd name="T19" fmla="*/ 0 60000 65536"/>
                <a:gd name="T20" fmla="*/ 0 60000 65536"/>
                <a:gd name="T21" fmla="*/ 0 60000 65536"/>
                <a:gd name="T22" fmla="*/ 0 60000 65536"/>
                <a:gd name="T23" fmla="*/ 0 60000 65536"/>
                <a:gd name="T24" fmla="*/ 0 w 153"/>
                <a:gd name="T25" fmla="*/ 0 h 118"/>
                <a:gd name="T26" fmla="*/ 153 w 153"/>
                <a:gd name="T27" fmla="*/ 118 h 11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53" h="118">
                  <a:moveTo>
                    <a:pt x="0" y="30"/>
                  </a:moveTo>
                  <a:lnTo>
                    <a:pt x="118" y="0"/>
                  </a:lnTo>
                  <a:lnTo>
                    <a:pt x="153" y="54"/>
                  </a:lnTo>
                  <a:lnTo>
                    <a:pt x="133" y="78"/>
                  </a:lnTo>
                  <a:lnTo>
                    <a:pt x="95" y="69"/>
                  </a:lnTo>
                  <a:lnTo>
                    <a:pt x="37" y="118"/>
                  </a:lnTo>
                  <a:lnTo>
                    <a:pt x="6" y="93"/>
                  </a:lnTo>
                  <a:lnTo>
                    <a:pt x="0" y="30"/>
                  </a:lnTo>
                  <a:close/>
                </a:path>
              </a:pathLst>
            </a:custGeom>
            <a:solidFill>
              <a:schemeClr val="accent1"/>
            </a:solidFill>
            <a:ln w="19050">
              <a:solidFill>
                <a:schemeClr val="tx1"/>
              </a:solidFill>
              <a:prstDash val="solid"/>
              <a:round/>
              <a:headEnd/>
              <a:tailEnd/>
            </a:ln>
          </p:spPr>
          <p:txBody>
            <a:bodyPr/>
            <a:lstStyle/>
            <a:p>
              <a:endParaRPr lang="en-US" sz="1200" b="1" dirty="0">
                <a:solidFill>
                  <a:srgbClr val="B0DDF4"/>
                </a:solidFill>
              </a:endParaRPr>
            </a:p>
          </p:txBody>
        </p:sp>
        <p:sp>
          <p:nvSpPr>
            <p:cNvPr id="48" name="Shape - Delaware"/>
            <p:cNvSpPr>
              <a:spLocks noChangeAspect="1"/>
            </p:cNvSpPr>
            <p:nvPr/>
          </p:nvSpPr>
          <p:spPr bwMode="auto">
            <a:xfrm>
              <a:off x="7129462" y="2396355"/>
              <a:ext cx="153987" cy="190500"/>
            </a:xfrm>
            <a:custGeom>
              <a:avLst/>
              <a:gdLst>
                <a:gd name="T0" fmla="*/ 0 w 98"/>
                <a:gd name="T1" fmla="*/ 2147483647 h 122"/>
                <a:gd name="T2" fmla="*/ 2147483647 w 98"/>
                <a:gd name="T3" fmla="*/ 0 h 122"/>
                <a:gd name="T4" fmla="*/ 2147483647 w 98"/>
                <a:gd name="T5" fmla="*/ 2147483647 h 122"/>
                <a:gd name="T6" fmla="*/ 2147483647 w 98"/>
                <a:gd name="T7" fmla="*/ 2147483647 h 122"/>
                <a:gd name="T8" fmla="*/ 2147483647 w 98"/>
                <a:gd name="T9" fmla="*/ 2147483647 h 122"/>
                <a:gd name="T10" fmla="*/ 2147483647 w 98"/>
                <a:gd name="T11" fmla="*/ 2147483647 h 122"/>
                <a:gd name="T12" fmla="*/ 2147483647 w 98"/>
                <a:gd name="T13" fmla="*/ 2147483647 h 122"/>
                <a:gd name="T14" fmla="*/ 0 w 98"/>
                <a:gd name="T15" fmla="*/ 2147483647 h 122"/>
                <a:gd name="T16" fmla="*/ 0 60000 65536"/>
                <a:gd name="T17" fmla="*/ 0 60000 65536"/>
                <a:gd name="T18" fmla="*/ 0 60000 65536"/>
                <a:gd name="T19" fmla="*/ 0 60000 65536"/>
                <a:gd name="T20" fmla="*/ 0 60000 65536"/>
                <a:gd name="T21" fmla="*/ 0 60000 65536"/>
                <a:gd name="T22" fmla="*/ 0 60000 65536"/>
                <a:gd name="T23" fmla="*/ 0 60000 65536"/>
                <a:gd name="T24" fmla="*/ 0 w 98"/>
                <a:gd name="T25" fmla="*/ 0 h 122"/>
                <a:gd name="T26" fmla="*/ 98 w 98"/>
                <a:gd name="T27" fmla="*/ 122 h 12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98" h="122">
                  <a:moveTo>
                    <a:pt x="0" y="8"/>
                  </a:moveTo>
                  <a:lnTo>
                    <a:pt x="21" y="0"/>
                  </a:lnTo>
                  <a:lnTo>
                    <a:pt x="66" y="27"/>
                  </a:lnTo>
                  <a:lnTo>
                    <a:pt x="66" y="54"/>
                  </a:lnTo>
                  <a:lnTo>
                    <a:pt x="97" y="73"/>
                  </a:lnTo>
                  <a:lnTo>
                    <a:pt x="98" y="109"/>
                  </a:lnTo>
                  <a:lnTo>
                    <a:pt x="48" y="122"/>
                  </a:lnTo>
                  <a:lnTo>
                    <a:pt x="0" y="8"/>
                  </a:lnTo>
                  <a:close/>
                </a:path>
              </a:pathLst>
            </a:custGeom>
            <a:solidFill>
              <a:schemeClr val="accent1"/>
            </a:solidFill>
            <a:ln w="19050">
              <a:solidFill>
                <a:schemeClr val="tx1"/>
              </a:solidFill>
              <a:prstDash val="solid"/>
              <a:round/>
              <a:headEnd/>
              <a:tailEnd/>
            </a:ln>
          </p:spPr>
          <p:txBody>
            <a:bodyPr/>
            <a:lstStyle/>
            <a:p>
              <a:endParaRPr lang="en-US" sz="1200" b="1" dirty="0">
                <a:solidFill>
                  <a:srgbClr val="000000"/>
                </a:solidFill>
              </a:endParaRPr>
            </a:p>
          </p:txBody>
        </p:sp>
        <p:sp>
          <p:nvSpPr>
            <p:cNvPr id="49" name="Shape - Colorado"/>
            <p:cNvSpPr>
              <a:spLocks noChangeAspect="1"/>
            </p:cNvSpPr>
            <p:nvPr/>
          </p:nvSpPr>
          <p:spPr bwMode="auto">
            <a:xfrm>
              <a:off x="2971798" y="2520181"/>
              <a:ext cx="928688" cy="682625"/>
            </a:xfrm>
            <a:custGeom>
              <a:avLst/>
              <a:gdLst>
                <a:gd name="T0" fmla="*/ 2147483647 w 590"/>
                <a:gd name="T1" fmla="*/ 0 h 439"/>
                <a:gd name="T2" fmla="*/ 2147483647 w 590"/>
                <a:gd name="T3" fmla="*/ 2147483647 h 439"/>
                <a:gd name="T4" fmla="*/ 0 w 590"/>
                <a:gd name="T5" fmla="*/ 2147483647 h 439"/>
                <a:gd name="T6" fmla="*/ 2147483647 w 590"/>
                <a:gd name="T7" fmla="*/ 2147483647 h 439"/>
                <a:gd name="T8" fmla="*/ 2147483647 w 590"/>
                <a:gd name="T9" fmla="*/ 2147483647 h 439"/>
                <a:gd name="T10" fmla="*/ 2147483647 w 590"/>
                <a:gd name="T11" fmla="*/ 2147483647 h 439"/>
                <a:gd name="T12" fmla="*/ 2147483647 w 590"/>
                <a:gd name="T13" fmla="*/ 2147483647 h 439"/>
                <a:gd name="T14" fmla="*/ 2147483647 w 590"/>
                <a:gd name="T15" fmla="*/ 2147483647 h 439"/>
                <a:gd name="T16" fmla="*/ 2147483647 w 590"/>
                <a:gd name="T17" fmla="*/ 0 h 43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90"/>
                <a:gd name="T28" fmla="*/ 0 h 439"/>
                <a:gd name="T29" fmla="*/ 590 w 590"/>
                <a:gd name="T30" fmla="*/ 439 h 439"/>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90" h="439">
                  <a:moveTo>
                    <a:pt x="49" y="0"/>
                  </a:moveTo>
                  <a:lnTo>
                    <a:pt x="19" y="263"/>
                  </a:lnTo>
                  <a:lnTo>
                    <a:pt x="0" y="415"/>
                  </a:lnTo>
                  <a:lnTo>
                    <a:pt x="295" y="430"/>
                  </a:lnTo>
                  <a:lnTo>
                    <a:pt x="577" y="439"/>
                  </a:lnTo>
                  <a:lnTo>
                    <a:pt x="586" y="234"/>
                  </a:lnTo>
                  <a:lnTo>
                    <a:pt x="590" y="32"/>
                  </a:lnTo>
                  <a:lnTo>
                    <a:pt x="429" y="29"/>
                  </a:lnTo>
                  <a:lnTo>
                    <a:pt x="49" y="0"/>
                  </a:lnTo>
                  <a:close/>
                </a:path>
              </a:pathLst>
            </a:custGeom>
            <a:solidFill>
              <a:schemeClr val="accent5"/>
            </a:solidFill>
            <a:ln w="19050">
              <a:solidFill>
                <a:schemeClr val="tx1"/>
              </a:solidFill>
              <a:prstDash val="solid"/>
              <a:round/>
              <a:headEnd/>
              <a:tailEnd/>
            </a:ln>
          </p:spPr>
          <p:txBody>
            <a:bodyPr/>
            <a:lstStyle/>
            <a:p>
              <a:endParaRPr lang="en-US" sz="1200" b="1" dirty="0">
                <a:solidFill>
                  <a:srgbClr val="000000"/>
                </a:solidFill>
              </a:endParaRPr>
            </a:p>
          </p:txBody>
        </p:sp>
        <p:sp>
          <p:nvSpPr>
            <p:cNvPr id="50" name="Shape - California"/>
            <p:cNvSpPr>
              <a:spLocks noChangeAspect="1"/>
            </p:cNvSpPr>
            <p:nvPr/>
          </p:nvSpPr>
          <p:spPr bwMode="auto">
            <a:xfrm>
              <a:off x="1181098" y="2042343"/>
              <a:ext cx="1098551" cy="1673225"/>
            </a:xfrm>
            <a:custGeom>
              <a:avLst/>
              <a:gdLst>
                <a:gd name="T0" fmla="*/ 2147483647 w 697"/>
                <a:gd name="T1" fmla="*/ 0 h 1077"/>
                <a:gd name="T2" fmla="*/ 2147483647 w 697"/>
                <a:gd name="T3" fmla="*/ 2147483647 h 1077"/>
                <a:gd name="T4" fmla="*/ 2147483647 w 697"/>
                <a:gd name="T5" fmla="*/ 2147483647 h 1077"/>
                <a:gd name="T6" fmla="*/ 2147483647 w 697"/>
                <a:gd name="T7" fmla="*/ 2147483647 h 1077"/>
                <a:gd name="T8" fmla="*/ 2147483647 w 697"/>
                <a:gd name="T9" fmla="*/ 2147483647 h 1077"/>
                <a:gd name="T10" fmla="*/ 2147483647 w 697"/>
                <a:gd name="T11" fmla="*/ 2147483647 h 1077"/>
                <a:gd name="T12" fmla="*/ 2147483647 w 697"/>
                <a:gd name="T13" fmla="*/ 2147483647 h 1077"/>
                <a:gd name="T14" fmla="*/ 2147483647 w 697"/>
                <a:gd name="T15" fmla="*/ 2147483647 h 1077"/>
                <a:gd name="T16" fmla="*/ 2147483647 w 697"/>
                <a:gd name="T17" fmla="*/ 2147483647 h 1077"/>
                <a:gd name="T18" fmla="*/ 2147483647 w 697"/>
                <a:gd name="T19" fmla="*/ 2147483647 h 1077"/>
                <a:gd name="T20" fmla="*/ 2147483647 w 697"/>
                <a:gd name="T21" fmla="*/ 2147483647 h 1077"/>
                <a:gd name="T22" fmla="*/ 2147483647 w 697"/>
                <a:gd name="T23" fmla="*/ 2147483647 h 1077"/>
                <a:gd name="T24" fmla="*/ 2147483647 w 697"/>
                <a:gd name="T25" fmla="*/ 2147483647 h 1077"/>
                <a:gd name="T26" fmla="*/ 2147483647 w 697"/>
                <a:gd name="T27" fmla="*/ 2147483647 h 1077"/>
                <a:gd name="T28" fmla="*/ 2147483647 w 697"/>
                <a:gd name="T29" fmla="*/ 2147483647 h 1077"/>
                <a:gd name="T30" fmla="*/ 2147483647 w 697"/>
                <a:gd name="T31" fmla="*/ 2147483647 h 1077"/>
                <a:gd name="T32" fmla="*/ 2147483647 w 697"/>
                <a:gd name="T33" fmla="*/ 2147483647 h 1077"/>
                <a:gd name="T34" fmla="*/ 2147483647 w 697"/>
                <a:gd name="T35" fmla="*/ 2147483647 h 1077"/>
                <a:gd name="T36" fmla="*/ 2147483647 w 697"/>
                <a:gd name="T37" fmla="*/ 2147483647 h 1077"/>
                <a:gd name="T38" fmla="*/ 2147483647 w 697"/>
                <a:gd name="T39" fmla="*/ 2147483647 h 1077"/>
                <a:gd name="T40" fmla="*/ 2147483647 w 697"/>
                <a:gd name="T41" fmla="*/ 2147483647 h 1077"/>
                <a:gd name="T42" fmla="*/ 2147483647 w 697"/>
                <a:gd name="T43" fmla="*/ 2147483647 h 1077"/>
                <a:gd name="T44" fmla="*/ 2147483647 w 697"/>
                <a:gd name="T45" fmla="*/ 2147483647 h 1077"/>
                <a:gd name="T46" fmla="*/ 2147483647 w 697"/>
                <a:gd name="T47" fmla="*/ 2147483647 h 1077"/>
                <a:gd name="T48" fmla="*/ 2147483647 w 697"/>
                <a:gd name="T49" fmla="*/ 2147483647 h 1077"/>
                <a:gd name="T50" fmla="*/ 2147483647 w 697"/>
                <a:gd name="T51" fmla="*/ 2147483647 h 1077"/>
                <a:gd name="T52" fmla="*/ 2147483647 w 697"/>
                <a:gd name="T53" fmla="*/ 2147483647 h 1077"/>
                <a:gd name="T54" fmla="*/ 2147483647 w 697"/>
                <a:gd name="T55" fmla="*/ 2147483647 h 1077"/>
                <a:gd name="T56" fmla="*/ 2147483647 w 697"/>
                <a:gd name="T57" fmla="*/ 2147483647 h 1077"/>
                <a:gd name="T58" fmla="*/ 2147483647 w 697"/>
                <a:gd name="T59" fmla="*/ 2147483647 h 1077"/>
                <a:gd name="T60" fmla="*/ 2147483647 w 697"/>
                <a:gd name="T61" fmla="*/ 2147483647 h 1077"/>
                <a:gd name="T62" fmla="*/ 2147483647 w 697"/>
                <a:gd name="T63" fmla="*/ 2147483647 h 1077"/>
                <a:gd name="T64" fmla="*/ 2147483647 w 697"/>
                <a:gd name="T65" fmla="*/ 2147483647 h 1077"/>
                <a:gd name="T66" fmla="*/ 2147483647 w 697"/>
                <a:gd name="T67" fmla="*/ 2147483647 h 1077"/>
                <a:gd name="T68" fmla="*/ 2147483647 w 697"/>
                <a:gd name="T69" fmla="*/ 2147483647 h 1077"/>
                <a:gd name="T70" fmla="*/ 2147483647 w 697"/>
                <a:gd name="T71" fmla="*/ 2147483647 h 1077"/>
                <a:gd name="T72" fmla="*/ 2147483647 w 697"/>
                <a:gd name="T73" fmla="*/ 2147483647 h 1077"/>
                <a:gd name="T74" fmla="*/ 2147483647 w 697"/>
                <a:gd name="T75" fmla="*/ 2147483647 h 1077"/>
                <a:gd name="T76" fmla="*/ 2147483647 w 697"/>
                <a:gd name="T77" fmla="*/ 2147483647 h 1077"/>
                <a:gd name="T78" fmla="*/ 2147483647 w 697"/>
                <a:gd name="T79" fmla="*/ 2147483647 h 1077"/>
                <a:gd name="T80" fmla="*/ 2147483647 w 697"/>
                <a:gd name="T81" fmla="*/ 2147483647 h 1077"/>
                <a:gd name="T82" fmla="*/ 2147483647 w 697"/>
                <a:gd name="T83" fmla="*/ 2147483647 h 1077"/>
                <a:gd name="T84" fmla="*/ 2147483647 w 697"/>
                <a:gd name="T85" fmla="*/ 2147483647 h 1077"/>
                <a:gd name="T86" fmla="*/ 0 w 697"/>
                <a:gd name="T87" fmla="*/ 2147483647 h 1077"/>
                <a:gd name="T88" fmla="*/ 2147483647 w 697"/>
                <a:gd name="T89" fmla="*/ 2147483647 h 1077"/>
                <a:gd name="T90" fmla="*/ 2147483647 w 697"/>
                <a:gd name="T91" fmla="*/ 2147483647 h 1077"/>
                <a:gd name="T92" fmla="*/ 2147483647 w 697"/>
                <a:gd name="T93" fmla="*/ 2147483647 h 1077"/>
                <a:gd name="T94" fmla="*/ 2147483647 w 697"/>
                <a:gd name="T95" fmla="*/ 0 h 1077"/>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697"/>
                <a:gd name="T145" fmla="*/ 0 h 1077"/>
                <a:gd name="T146" fmla="*/ 697 w 697"/>
                <a:gd name="T147" fmla="*/ 1077 h 1077"/>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697" h="1077">
                  <a:moveTo>
                    <a:pt x="53" y="0"/>
                  </a:moveTo>
                  <a:lnTo>
                    <a:pt x="374" y="64"/>
                  </a:lnTo>
                  <a:lnTo>
                    <a:pt x="304" y="381"/>
                  </a:lnTo>
                  <a:lnTo>
                    <a:pt x="664" y="864"/>
                  </a:lnTo>
                  <a:lnTo>
                    <a:pt x="697" y="925"/>
                  </a:lnTo>
                  <a:lnTo>
                    <a:pt x="663" y="955"/>
                  </a:lnTo>
                  <a:lnTo>
                    <a:pt x="641" y="1009"/>
                  </a:lnTo>
                  <a:lnTo>
                    <a:pt x="620" y="1040"/>
                  </a:lnTo>
                  <a:lnTo>
                    <a:pt x="642" y="1068"/>
                  </a:lnTo>
                  <a:lnTo>
                    <a:pt x="605" y="1077"/>
                  </a:lnTo>
                  <a:lnTo>
                    <a:pt x="393" y="1070"/>
                  </a:lnTo>
                  <a:lnTo>
                    <a:pt x="380" y="1007"/>
                  </a:lnTo>
                  <a:lnTo>
                    <a:pt x="343" y="961"/>
                  </a:lnTo>
                  <a:lnTo>
                    <a:pt x="316" y="944"/>
                  </a:lnTo>
                  <a:lnTo>
                    <a:pt x="308" y="912"/>
                  </a:lnTo>
                  <a:lnTo>
                    <a:pt x="286" y="894"/>
                  </a:lnTo>
                  <a:lnTo>
                    <a:pt x="263" y="871"/>
                  </a:lnTo>
                  <a:lnTo>
                    <a:pt x="256" y="846"/>
                  </a:lnTo>
                  <a:lnTo>
                    <a:pt x="235" y="830"/>
                  </a:lnTo>
                  <a:lnTo>
                    <a:pt x="202" y="839"/>
                  </a:lnTo>
                  <a:lnTo>
                    <a:pt x="165" y="825"/>
                  </a:lnTo>
                  <a:lnTo>
                    <a:pt x="165" y="812"/>
                  </a:lnTo>
                  <a:lnTo>
                    <a:pt x="164" y="782"/>
                  </a:lnTo>
                  <a:lnTo>
                    <a:pt x="149" y="749"/>
                  </a:lnTo>
                  <a:lnTo>
                    <a:pt x="147" y="722"/>
                  </a:lnTo>
                  <a:lnTo>
                    <a:pt x="131" y="699"/>
                  </a:lnTo>
                  <a:lnTo>
                    <a:pt x="135" y="676"/>
                  </a:lnTo>
                  <a:lnTo>
                    <a:pt x="89" y="621"/>
                  </a:lnTo>
                  <a:lnTo>
                    <a:pt x="89" y="590"/>
                  </a:lnTo>
                  <a:lnTo>
                    <a:pt x="113" y="578"/>
                  </a:lnTo>
                  <a:lnTo>
                    <a:pt x="113" y="559"/>
                  </a:lnTo>
                  <a:lnTo>
                    <a:pt x="89" y="553"/>
                  </a:lnTo>
                  <a:lnTo>
                    <a:pt x="79" y="523"/>
                  </a:lnTo>
                  <a:lnTo>
                    <a:pt x="67" y="471"/>
                  </a:lnTo>
                  <a:lnTo>
                    <a:pt x="101" y="499"/>
                  </a:lnTo>
                  <a:lnTo>
                    <a:pt x="88" y="462"/>
                  </a:lnTo>
                  <a:lnTo>
                    <a:pt x="113" y="462"/>
                  </a:lnTo>
                  <a:lnTo>
                    <a:pt x="113" y="435"/>
                  </a:lnTo>
                  <a:lnTo>
                    <a:pt x="88" y="417"/>
                  </a:lnTo>
                  <a:lnTo>
                    <a:pt x="76" y="442"/>
                  </a:lnTo>
                  <a:lnTo>
                    <a:pt x="53" y="433"/>
                  </a:lnTo>
                  <a:lnTo>
                    <a:pt x="9" y="313"/>
                  </a:lnTo>
                  <a:lnTo>
                    <a:pt x="21" y="226"/>
                  </a:lnTo>
                  <a:lnTo>
                    <a:pt x="0" y="177"/>
                  </a:lnTo>
                  <a:lnTo>
                    <a:pt x="10" y="140"/>
                  </a:lnTo>
                  <a:lnTo>
                    <a:pt x="32" y="132"/>
                  </a:lnTo>
                  <a:lnTo>
                    <a:pt x="53" y="73"/>
                  </a:lnTo>
                  <a:lnTo>
                    <a:pt x="53" y="0"/>
                  </a:lnTo>
                  <a:close/>
                </a:path>
              </a:pathLst>
            </a:custGeom>
            <a:solidFill>
              <a:schemeClr val="accent1"/>
            </a:solidFill>
            <a:ln w="19050">
              <a:solidFill>
                <a:schemeClr val="tx1"/>
              </a:solidFill>
              <a:prstDash val="solid"/>
              <a:round/>
              <a:headEnd/>
              <a:tailEnd/>
            </a:ln>
          </p:spPr>
          <p:txBody>
            <a:bodyPr/>
            <a:lstStyle/>
            <a:p>
              <a:endParaRPr lang="en-US" sz="1200" b="1" dirty="0">
                <a:solidFill>
                  <a:srgbClr val="000000"/>
                </a:solidFill>
              </a:endParaRPr>
            </a:p>
          </p:txBody>
        </p:sp>
        <p:sp>
          <p:nvSpPr>
            <p:cNvPr id="51" name="Shape - Arkansas"/>
            <p:cNvSpPr>
              <a:spLocks noChangeAspect="1"/>
            </p:cNvSpPr>
            <p:nvPr/>
          </p:nvSpPr>
          <p:spPr bwMode="auto">
            <a:xfrm>
              <a:off x="4854574" y="3218680"/>
              <a:ext cx="633413" cy="582612"/>
            </a:xfrm>
            <a:custGeom>
              <a:avLst/>
              <a:gdLst>
                <a:gd name="T0" fmla="*/ 0 w 401"/>
                <a:gd name="T1" fmla="*/ 34 h 374"/>
                <a:gd name="T2" fmla="*/ 158 w 401"/>
                <a:gd name="T3" fmla="*/ 15 h 374"/>
                <a:gd name="T4" fmla="*/ 353 w 401"/>
                <a:gd name="T5" fmla="*/ 0 h 374"/>
                <a:gd name="T6" fmla="*/ 343 w 401"/>
                <a:gd name="T7" fmla="*/ 49 h 374"/>
                <a:gd name="T8" fmla="*/ 386 w 401"/>
                <a:gd name="T9" fmla="*/ 38 h 374"/>
                <a:gd name="T10" fmla="*/ 401 w 401"/>
                <a:gd name="T11" fmla="*/ 71 h 374"/>
                <a:gd name="T12" fmla="*/ 356 w 401"/>
                <a:gd name="T13" fmla="*/ 101 h 374"/>
                <a:gd name="T14" fmla="*/ 367 w 401"/>
                <a:gd name="T15" fmla="*/ 153 h 374"/>
                <a:gd name="T16" fmla="*/ 321 w 401"/>
                <a:gd name="T17" fmla="*/ 240 h 374"/>
                <a:gd name="T18" fmla="*/ 286 w 401"/>
                <a:gd name="T19" fmla="*/ 293 h 374"/>
                <a:gd name="T20" fmla="*/ 306 w 401"/>
                <a:gd name="T21" fmla="*/ 362 h 374"/>
                <a:gd name="T22" fmla="*/ 58 w 401"/>
                <a:gd name="T23" fmla="*/ 374 h 374"/>
                <a:gd name="T24" fmla="*/ 57 w 401"/>
                <a:gd name="T25" fmla="*/ 332 h 374"/>
                <a:gd name="T26" fmla="*/ 8 w 401"/>
                <a:gd name="T27" fmla="*/ 323 h 374"/>
                <a:gd name="T28" fmla="*/ 8 w 401"/>
                <a:gd name="T29" fmla="*/ 101 h 374"/>
                <a:gd name="T30" fmla="*/ 0 w 401"/>
                <a:gd name="T31" fmla="*/ 34 h 374"/>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401"/>
                <a:gd name="T49" fmla="*/ 0 h 374"/>
                <a:gd name="T50" fmla="*/ 401 w 401"/>
                <a:gd name="T51" fmla="*/ 374 h 374"/>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401" h="374">
                  <a:moveTo>
                    <a:pt x="0" y="34"/>
                  </a:moveTo>
                  <a:lnTo>
                    <a:pt x="158" y="15"/>
                  </a:lnTo>
                  <a:lnTo>
                    <a:pt x="353" y="0"/>
                  </a:lnTo>
                  <a:lnTo>
                    <a:pt x="343" y="49"/>
                  </a:lnTo>
                  <a:lnTo>
                    <a:pt x="386" y="38"/>
                  </a:lnTo>
                  <a:lnTo>
                    <a:pt x="401" y="71"/>
                  </a:lnTo>
                  <a:lnTo>
                    <a:pt x="356" y="101"/>
                  </a:lnTo>
                  <a:lnTo>
                    <a:pt x="367" y="153"/>
                  </a:lnTo>
                  <a:lnTo>
                    <a:pt x="321" y="240"/>
                  </a:lnTo>
                  <a:lnTo>
                    <a:pt x="286" y="293"/>
                  </a:lnTo>
                  <a:lnTo>
                    <a:pt x="306" y="362"/>
                  </a:lnTo>
                  <a:lnTo>
                    <a:pt x="58" y="374"/>
                  </a:lnTo>
                  <a:lnTo>
                    <a:pt x="57" y="332"/>
                  </a:lnTo>
                  <a:lnTo>
                    <a:pt x="8" y="323"/>
                  </a:lnTo>
                  <a:lnTo>
                    <a:pt x="8" y="101"/>
                  </a:lnTo>
                  <a:lnTo>
                    <a:pt x="0" y="34"/>
                  </a:lnTo>
                  <a:close/>
                </a:path>
              </a:pathLst>
            </a:custGeom>
            <a:solidFill>
              <a:schemeClr val="bg1"/>
            </a:solidFill>
            <a:ln w="19050">
              <a:solidFill>
                <a:schemeClr val="tx1"/>
              </a:solidFill>
              <a:prstDash val="solid"/>
              <a:round/>
              <a:headEnd/>
              <a:tailEnd/>
            </a:ln>
          </p:spPr>
          <p:txBody>
            <a:bodyPr/>
            <a:lstStyle/>
            <a:p>
              <a:pPr>
                <a:defRPr/>
              </a:pPr>
              <a:endParaRPr lang="en-US" sz="1200" b="1" dirty="0">
                <a:solidFill>
                  <a:srgbClr val="000000"/>
                </a:solidFill>
              </a:endParaRPr>
            </a:p>
          </p:txBody>
        </p:sp>
        <p:sp>
          <p:nvSpPr>
            <p:cNvPr id="52" name="Shape - Arizona"/>
            <p:cNvSpPr>
              <a:spLocks noChangeAspect="1"/>
            </p:cNvSpPr>
            <p:nvPr/>
          </p:nvSpPr>
          <p:spPr bwMode="auto">
            <a:xfrm>
              <a:off x="2133598" y="3093267"/>
              <a:ext cx="844551" cy="927100"/>
            </a:xfrm>
            <a:custGeom>
              <a:avLst/>
              <a:gdLst>
                <a:gd name="T0" fmla="*/ 2147483647 w 536"/>
                <a:gd name="T1" fmla="*/ 0 h 595"/>
                <a:gd name="T2" fmla="*/ 2147483647 w 536"/>
                <a:gd name="T3" fmla="*/ 2147483647 h 595"/>
                <a:gd name="T4" fmla="*/ 2147483647 w 536"/>
                <a:gd name="T5" fmla="*/ 2147483647 h 595"/>
                <a:gd name="T6" fmla="*/ 2147483647 w 536"/>
                <a:gd name="T7" fmla="*/ 2147483647 h 595"/>
                <a:gd name="T8" fmla="*/ 2147483647 w 536"/>
                <a:gd name="T9" fmla="*/ 2147483647 h 595"/>
                <a:gd name="T10" fmla="*/ 2147483647 w 536"/>
                <a:gd name="T11" fmla="*/ 2147483647 h 595"/>
                <a:gd name="T12" fmla="*/ 2147483647 w 536"/>
                <a:gd name="T13" fmla="*/ 2147483647 h 595"/>
                <a:gd name="T14" fmla="*/ 2147483647 w 536"/>
                <a:gd name="T15" fmla="*/ 2147483647 h 595"/>
                <a:gd name="T16" fmla="*/ 2147483647 w 536"/>
                <a:gd name="T17" fmla="*/ 2147483647 h 595"/>
                <a:gd name="T18" fmla="*/ 2147483647 w 536"/>
                <a:gd name="T19" fmla="*/ 2147483647 h 595"/>
                <a:gd name="T20" fmla="*/ 2147483647 w 536"/>
                <a:gd name="T21" fmla="*/ 2147483647 h 595"/>
                <a:gd name="T22" fmla="*/ 0 w 536"/>
                <a:gd name="T23" fmla="*/ 2147483647 h 595"/>
                <a:gd name="T24" fmla="*/ 2147483647 w 536"/>
                <a:gd name="T25" fmla="*/ 2147483647 h 595"/>
                <a:gd name="T26" fmla="*/ 2147483647 w 536"/>
                <a:gd name="T27" fmla="*/ 2147483647 h 595"/>
                <a:gd name="T28" fmla="*/ 2147483647 w 536"/>
                <a:gd name="T29" fmla="*/ 2147483647 h 595"/>
                <a:gd name="T30" fmla="*/ 2147483647 w 536"/>
                <a:gd name="T31" fmla="*/ 0 h 595"/>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536"/>
                <a:gd name="T49" fmla="*/ 0 h 595"/>
                <a:gd name="T50" fmla="*/ 536 w 536"/>
                <a:gd name="T51" fmla="*/ 595 h 595"/>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536" h="595">
                  <a:moveTo>
                    <a:pt x="136" y="0"/>
                  </a:moveTo>
                  <a:lnTo>
                    <a:pt x="126" y="78"/>
                  </a:lnTo>
                  <a:lnTo>
                    <a:pt x="79" y="69"/>
                  </a:lnTo>
                  <a:lnTo>
                    <a:pt x="82" y="169"/>
                  </a:lnTo>
                  <a:lnTo>
                    <a:pt x="60" y="188"/>
                  </a:lnTo>
                  <a:lnTo>
                    <a:pt x="93" y="249"/>
                  </a:lnTo>
                  <a:lnTo>
                    <a:pt x="60" y="276"/>
                  </a:lnTo>
                  <a:lnTo>
                    <a:pt x="42" y="321"/>
                  </a:lnTo>
                  <a:lnTo>
                    <a:pt x="17" y="364"/>
                  </a:lnTo>
                  <a:lnTo>
                    <a:pt x="35" y="389"/>
                  </a:lnTo>
                  <a:lnTo>
                    <a:pt x="3" y="400"/>
                  </a:lnTo>
                  <a:lnTo>
                    <a:pt x="0" y="440"/>
                  </a:lnTo>
                  <a:lnTo>
                    <a:pt x="301" y="592"/>
                  </a:lnTo>
                  <a:lnTo>
                    <a:pt x="471" y="595"/>
                  </a:lnTo>
                  <a:lnTo>
                    <a:pt x="536" y="46"/>
                  </a:lnTo>
                  <a:lnTo>
                    <a:pt x="136" y="0"/>
                  </a:lnTo>
                  <a:close/>
                </a:path>
              </a:pathLst>
            </a:custGeom>
            <a:solidFill>
              <a:schemeClr val="tx2"/>
            </a:solidFill>
            <a:ln w="19050">
              <a:solidFill>
                <a:schemeClr val="tx1"/>
              </a:solidFill>
              <a:prstDash val="solid"/>
              <a:round/>
              <a:headEnd/>
              <a:tailEnd/>
            </a:ln>
          </p:spPr>
          <p:txBody>
            <a:bodyPr/>
            <a:lstStyle/>
            <a:p>
              <a:endParaRPr lang="en-US" sz="1200" b="1" dirty="0">
                <a:solidFill>
                  <a:srgbClr val="000000"/>
                </a:solidFill>
              </a:endParaRPr>
            </a:p>
          </p:txBody>
        </p:sp>
        <p:sp>
          <p:nvSpPr>
            <p:cNvPr id="53" name="Shape - Alaska"/>
            <p:cNvSpPr>
              <a:spLocks noChangeAspect="1"/>
            </p:cNvSpPr>
            <p:nvPr/>
          </p:nvSpPr>
          <p:spPr bwMode="auto">
            <a:xfrm>
              <a:off x="887411" y="3921943"/>
              <a:ext cx="1617663" cy="1576388"/>
            </a:xfrm>
            <a:custGeom>
              <a:avLst/>
              <a:gdLst>
                <a:gd name="T0" fmla="*/ 2147483647 w 1572"/>
                <a:gd name="T1" fmla="*/ 2147483647 h 1533"/>
                <a:gd name="T2" fmla="*/ 2147483647 w 1572"/>
                <a:gd name="T3" fmla="*/ 0 h 1533"/>
                <a:gd name="T4" fmla="*/ 2147483647 w 1572"/>
                <a:gd name="T5" fmla="*/ 2147483647 h 1533"/>
                <a:gd name="T6" fmla="*/ 2147483647 w 1572"/>
                <a:gd name="T7" fmla="*/ 2147483647 h 1533"/>
                <a:gd name="T8" fmla="*/ 2147483647 w 1572"/>
                <a:gd name="T9" fmla="*/ 2147483647 h 1533"/>
                <a:gd name="T10" fmla="*/ 2147483647 w 1572"/>
                <a:gd name="T11" fmla="*/ 2147483647 h 1533"/>
                <a:gd name="T12" fmla="*/ 2147483647 w 1572"/>
                <a:gd name="T13" fmla="*/ 2147483647 h 1533"/>
                <a:gd name="T14" fmla="*/ 2147483647 w 1572"/>
                <a:gd name="T15" fmla="*/ 2147483647 h 1533"/>
                <a:gd name="T16" fmla="*/ 2147483647 w 1572"/>
                <a:gd name="T17" fmla="*/ 2147483647 h 1533"/>
                <a:gd name="T18" fmla="*/ 2147483647 w 1572"/>
                <a:gd name="T19" fmla="*/ 2147483647 h 1533"/>
                <a:gd name="T20" fmla="*/ 2147483647 w 1572"/>
                <a:gd name="T21" fmla="*/ 2147483647 h 1533"/>
                <a:gd name="T22" fmla="*/ 2147483647 w 1572"/>
                <a:gd name="T23" fmla="*/ 2147483647 h 1533"/>
                <a:gd name="T24" fmla="*/ 2147483647 w 1572"/>
                <a:gd name="T25" fmla="*/ 2147483647 h 1533"/>
                <a:gd name="T26" fmla="*/ 2147483647 w 1572"/>
                <a:gd name="T27" fmla="*/ 2147483647 h 1533"/>
                <a:gd name="T28" fmla="*/ 2147483647 w 1572"/>
                <a:gd name="T29" fmla="*/ 2147483647 h 1533"/>
                <a:gd name="T30" fmla="*/ 2147483647 w 1572"/>
                <a:gd name="T31" fmla="*/ 2147483647 h 1533"/>
                <a:gd name="T32" fmla="*/ 2147483647 w 1572"/>
                <a:gd name="T33" fmla="*/ 2147483647 h 1533"/>
                <a:gd name="T34" fmla="*/ 2147483647 w 1572"/>
                <a:gd name="T35" fmla="*/ 2147483647 h 1533"/>
                <a:gd name="T36" fmla="*/ 2147483647 w 1572"/>
                <a:gd name="T37" fmla="*/ 2147483647 h 1533"/>
                <a:gd name="T38" fmla="*/ 2147483647 w 1572"/>
                <a:gd name="T39" fmla="*/ 2147483647 h 1533"/>
                <a:gd name="T40" fmla="*/ 2147483647 w 1572"/>
                <a:gd name="T41" fmla="*/ 2147483647 h 1533"/>
                <a:gd name="T42" fmla="*/ 2147483647 w 1572"/>
                <a:gd name="T43" fmla="*/ 2147483647 h 1533"/>
                <a:gd name="T44" fmla="*/ 0 w 1572"/>
                <a:gd name="T45" fmla="*/ 2147483647 h 1533"/>
                <a:gd name="T46" fmla="*/ 2147483647 w 1572"/>
                <a:gd name="T47" fmla="*/ 2147483647 h 1533"/>
                <a:gd name="T48" fmla="*/ 2147483647 w 1572"/>
                <a:gd name="T49" fmla="*/ 2147483647 h 1533"/>
                <a:gd name="T50" fmla="*/ 2147483647 w 1572"/>
                <a:gd name="T51" fmla="*/ 2147483647 h 1533"/>
                <a:gd name="T52" fmla="*/ 2147483647 w 1572"/>
                <a:gd name="T53" fmla="*/ 2147483647 h 1533"/>
                <a:gd name="T54" fmla="*/ 2147483647 w 1572"/>
                <a:gd name="T55" fmla="*/ 2147483647 h 1533"/>
                <a:gd name="T56" fmla="*/ 2147483647 w 1572"/>
                <a:gd name="T57" fmla="*/ 2147483647 h 1533"/>
                <a:gd name="T58" fmla="*/ 2147483647 w 1572"/>
                <a:gd name="T59" fmla="*/ 2147483647 h 1533"/>
                <a:gd name="T60" fmla="*/ 2147483647 w 1572"/>
                <a:gd name="T61" fmla="*/ 2147483647 h 1533"/>
                <a:gd name="T62" fmla="*/ 2147483647 w 1572"/>
                <a:gd name="T63" fmla="*/ 2147483647 h 1533"/>
                <a:gd name="T64" fmla="*/ 2147483647 w 1572"/>
                <a:gd name="T65" fmla="*/ 2147483647 h 1533"/>
                <a:gd name="T66" fmla="*/ 2147483647 w 1572"/>
                <a:gd name="T67" fmla="*/ 2147483647 h 1533"/>
                <a:gd name="T68" fmla="*/ 2147483647 w 1572"/>
                <a:gd name="T69" fmla="*/ 2147483647 h 1533"/>
                <a:gd name="T70" fmla="*/ 2147483647 w 1572"/>
                <a:gd name="T71" fmla="*/ 2147483647 h 1533"/>
                <a:gd name="T72" fmla="*/ 2147483647 w 1572"/>
                <a:gd name="T73" fmla="*/ 2147483647 h 1533"/>
                <a:gd name="T74" fmla="*/ 2147483647 w 1572"/>
                <a:gd name="T75" fmla="*/ 2147483647 h 1533"/>
                <a:gd name="T76" fmla="*/ 2147483647 w 1572"/>
                <a:gd name="T77" fmla="*/ 2147483647 h 1533"/>
                <a:gd name="T78" fmla="*/ 2147483647 w 1572"/>
                <a:gd name="T79" fmla="*/ 2147483647 h 1533"/>
                <a:gd name="T80" fmla="*/ 2147483647 w 1572"/>
                <a:gd name="T81" fmla="*/ 2147483647 h 1533"/>
                <a:gd name="T82" fmla="*/ 2147483647 w 1572"/>
                <a:gd name="T83" fmla="*/ 2147483647 h 1533"/>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1572"/>
                <a:gd name="T127" fmla="*/ 0 h 1533"/>
                <a:gd name="T128" fmla="*/ 1572 w 1572"/>
                <a:gd name="T129" fmla="*/ 1533 h 1533"/>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1572" h="1533">
                  <a:moveTo>
                    <a:pt x="251" y="228"/>
                  </a:moveTo>
                  <a:lnTo>
                    <a:pt x="567" y="0"/>
                  </a:lnTo>
                  <a:lnTo>
                    <a:pt x="717" y="40"/>
                  </a:lnTo>
                  <a:lnTo>
                    <a:pt x="790" y="113"/>
                  </a:lnTo>
                  <a:lnTo>
                    <a:pt x="1087" y="142"/>
                  </a:lnTo>
                  <a:lnTo>
                    <a:pt x="1096" y="900"/>
                  </a:lnTo>
                  <a:lnTo>
                    <a:pt x="1193" y="922"/>
                  </a:lnTo>
                  <a:lnTo>
                    <a:pt x="1238" y="1013"/>
                  </a:lnTo>
                  <a:lnTo>
                    <a:pt x="1306" y="982"/>
                  </a:lnTo>
                  <a:lnTo>
                    <a:pt x="1449" y="1188"/>
                  </a:lnTo>
                  <a:lnTo>
                    <a:pt x="1572" y="1283"/>
                  </a:lnTo>
                  <a:lnTo>
                    <a:pt x="1567" y="1365"/>
                  </a:lnTo>
                  <a:lnTo>
                    <a:pt x="1412" y="1375"/>
                  </a:lnTo>
                  <a:lnTo>
                    <a:pt x="1344" y="1124"/>
                  </a:lnTo>
                  <a:lnTo>
                    <a:pt x="855" y="876"/>
                  </a:lnTo>
                  <a:lnTo>
                    <a:pt x="868" y="954"/>
                  </a:lnTo>
                  <a:lnTo>
                    <a:pt x="758" y="1055"/>
                  </a:lnTo>
                  <a:lnTo>
                    <a:pt x="740" y="1018"/>
                  </a:lnTo>
                  <a:lnTo>
                    <a:pt x="709" y="1018"/>
                  </a:lnTo>
                  <a:lnTo>
                    <a:pt x="621" y="1228"/>
                  </a:lnTo>
                  <a:lnTo>
                    <a:pt x="348" y="1435"/>
                  </a:lnTo>
                  <a:lnTo>
                    <a:pt x="78" y="1533"/>
                  </a:lnTo>
                  <a:lnTo>
                    <a:pt x="0" y="1520"/>
                  </a:lnTo>
                  <a:lnTo>
                    <a:pt x="310" y="1343"/>
                  </a:lnTo>
                  <a:lnTo>
                    <a:pt x="348" y="1343"/>
                  </a:lnTo>
                  <a:lnTo>
                    <a:pt x="461" y="1206"/>
                  </a:lnTo>
                  <a:lnTo>
                    <a:pt x="512" y="1201"/>
                  </a:lnTo>
                  <a:lnTo>
                    <a:pt x="589" y="1097"/>
                  </a:lnTo>
                  <a:lnTo>
                    <a:pt x="562" y="1051"/>
                  </a:lnTo>
                  <a:lnTo>
                    <a:pt x="397" y="1073"/>
                  </a:lnTo>
                  <a:lnTo>
                    <a:pt x="284" y="812"/>
                  </a:lnTo>
                  <a:lnTo>
                    <a:pt x="348" y="694"/>
                  </a:lnTo>
                  <a:lnTo>
                    <a:pt x="452" y="653"/>
                  </a:lnTo>
                  <a:lnTo>
                    <a:pt x="415" y="548"/>
                  </a:lnTo>
                  <a:lnTo>
                    <a:pt x="306" y="598"/>
                  </a:lnTo>
                  <a:lnTo>
                    <a:pt x="224" y="447"/>
                  </a:lnTo>
                  <a:lnTo>
                    <a:pt x="315" y="411"/>
                  </a:lnTo>
                  <a:lnTo>
                    <a:pt x="397" y="452"/>
                  </a:lnTo>
                  <a:lnTo>
                    <a:pt x="434" y="429"/>
                  </a:lnTo>
                  <a:lnTo>
                    <a:pt x="366" y="301"/>
                  </a:lnTo>
                  <a:lnTo>
                    <a:pt x="246" y="292"/>
                  </a:lnTo>
                  <a:lnTo>
                    <a:pt x="251" y="228"/>
                  </a:lnTo>
                  <a:close/>
                </a:path>
              </a:pathLst>
            </a:custGeom>
            <a:solidFill>
              <a:schemeClr val="bg1"/>
            </a:solidFill>
            <a:ln w="19050">
              <a:solidFill>
                <a:schemeClr val="tx1"/>
              </a:solidFill>
              <a:prstDash val="solid"/>
              <a:round/>
              <a:headEnd/>
              <a:tailEnd/>
            </a:ln>
          </p:spPr>
          <p:txBody>
            <a:bodyPr/>
            <a:lstStyle/>
            <a:p>
              <a:endParaRPr lang="en-US" b="1" dirty="0">
                <a:solidFill>
                  <a:srgbClr val="000000"/>
                </a:solidFill>
              </a:endParaRPr>
            </a:p>
          </p:txBody>
        </p:sp>
        <p:sp>
          <p:nvSpPr>
            <p:cNvPr id="54" name="Shape - Alabama"/>
            <p:cNvSpPr>
              <a:spLocks noChangeAspect="1"/>
            </p:cNvSpPr>
            <p:nvPr/>
          </p:nvSpPr>
          <p:spPr bwMode="auto">
            <a:xfrm>
              <a:off x="5732462" y="3383781"/>
              <a:ext cx="509587" cy="785812"/>
            </a:xfrm>
            <a:custGeom>
              <a:avLst/>
              <a:gdLst>
                <a:gd name="T0" fmla="*/ 0 w 323"/>
                <a:gd name="T1" fmla="*/ 2147483647 h 504"/>
                <a:gd name="T2" fmla="*/ 2147483647 w 323"/>
                <a:gd name="T3" fmla="*/ 0 h 504"/>
                <a:gd name="T4" fmla="*/ 2147483647 w 323"/>
                <a:gd name="T5" fmla="*/ 2147483647 h 504"/>
                <a:gd name="T6" fmla="*/ 2147483647 w 323"/>
                <a:gd name="T7" fmla="*/ 2147483647 h 504"/>
                <a:gd name="T8" fmla="*/ 2147483647 w 323"/>
                <a:gd name="T9" fmla="*/ 2147483647 h 504"/>
                <a:gd name="T10" fmla="*/ 2147483647 w 323"/>
                <a:gd name="T11" fmla="*/ 2147483647 h 504"/>
                <a:gd name="T12" fmla="*/ 2147483647 w 323"/>
                <a:gd name="T13" fmla="*/ 2147483647 h 504"/>
                <a:gd name="T14" fmla="*/ 2147483647 w 323"/>
                <a:gd name="T15" fmla="*/ 2147483647 h 504"/>
                <a:gd name="T16" fmla="*/ 2147483647 w 323"/>
                <a:gd name="T17" fmla="*/ 2147483647 h 504"/>
                <a:gd name="T18" fmla="*/ 2147483647 w 323"/>
                <a:gd name="T19" fmla="*/ 2147483647 h 504"/>
                <a:gd name="T20" fmla="*/ 2147483647 w 323"/>
                <a:gd name="T21" fmla="*/ 2147483647 h 504"/>
                <a:gd name="T22" fmla="*/ 2147483647 w 323"/>
                <a:gd name="T23" fmla="*/ 2147483647 h 504"/>
                <a:gd name="T24" fmla="*/ 2147483647 w 323"/>
                <a:gd name="T25" fmla="*/ 2147483647 h 504"/>
                <a:gd name="T26" fmla="*/ 2147483647 w 323"/>
                <a:gd name="T27" fmla="*/ 2147483647 h 504"/>
                <a:gd name="T28" fmla="*/ 0 w 323"/>
                <a:gd name="T29" fmla="*/ 2147483647 h 50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323"/>
                <a:gd name="T46" fmla="*/ 0 h 504"/>
                <a:gd name="T47" fmla="*/ 323 w 323"/>
                <a:gd name="T48" fmla="*/ 504 h 504"/>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323" h="504">
                  <a:moveTo>
                    <a:pt x="0" y="25"/>
                  </a:moveTo>
                  <a:lnTo>
                    <a:pt x="210" y="0"/>
                  </a:lnTo>
                  <a:lnTo>
                    <a:pt x="277" y="232"/>
                  </a:lnTo>
                  <a:lnTo>
                    <a:pt x="323" y="270"/>
                  </a:lnTo>
                  <a:lnTo>
                    <a:pt x="286" y="338"/>
                  </a:lnTo>
                  <a:lnTo>
                    <a:pt x="322" y="404"/>
                  </a:lnTo>
                  <a:lnTo>
                    <a:pt x="107" y="428"/>
                  </a:lnTo>
                  <a:lnTo>
                    <a:pt x="116" y="484"/>
                  </a:lnTo>
                  <a:lnTo>
                    <a:pt x="85" y="504"/>
                  </a:lnTo>
                  <a:lnTo>
                    <a:pt x="59" y="432"/>
                  </a:lnTo>
                  <a:lnTo>
                    <a:pt x="44" y="490"/>
                  </a:lnTo>
                  <a:lnTo>
                    <a:pt x="18" y="484"/>
                  </a:lnTo>
                  <a:lnTo>
                    <a:pt x="9" y="426"/>
                  </a:lnTo>
                  <a:lnTo>
                    <a:pt x="1" y="375"/>
                  </a:lnTo>
                  <a:lnTo>
                    <a:pt x="0" y="25"/>
                  </a:lnTo>
                  <a:close/>
                </a:path>
              </a:pathLst>
            </a:custGeom>
            <a:solidFill>
              <a:schemeClr val="bg1"/>
            </a:solidFill>
            <a:ln w="19050">
              <a:solidFill>
                <a:schemeClr val="tx1"/>
              </a:solidFill>
              <a:prstDash val="solid"/>
              <a:round/>
              <a:headEnd/>
              <a:tailEnd/>
            </a:ln>
          </p:spPr>
          <p:txBody>
            <a:bodyPr/>
            <a:lstStyle/>
            <a:p>
              <a:endParaRPr lang="en-US" sz="1200" b="1" dirty="0">
                <a:solidFill>
                  <a:srgbClr val="000000"/>
                </a:solidFill>
              </a:endParaRPr>
            </a:p>
          </p:txBody>
        </p:sp>
        <p:sp>
          <p:nvSpPr>
            <p:cNvPr id="55" name="Shape - District of Columbia (star)"/>
            <p:cNvSpPr>
              <a:spLocks noChangeArrowheads="1"/>
            </p:cNvSpPr>
            <p:nvPr/>
          </p:nvSpPr>
          <p:spPr bwMode="auto">
            <a:xfrm>
              <a:off x="6859586" y="2478905"/>
              <a:ext cx="207963" cy="201612"/>
            </a:xfrm>
            <a:prstGeom prst="star5">
              <a:avLst/>
            </a:prstGeom>
            <a:solidFill>
              <a:schemeClr val="accent1"/>
            </a:solidFill>
            <a:ln w="19050">
              <a:solidFill>
                <a:schemeClr val="bg1"/>
              </a:solidFill>
              <a:miter lim="800000"/>
              <a:headEnd/>
              <a:tailEnd/>
            </a:ln>
            <a:effectLst/>
          </p:spPr>
          <p:txBody>
            <a:bodyPr wrap="none" anchor="ctr"/>
            <a:lstStyle/>
            <a:p>
              <a:pPr>
                <a:defRPr/>
              </a:pPr>
              <a:endParaRPr lang="en-US" sz="1200" b="1" dirty="0">
                <a:solidFill>
                  <a:srgbClr val="000000"/>
                </a:solidFill>
              </a:endParaRPr>
            </a:p>
          </p:txBody>
        </p:sp>
        <p:sp>
          <p:nvSpPr>
            <p:cNvPr id="56" name="Text - Wyoming"/>
            <p:cNvSpPr txBox="1">
              <a:spLocks noChangeArrowheads="1"/>
            </p:cNvSpPr>
            <p:nvPr/>
          </p:nvSpPr>
          <p:spPr bwMode="auto">
            <a:xfrm>
              <a:off x="2909886" y="2069331"/>
              <a:ext cx="692151" cy="249287"/>
            </a:xfrm>
            <a:prstGeom prst="rect">
              <a:avLst/>
            </a:prstGeom>
            <a:noFill/>
            <a:ln w="9525">
              <a:noFill/>
              <a:miter lim="800000"/>
              <a:headEnd/>
              <a:tailEnd/>
            </a:ln>
          </p:spPr>
          <p:txBody>
            <a:bodyPr lIns="91429" tIns="45714" rIns="91429" bIns="45714">
              <a:spAutoFit/>
            </a:bodyPr>
            <a:lstStyle/>
            <a:p>
              <a:pPr algn="ctr" eaLnBrk="0" hangingPunct="0">
                <a:lnSpc>
                  <a:spcPct val="85000"/>
                </a:lnSpc>
                <a:spcBef>
                  <a:spcPct val="50000"/>
                </a:spcBef>
              </a:pPr>
              <a:r>
                <a:rPr lang="en-US" sz="1200" b="1" dirty="0">
                  <a:solidFill>
                    <a:srgbClr val="000000"/>
                  </a:solidFill>
                  <a:cs typeface="Times New Roman" charset="0"/>
                </a:rPr>
                <a:t> </a:t>
              </a:r>
              <a:r>
                <a:rPr lang="en-US" sz="1200" b="1" dirty="0" smtClean="0">
                  <a:solidFill>
                    <a:srgbClr val="000000"/>
                  </a:solidFill>
                  <a:cs typeface="Times New Roman" charset="0"/>
                </a:rPr>
                <a:t>WY</a:t>
              </a:r>
              <a:endParaRPr lang="en-US" sz="1200" b="1" dirty="0">
                <a:solidFill>
                  <a:srgbClr val="000000"/>
                </a:solidFill>
                <a:cs typeface="Times New Roman" charset="0"/>
              </a:endParaRPr>
            </a:p>
          </p:txBody>
        </p:sp>
        <p:sp>
          <p:nvSpPr>
            <p:cNvPr id="57" name="Text - Wisconsin"/>
            <p:cNvSpPr txBox="1">
              <a:spLocks noChangeArrowheads="1"/>
            </p:cNvSpPr>
            <p:nvPr/>
          </p:nvSpPr>
          <p:spPr bwMode="auto">
            <a:xfrm>
              <a:off x="4951412" y="1783581"/>
              <a:ext cx="692151" cy="249287"/>
            </a:xfrm>
            <a:prstGeom prst="rect">
              <a:avLst/>
            </a:prstGeom>
            <a:noFill/>
            <a:ln w="9525">
              <a:noFill/>
              <a:miter lim="800000"/>
              <a:headEnd/>
              <a:tailEnd/>
            </a:ln>
          </p:spPr>
          <p:txBody>
            <a:bodyPr lIns="91429" tIns="45714" rIns="91429" bIns="45714">
              <a:spAutoFit/>
            </a:bodyPr>
            <a:lstStyle/>
            <a:p>
              <a:pPr algn="ctr" eaLnBrk="0" hangingPunct="0">
                <a:lnSpc>
                  <a:spcPct val="85000"/>
                </a:lnSpc>
                <a:spcBef>
                  <a:spcPct val="50000"/>
                </a:spcBef>
              </a:pPr>
              <a:r>
                <a:rPr lang="en-US" sz="1200" b="1" dirty="0">
                  <a:solidFill>
                    <a:srgbClr val="000000"/>
                  </a:solidFill>
                  <a:cs typeface="Times New Roman" charset="0"/>
                </a:rPr>
                <a:t> </a:t>
              </a:r>
              <a:r>
                <a:rPr lang="en-US" sz="1200" b="1" dirty="0" smtClean="0">
                  <a:solidFill>
                    <a:srgbClr val="FFFFFF"/>
                  </a:solidFill>
                  <a:cs typeface="Times New Roman" charset="0"/>
                </a:rPr>
                <a:t>WI</a:t>
              </a:r>
              <a:endParaRPr lang="en-US" sz="1200" b="1" dirty="0">
                <a:solidFill>
                  <a:srgbClr val="FFFFFF"/>
                </a:solidFill>
                <a:cs typeface="Times New Roman" charset="0"/>
              </a:endParaRPr>
            </a:p>
          </p:txBody>
        </p:sp>
        <p:sp>
          <p:nvSpPr>
            <p:cNvPr id="58" name="Text - West Virginia"/>
            <p:cNvSpPr txBox="1">
              <a:spLocks noChangeArrowheads="1"/>
            </p:cNvSpPr>
            <p:nvPr/>
          </p:nvSpPr>
          <p:spPr bwMode="auto">
            <a:xfrm>
              <a:off x="6186488" y="2664643"/>
              <a:ext cx="693737" cy="249287"/>
            </a:xfrm>
            <a:prstGeom prst="rect">
              <a:avLst/>
            </a:prstGeom>
            <a:noFill/>
            <a:ln w="9525">
              <a:noFill/>
              <a:miter lim="800000"/>
              <a:headEnd/>
              <a:tailEnd/>
            </a:ln>
          </p:spPr>
          <p:txBody>
            <a:bodyPr lIns="91429" tIns="45714" rIns="91429" bIns="45714">
              <a:spAutoFit/>
            </a:bodyPr>
            <a:lstStyle/>
            <a:p>
              <a:pPr algn="ctr" eaLnBrk="0" hangingPunct="0">
                <a:lnSpc>
                  <a:spcPct val="85000"/>
                </a:lnSpc>
                <a:spcBef>
                  <a:spcPct val="50000"/>
                </a:spcBef>
              </a:pPr>
              <a:r>
                <a:rPr lang="en-US" sz="1200" b="1" dirty="0" smtClean="0">
                  <a:solidFill>
                    <a:srgbClr val="FFFFFF"/>
                  </a:solidFill>
                  <a:cs typeface="Times New Roman" charset="0"/>
                </a:rPr>
                <a:t>WV</a:t>
              </a:r>
              <a:endParaRPr lang="en-US" sz="1200" b="1" dirty="0">
                <a:solidFill>
                  <a:srgbClr val="FFFFFF"/>
                </a:solidFill>
                <a:cs typeface="Times New Roman" charset="0"/>
              </a:endParaRPr>
            </a:p>
          </p:txBody>
        </p:sp>
        <p:sp>
          <p:nvSpPr>
            <p:cNvPr id="59" name="Text - Washington"/>
            <p:cNvSpPr txBox="1">
              <a:spLocks noChangeArrowheads="1"/>
            </p:cNvSpPr>
            <p:nvPr/>
          </p:nvSpPr>
          <p:spPr bwMode="auto">
            <a:xfrm>
              <a:off x="1609724" y="1166043"/>
              <a:ext cx="692151" cy="249287"/>
            </a:xfrm>
            <a:prstGeom prst="rect">
              <a:avLst/>
            </a:prstGeom>
            <a:noFill/>
            <a:ln w="9525">
              <a:noFill/>
              <a:miter lim="800000"/>
              <a:headEnd/>
              <a:tailEnd/>
            </a:ln>
          </p:spPr>
          <p:txBody>
            <a:bodyPr lIns="91429" tIns="45714" rIns="91429" bIns="45714">
              <a:spAutoFit/>
            </a:bodyPr>
            <a:lstStyle/>
            <a:p>
              <a:pPr algn="ctr" eaLnBrk="0" hangingPunct="0">
                <a:lnSpc>
                  <a:spcPct val="85000"/>
                </a:lnSpc>
                <a:spcBef>
                  <a:spcPct val="50000"/>
                </a:spcBef>
              </a:pPr>
              <a:r>
                <a:rPr lang="en-US" sz="1200" b="1" dirty="0" smtClean="0">
                  <a:solidFill>
                    <a:srgbClr val="FFFFFF"/>
                  </a:solidFill>
                  <a:cs typeface="Times New Roman" charset="0"/>
                </a:rPr>
                <a:t>WA</a:t>
              </a:r>
              <a:endParaRPr lang="en-US" sz="1200" b="1" dirty="0">
                <a:solidFill>
                  <a:srgbClr val="FFFFFF"/>
                </a:solidFill>
                <a:cs typeface="Times New Roman" charset="0"/>
              </a:endParaRPr>
            </a:p>
          </p:txBody>
        </p:sp>
        <p:sp>
          <p:nvSpPr>
            <p:cNvPr id="60" name="Text - Virginia"/>
            <p:cNvSpPr txBox="1">
              <a:spLocks noChangeArrowheads="1"/>
            </p:cNvSpPr>
            <p:nvPr/>
          </p:nvSpPr>
          <p:spPr bwMode="auto">
            <a:xfrm>
              <a:off x="6589712" y="2707506"/>
              <a:ext cx="692151" cy="249287"/>
            </a:xfrm>
            <a:prstGeom prst="rect">
              <a:avLst/>
            </a:prstGeom>
            <a:noFill/>
            <a:ln w="9525">
              <a:noFill/>
              <a:miter lim="800000"/>
              <a:headEnd/>
              <a:tailEnd/>
            </a:ln>
          </p:spPr>
          <p:txBody>
            <a:bodyPr lIns="91429" tIns="45714" rIns="91429" bIns="45714">
              <a:spAutoFit/>
            </a:bodyPr>
            <a:lstStyle/>
            <a:p>
              <a:pPr algn="ctr" eaLnBrk="0" hangingPunct="0">
                <a:lnSpc>
                  <a:spcPct val="85000"/>
                </a:lnSpc>
                <a:spcBef>
                  <a:spcPct val="50000"/>
                </a:spcBef>
              </a:pPr>
              <a:r>
                <a:rPr lang="en-US" sz="1200" b="1" dirty="0" smtClean="0">
                  <a:solidFill>
                    <a:srgbClr val="FFFFFF"/>
                  </a:solidFill>
                  <a:cs typeface="Times New Roman" charset="0"/>
                </a:rPr>
                <a:t>VA</a:t>
              </a:r>
              <a:endParaRPr lang="en-US" sz="1200" b="1" dirty="0">
                <a:solidFill>
                  <a:srgbClr val="FFFFFF"/>
                </a:solidFill>
                <a:cs typeface="Times New Roman" charset="0"/>
              </a:endParaRPr>
            </a:p>
          </p:txBody>
        </p:sp>
        <p:sp>
          <p:nvSpPr>
            <p:cNvPr id="61" name="Text - Vermont"/>
            <p:cNvSpPr txBox="1">
              <a:spLocks noChangeArrowheads="1"/>
            </p:cNvSpPr>
            <p:nvPr/>
          </p:nvSpPr>
          <p:spPr bwMode="auto">
            <a:xfrm>
              <a:off x="6540500" y="1148581"/>
              <a:ext cx="936625" cy="249287"/>
            </a:xfrm>
            <a:prstGeom prst="rect">
              <a:avLst/>
            </a:prstGeom>
            <a:noFill/>
            <a:ln w="9525">
              <a:noFill/>
              <a:miter lim="800000"/>
              <a:headEnd/>
              <a:tailEnd/>
            </a:ln>
          </p:spPr>
          <p:txBody>
            <a:bodyPr lIns="91429" tIns="45714" rIns="91429" bIns="45714">
              <a:spAutoFit/>
            </a:bodyPr>
            <a:lstStyle/>
            <a:p>
              <a:pPr algn="ctr" eaLnBrk="0" hangingPunct="0">
                <a:lnSpc>
                  <a:spcPct val="85000"/>
                </a:lnSpc>
                <a:spcBef>
                  <a:spcPct val="50000"/>
                </a:spcBef>
              </a:pPr>
              <a:r>
                <a:rPr lang="en-US" sz="1200" b="1" dirty="0" smtClean="0">
                  <a:solidFill>
                    <a:srgbClr val="000000"/>
                  </a:solidFill>
                  <a:cs typeface="Times New Roman" charset="0"/>
                </a:rPr>
                <a:t>VT</a:t>
              </a:r>
              <a:endParaRPr lang="en-US" sz="1200" b="1" dirty="0">
                <a:solidFill>
                  <a:srgbClr val="000000"/>
                </a:solidFill>
                <a:cs typeface="Times New Roman" charset="0"/>
              </a:endParaRPr>
            </a:p>
          </p:txBody>
        </p:sp>
        <p:sp>
          <p:nvSpPr>
            <p:cNvPr id="62" name="Text - Utah"/>
            <p:cNvSpPr txBox="1">
              <a:spLocks noChangeArrowheads="1"/>
            </p:cNvSpPr>
            <p:nvPr/>
          </p:nvSpPr>
          <p:spPr bwMode="auto">
            <a:xfrm>
              <a:off x="2313421" y="2697931"/>
              <a:ext cx="692151" cy="249287"/>
            </a:xfrm>
            <a:prstGeom prst="rect">
              <a:avLst/>
            </a:prstGeom>
            <a:noFill/>
            <a:ln w="9525">
              <a:noFill/>
              <a:miter lim="800000"/>
              <a:headEnd/>
              <a:tailEnd/>
            </a:ln>
          </p:spPr>
          <p:txBody>
            <a:bodyPr lIns="91429" tIns="45714" rIns="91429" bIns="45714">
              <a:spAutoFit/>
            </a:bodyPr>
            <a:lstStyle/>
            <a:p>
              <a:pPr algn="ctr" eaLnBrk="0" hangingPunct="0">
                <a:lnSpc>
                  <a:spcPct val="85000"/>
                </a:lnSpc>
                <a:spcBef>
                  <a:spcPct val="50000"/>
                </a:spcBef>
              </a:pPr>
              <a:r>
                <a:rPr lang="en-US" sz="1200" b="1" dirty="0">
                  <a:solidFill>
                    <a:srgbClr val="000000"/>
                  </a:solidFill>
                  <a:cs typeface="Times New Roman" charset="0"/>
                </a:rPr>
                <a:t> </a:t>
              </a:r>
              <a:r>
                <a:rPr lang="en-US" sz="1200" b="1" dirty="0" smtClean="0">
                  <a:solidFill>
                    <a:srgbClr val="000000"/>
                  </a:solidFill>
                  <a:cs typeface="Times New Roman" charset="0"/>
                </a:rPr>
                <a:t>UT</a:t>
              </a:r>
              <a:endParaRPr lang="en-US" sz="1200" b="1" dirty="0">
                <a:solidFill>
                  <a:srgbClr val="000000"/>
                </a:solidFill>
                <a:cs typeface="Times New Roman" charset="0"/>
              </a:endParaRPr>
            </a:p>
          </p:txBody>
        </p:sp>
        <p:sp>
          <p:nvSpPr>
            <p:cNvPr id="63" name="Text - Texas"/>
            <p:cNvSpPr txBox="1">
              <a:spLocks noChangeArrowheads="1"/>
            </p:cNvSpPr>
            <p:nvPr/>
          </p:nvSpPr>
          <p:spPr bwMode="auto">
            <a:xfrm>
              <a:off x="3952873" y="3934643"/>
              <a:ext cx="692151" cy="249287"/>
            </a:xfrm>
            <a:prstGeom prst="rect">
              <a:avLst/>
            </a:prstGeom>
            <a:noFill/>
            <a:ln w="9525">
              <a:noFill/>
              <a:miter lim="800000"/>
              <a:headEnd/>
              <a:tailEnd/>
            </a:ln>
          </p:spPr>
          <p:txBody>
            <a:bodyPr lIns="91429" tIns="45714" rIns="91429" bIns="45714">
              <a:spAutoFit/>
            </a:bodyPr>
            <a:lstStyle/>
            <a:p>
              <a:pPr algn="ctr" eaLnBrk="0" hangingPunct="0">
                <a:lnSpc>
                  <a:spcPct val="85000"/>
                </a:lnSpc>
                <a:spcBef>
                  <a:spcPct val="50000"/>
                </a:spcBef>
              </a:pPr>
              <a:r>
                <a:rPr lang="en-US" sz="1200" b="1" dirty="0">
                  <a:solidFill>
                    <a:srgbClr val="000000"/>
                  </a:solidFill>
                  <a:cs typeface="Times New Roman" charset="0"/>
                </a:rPr>
                <a:t> </a:t>
              </a:r>
              <a:r>
                <a:rPr lang="en-US" sz="1200" b="1" dirty="0" smtClean="0">
                  <a:solidFill>
                    <a:srgbClr val="000000"/>
                  </a:solidFill>
                  <a:cs typeface="Times New Roman" charset="0"/>
                </a:rPr>
                <a:t>TX</a:t>
              </a:r>
              <a:endParaRPr lang="en-US" sz="1200" b="1" dirty="0">
                <a:solidFill>
                  <a:srgbClr val="000000"/>
                </a:solidFill>
                <a:cs typeface="Times New Roman" charset="0"/>
              </a:endParaRPr>
            </a:p>
          </p:txBody>
        </p:sp>
        <p:sp>
          <p:nvSpPr>
            <p:cNvPr id="64" name="Text - Tennessee"/>
            <p:cNvSpPr txBox="1">
              <a:spLocks noChangeArrowheads="1"/>
            </p:cNvSpPr>
            <p:nvPr/>
          </p:nvSpPr>
          <p:spPr bwMode="auto">
            <a:xfrm>
              <a:off x="5572124" y="3161531"/>
              <a:ext cx="692151" cy="249287"/>
            </a:xfrm>
            <a:prstGeom prst="rect">
              <a:avLst/>
            </a:prstGeom>
            <a:noFill/>
            <a:ln w="9525">
              <a:noFill/>
              <a:miter lim="800000"/>
              <a:headEnd/>
              <a:tailEnd/>
            </a:ln>
          </p:spPr>
          <p:txBody>
            <a:bodyPr lIns="91429" tIns="45714" rIns="91429" bIns="45714">
              <a:spAutoFit/>
            </a:bodyPr>
            <a:lstStyle/>
            <a:p>
              <a:pPr algn="ctr" eaLnBrk="0" hangingPunct="0">
                <a:lnSpc>
                  <a:spcPct val="85000"/>
                </a:lnSpc>
                <a:spcBef>
                  <a:spcPct val="50000"/>
                </a:spcBef>
              </a:pPr>
              <a:r>
                <a:rPr lang="en-US" sz="1200" b="1" dirty="0">
                  <a:solidFill>
                    <a:srgbClr val="000000"/>
                  </a:solidFill>
                  <a:cs typeface="Times New Roman" charset="0"/>
                </a:rPr>
                <a:t> </a:t>
              </a:r>
              <a:r>
                <a:rPr lang="en-US" sz="1200" b="1" dirty="0" smtClean="0">
                  <a:solidFill>
                    <a:srgbClr val="000000"/>
                  </a:solidFill>
                  <a:cs typeface="Times New Roman" charset="0"/>
                </a:rPr>
                <a:t>TN</a:t>
              </a:r>
              <a:endParaRPr lang="en-US" sz="1200" b="1" dirty="0">
                <a:solidFill>
                  <a:srgbClr val="000000"/>
                </a:solidFill>
                <a:cs typeface="Times New Roman" charset="0"/>
              </a:endParaRPr>
            </a:p>
          </p:txBody>
        </p:sp>
        <p:sp>
          <p:nvSpPr>
            <p:cNvPr id="65" name="Text - South Dakota"/>
            <p:cNvSpPr txBox="1">
              <a:spLocks noChangeArrowheads="1"/>
            </p:cNvSpPr>
            <p:nvPr/>
          </p:nvSpPr>
          <p:spPr bwMode="auto">
            <a:xfrm>
              <a:off x="3775073" y="1883593"/>
              <a:ext cx="692151" cy="249287"/>
            </a:xfrm>
            <a:prstGeom prst="rect">
              <a:avLst/>
            </a:prstGeom>
            <a:noFill/>
            <a:ln w="9525">
              <a:noFill/>
              <a:miter lim="800000"/>
              <a:headEnd/>
              <a:tailEnd/>
            </a:ln>
          </p:spPr>
          <p:txBody>
            <a:bodyPr lIns="91429" tIns="45714" rIns="91429" bIns="45714">
              <a:spAutoFit/>
            </a:bodyPr>
            <a:lstStyle/>
            <a:p>
              <a:pPr algn="ctr" eaLnBrk="0" hangingPunct="0">
                <a:lnSpc>
                  <a:spcPct val="85000"/>
                </a:lnSpc>
                <a:spcBef>
                  <a:spcPct val="50000"/>
                </a:spcBef>
              </a:pPr>
              <a:r>
                <a:rPr lang="en-US" sz="1200" b="1" dirty="0">
                  <a:solidFill>
                    <a:srgbClr val="000000"/>
                  </a:solidFill>
                  <a:cs typeface="Times New Roman" charset="0"/>
                </a:rPr>
                <a:t> </a:t>
              </a:r>
              <a:r>
                <a:rPr lang="en-US" sz="1200" b="1" dirty="0" smtClean="0">
                  <a:solidFill>
                    <a:srgbClr val="000000"/>
                  </a:solidFill>
                  <a:cs typeface="Times New Roman" charset="0"/>
                </a:rPr>
                <a:t>SD</a:t>
              </a:r>
              <a:endParaRPr lang="en-US" sz="1200" b="1" dirty="0">
                <a:solidFill>
                  <a:srgbClr val="000000"/>
                </a:solidFill>
                <a:cs typeface="Times New Roman" charset="0"/>
              </a:endParaRPr>
            </a:p>
          </p:txBody>
        </p:sp>
        <p:sp>
          <p:nvSpPr>
            <p:cNvPr id="66" name="Text - South Carolina"/>
            <p:cNvSpPr txBox="1">
              <a:spLocks noChangeArrowheads="1"/>
            </p:cNvSpPr>
            <p:nvPr/>
          </p:nvSpPr>
          <p:spPr bwMode="auto">
            <a:xfrm>
              <a:off x="6386512" y="3304406"/>
              <a:ext cx="692151" cy="249287"/>
            </a:xfrm>
            <a:prstGeom prst="rect">
              <a:avLst/>
            </a:prstGeom>
            <a:noFill/>
            <a:ln w="9525">
              <a:noFill/>
              <a:miter lim="800000"/>
              <a:headEnd/>
              <a:tailEnd/>
            </a:ln>
          </p:spPr>
          <p:txBody>
            <a:bodyPr lIns="91429" tIns="45714" rIns="91429" bIns="45714">
              <a:spAutoFit/>
            </a:bodyPr>
            <a:lstStyle/>
            <a:p>
              <a:pPr algn="ctr" eaLnBrk="0" hangingPunct="0">
                <a:lnSpc>
                  <a:spcPct val="85000"/>
                </a:lnSpc>
                <a:spcBef>
                  <a:spcPct val="50000"/>
                </a:spcBef>
              </a:pPr>
              <a:r>
                <a:rPr lang="en-US" sz="1200" b="1" dirty="0">
                  <a:solidFill>
                    <a:srgbClr val="000000"/>
                  </a:solidFill>
                  <a:cs typeface="Times New Roman" charset="0"/>
                </a:rPr>
                <a:t> </a:t>
              </a:r>
              <a:r>
                <a:rPr lang="en-US" sz="1200" b="1" dirty="0" smtClean="0">
                  <a:solidFill>
                    <a:srgbClr val="000000"/>
                  </a:solidFill>
                  <a:cs typeface="Times New Roman" charset="0"/>
                </a:rPr>
                <a:t>SC</a:t>
              </a:r>
              <a:endParaRPr lang="en-US" sz="1200" b="1" dirty="0">
                <a:solidFill>
                  <a:srgbClr val="000000"/>
                </a:solidFill>
                <a:cs typeface="Times New Roman" charset="0"/>
              </a:endParaRPr>
            </a:p>
          </p:txBody>
        </p:sp>
        <p:sp>
          <p:nvSpPr>
            <p:cNvPr id="67" name="Text - Rhode Island"/>
            <p:cNvSpPr txBox="1">
              <a:spLocks noChangeArrowheads="1"/>
            </p:cNvSpPr>
            <p:nvPr/>
          </p:nvSpPr>
          <p:spPr bwMode="auto">
            <a:xfrm>
              <a:off x="7799388" y="1940744"/>
              <a:ext cx="936625" cy="249287"/>
            </a:xfrm>
            <a:prstGeom prst="rect">
              <a:avLst/>
            </a:prstGeom>
            <a:noFill/>
            <a:ln w="9525">
              <a:noFill/>
              <a:miter lim="800000"/>
              <a:headEnd/>
              <a:tailEnd/>
            </a:ln>
          </p:spPr>
          <p:txBody>
            <a:bodyPr lIns="91429" tIns="45714" rIns="91429" bIns="45714">
              <a:spAutoFit/>
            </a:bodyPr>
            <a:lstStyle/>
            <a:p>
              <a:pPr eaLnBrk="0" hangingPunct="0">
                <a:lnSpc>
                  <a:spcPct val="85000"/>
                </a:lnSpc>
                <a:spcBef>
                  <a:spcPct val="50000"/>
                </a:spcBef>
              </a:pPr>
              <a:r>
                <a:rPr lang="en-US" sz="1200" b="1" dirty="0" smtClean="0">
                  <a:solidFill>
                    <a:srgbClr val="000000"/>
                  </a:solidFill>
                  <a:cs typeface="Times New Roman" charset="0"/>
                </a:rPr>
                <a:t>RI</a:t>
              </a:r>
              <a:endParaRPr lang="en-US" sz="1200" b="1" dirty="0">
                <a:solidFill>
                  <a:srgbClr val="000000"/>
                </a:solidFill>
                <a:cs typeface="Times New Roman" charset="0"/>
              </a:endParaRPr>
            </a:p>
          </p:txBody>
        </p:sp>
        <p:sp>
          <p:nvSpPr>
            <p:cNvPr id="68" name="Text - Pennsylvania"/>
            <p:cNvSpPr txBox="1">
              <a:spLocks noChangeArrowheads="1"/>
            </p:cNvSpPr>
            <p:nvPr/>
          </p:nvSpPr>
          <p:spPr bwMode="auto">
            <a:xfrm>
              <a:off x="6442075" y="2145531"/>
              <a:ext cx="835025" cy="249287"/>
            </a:xfrm>
            <a:prstGeom prst="rect">
              <a:avLst/>
            </a:prstGeom>
            <a:noFill/>
            <a:ln w="9525">
              <a:noFill/>
              <a:miter lim="800000"/>
              <a:headEnd/>
              <a:tailEnd/>
            </a:ln>
          </p:spPr>
          <p:txBody>
            <a:bodyPr lIns="91429" tIns="45714" rIns="91429" bIns="45714">
              <a:spAutoFit/>
            </a:bodyPr>
            <a:lstStyle/>
            <a:p>
              <a:pPr algn="ctr" eaLnBrk="0" hangingPunct="0">
                <a:lnSpc>
                  <a:spcPct val="85000"/>
                </a:lnSpc>
                <a:spcBef>
                  <a:spcPct val="50000"/>
                </a:spcBef>
              </a:pPr>
              <a:r>
                <a:rPr lang="en-US" sz="1200" b="1" dirty="0">
                  <a:solidFill>
                    <a:srgbClr val="000000"/>
                  </a:solidFill>
                  <a:cs typeface="Times New Roman" charset="0"/>
                </a:rPr>
                <a:t> </a:t>
              </a:r>
              <a:r>
                <a:rPr lang="en-US" sz="1200" b="1" dirty="0" smtClean="0">
                  <a:solidFill>
                    <a:srgbClr val="FFFFFF"/>
                  </a:solidFill>
                  <a:cs typeface="Times New Roman" charset="0"/>
                </a:rPr>
                <a:t>PA</a:t>
              </a:r>
              <a:endParaRPr lang="en-US" sz="1200" b="1" dirty="0">
                <a:solidFill>
                  <a:srgbClr val="FFFFFF"/>
                </a:solidFill>
                <a:cs typeface="Times New Roman" charset="0"/>
              </a:endParaRPr>
            </a:p>
          </p:txBody>
        </p:sp>
        <p:sp>
          <p:nvSpPr>
            <p:cNvPr id="69" name="Text - Oregon"/>
            <p:cNvSpPr txBox="1">
              <a:spLocks noChangeArrowheads="1"/>
            </p:cNvSpPr>
            <p:nvPr/>
          </p:nvSpPr>
          <p:spPr bwMode="auto">
            <a:xfrm>
              <a:off x="1168398" y="1610543"/>
              <a:ext cx="1219200" cy="406253"/>
            </a:xfrm>
            <a:prstGeom prst="rect">
              <a:avLst/>
            </a:prstGeom>
            <a:noFill/>
            <a:ln w="9525">
              <a:noFill/>
              <a:miter lim="800000"/>
              <a:headEnd/>
              <a:tailEnd/>
            </a:ln>
          </p:spPr>
          <p:txBody>
            <a:bodyPr lIns="91429" tIns="45714" rIns="91429" bIns="45714">
              <a:spAutoFit/>
            </a:bodyPr>
            <a:lstStyle>
              <a:defPPr>
                <a:defRPr lang="en-US"/>
              </a:defPPr>
              <a:lvl1pPr algn="ctr" eaLnBrk="0" hangingPunct="0">
                <a:lnSpc>
                  <a:spcPct val="85000"/>
                </a:lnSpc>
                <a:spcBef>
                  <a:spcPct val="50000"/>
                </a:spcBef>
                <a:defRPr sz="1200" b="1">
                  <a:solidFill>
                    <a:schemeClr val="bg1"/>
                  </a:solidFill>
                  <a:latin typeface="+mj-lt"/>
                  <a:cs typeface="Times New Roman" charset="0"/>
                </a:defRPr>
              </a:lvl1pPr>
            </a:lstStyle>
            <a:p>
              <a:r>
                <a:rPr lang="en-US" dirty="0">
                  <a:solidFill>
                    <a:srgbClr val="FFFFFF"/>
                  </a:solidFill>
                </a:rPr>
                <a:t/>
              </a:r>
              <a:br>
                <a:rPr lang="en-US" dirty="0">
                  <a:solidFill>
                    <a:srgbClr val="FFFFFF"/>
                  </a:solidFill>
                </a:rPr>
              </a:br>
              <a:r>
                <a:rPr lang="en-US" dirty="0">
                  <a:solidFill>
                    <a:srgbClr val="FFFFFF"/>
                  </a:solidFill>
                </a:rPr>
                <a:t> OR</a:t>
              </a:r>
            </a:p>
          </p:txBody>
        </p:sp>
        <p:sp>
          <p:nvSpPr>
            <p:cNvPr id="70" name="Text - Oklahoma"/>
            <p:cNvSpPr txBox="1">
              <a:spLocks noChangeArrowheads="1"/>
            </p:cNvSpPr>
            <p:nvPr/>
          </p:nvSpPr>
          <p:spPr bwMode="auto">
            <a:xfrm>
              <a:off x="4133848" y="3315518"/>
              <a:ext cx="693739" cy="249287"/>
            </a:xfrm>
            <a:prstGeom prst="rect">
              <a:avLst/>
            </a:prstGeom>
            <a:noFill/>
            <a:ln w="9525">
              <a:noFill/>
              <a:miter lim="800000"/>
              <a:headEnd/>
              <a:tailEnd/>
            </a:ln>
          </p:spPr>
          <p:txBody>
            <a:bodyPr lIns="91429" tIns="45714" rIns="91429" bIns="45714">
              <a:spAutoFit/>
            </a:bodyPr>
            <a:lstStyle/>
            <a:p>
              <a:pPr algn="ctr" eaLnBrk="0" hangingPunct="0">
                <a:lnSpc>
                  <a:spcPct val="85000"/>
                </a:lnSpc>
                <a:spcBef>
                  <a:spcPct val="50000"/>
                </a:spcBef>
              </a:pPr>
              <a:r>
                <a:rPr lang="en-US" sz="1200" b="1" dirty="0">
                  <a:solidFill>
                    <a:srgbClr val="000000"/>
                  </a:solidFill>
                  <a:cs typeface="Times New Roman" charset="0"/>
                </a:rPr>
                <a:t> </a:t>
              </a:r>
              <a:r>
                <a:rPr lang="en-US" sz="1200" b="1" dirty="0" smtClean="0">
                  <a:solidFill>
                    <a:srgbClr val="000000"/>
                  </a:solidFill>
                  <a:cs typeface="Times New Roman" charset="0"/>
                </a:rPr>
                <a:t>OK</a:t>
              </a:r>
              <a:endParaRPr lang="en-US" sz="1200" b="1" dirty="0">
                <a:solidFill>
                  <a:srgbClr val="000000"/>
                </a:solidFill>
                <a:cs typeface="Times New Roman" charset="0"/>
              </a:endParaRPr>
            </a:p>
          </p:txBody>
        </p:sp>
        <p:sp>
          <p:nvSpPr>
            <p:cNvPr id="71" name="Text - Ohio"/>
            <p:cNvSpPr txBox="1">
              <a:spLocks noChangeArrowheads="1"/>
            </p:cNvSpPr>
            <p:nvPr/>
          </p:nvSpPr>
          <p:spPr bwMode="auto">
            <a:xfrm>
              <a:off x="5870573" y="2361431"/>
              <a:ext cx="692151" cy="249287"/>
            </a:xfrm>
            <a:prstGeom prst="rect">
              <a:avLst/>
            </a:prstGeom>
            <a:noFill/>
            <a:ln w="9525">
              <a:noFill/>
              <a:miter lim="800000"/>
              <a:headEnd/>
              <a:tailEnd/>
            </a:ln>
          </p:spPr>
          <p:txBody>
            <a:bodyPr lIns="91429" tIns="45714" rIns="91429" bIns="45714">
              <a:spAutoFit/>
            </a:bodyPr>
            <a:lstStyle/>
            <a:p>
              <a:pPr algn="ctr" eaLnBrk="0" hangingPunct="0">
                <a:lnSpc>
                  <a:spcPct val="85000"/>
                </a:lnSpc>
                <a:spcBef>
                  <a:spcPct val="50000"/>
                </a:spcBef>
              </a:pPr>
              <a:r>
                <a:rPr lang="en-US" sz="1200" b="1" dirty="0">
                  <a:solidFill>
                    <a:srgbClr val="FFFFFF"/>
                  </a:solidFill>
                  <a:cs typeface="Times New Roman" charset="0"/>
                </a:rPr>
                <a:t> </a:t>
              </a:r>
              <a:r>
                <a:rPr lang="en-US" sz="1200" b="1" dirty="0" smtClean="0">
                  <a:solidFill>
                    <a:srgbClr val="FFFFFF"/>
                  </a:solidFill>
                  <a:cs typeface="Times New Roman" charset="0"/>
                </a:rPr>
                <a:t>OH</a:t>
              </a:r>
              <a:endParaRPr lang="en-US" sz="1200" b="1" dirty="0">
                <a:solidFill>
                  <a:srgbClr val="FFFFFF"/>
                </a:solidFill>
                <a:cs typeface="Times New Roman" charset="0"/>
              </a:endParaRPr>
            </a:p>
          </p:txBody>
        </p:sp>
        <p:sp>
          <p:nvSpPr>
            <p:cNvPr id="72" name="Text - North Dakota"/>
            <p:cNvSpPr txBox="1">
              <a:spLocks noChangeArrowheads="1"/>
            </p:cNvSpPr>
            <p:nvPr/>
          </p:nvSpPr>
          <p:spPr bwMode="auto">
            <a:xfrm>
              <a:off x="3752849" y="1386706"/>
              <a:ext cx="692151" cy="249287"/>
            </a:xfrm>
            <a:prstGeom prst="rect">
              <a:avLst/>
            </a:prstGeom>
            <a:noFill/>
            <a:ln w="9525">
              <a:noFill/>
              <a:miter lim="800000"/>
              <a:headEnd/>
              <a:tailEnd/>
            </a:ln>
          </p:spPr>
          <p:txBody>
            <a:bodyPr lIns="91429" tIns="45714" rIns="91429" bIns="45714">
              <a:spAutoFit/>
            </a:bodyPr>
            <a:lstStyle/>
            <a:p>
              <a:pPr algn="ctr" eaLnBrk="0" hangingPunct="0">
                <a:lnSpc>
                  <a:spcPct val="85000"/>
                </a:lnSpc>
                <a:spcBef>
                  <a:spcPct val="50000"/>
                </a:spcBef>
              </a:pPr>
              <a:r>
                <a:rPr lang="en-US" sz="1200" b="1" dirty="0">
                  <a:solidFill>
                    <a:srgbClr val="000000"/>
                  </a:solidFill>
                  <a:cs typeface="Times New Roman" charset="0"/>
                </a:rPr>
                <a:t> </a:t>
              </a:r>
              <a:r>
                <a:rPr lang="en-US" sz="1200" b="1" dirty="0" smtClean="0">
                  <a:solidFill>
                    <a:srgbClr val="000000"/>
                  </a:solidFill>
                  <a:cs typeface="Times New Roman" charset="0"/>
                </a:rPr>
                <a:t>ND</a:t>
              </a:r>
              <a:endParaRPr lang="en-US" sz="1200" b="1" dirty="0">
                <a:solidFill>
                  <a:srgbClr val="000000"/>
                </a:solidFill>
                <a:cs typeface="Times New Roman" charset="0"/>
              </a:endParaRPr>
            </a:p>
          </p:txBody>
        </p:sp>
        <p:sp>
          <p:nvSpPr>
            <p:cNvPr id="73" name="Text - North Carolina"/>
            <p:cNvSpPr txBox="1">
              <a:spLocks noChangeArrowheads="1"/>
            </p:cNvSpPr>
            <p:nvPr/>
          </p:nvSpPr>
          <p:spPr bwMode="auto">
            <a:xfrm>
              <a:off x="6550023" y="3010718"/>
              <a:ext cx="693739" cy="249287"/>
            </a:xfrm>
            <a:prstGeom prst="rect">
              <a:avLst/>
            </a:prstGeom>
            <a:noFill/>
            <a:ln w="9525">
              <a:noFill/>
              <a:miter lim="800000"/>
              <a:headEnd/>
              <a:tailEnd/>
            </a:ln>
          </p:spPr>
          <p:txBody>
            <a:bodyPr lIns="91429" tIns="45714" rIns="91429" bIns="45714">
              <a:spAutoFit/>
            </a:bodyPr>
            <a:lstStyle/>
            <a:p>
              <a:pPr algn="ctr" eaLnBrk="0" hangingPunct="0">
                <a:lnSpc>
                  <a:spcPct val="85000"/>
                </a:lnSpc>
                <a:spcBef>
                  <a:spcPct val="50000"/>
                </a:spcBef>
              </a:pPr>
              <a:r>
                <a:rPr lang="en-US" sz="1200" b="1" dirty="0" smtClean="0">
                  <a:solidFill>
                    <a:srgbClr val="000000"/>
                  </a:solidFill>
                  <a:cs typeface="Times New Roman" charset="0"/>
                </a:rPr>
                <a:t>NC</a:t>
              </a:r>
              <a:endParaRPr lang="en-US" sz="1200" b="1" dirty="0">
                <a:solidFill>
                  <a:srgbClr val="000000"/>
                </a:solidFill>
                <a:cs typeface="Times New Roman" charset="0"/>
              </a:endParaRPr>
            </a:p>
          </p:txBody>
        </p:sp>
        <p:sp>
          <p:nvSpPr>
            <p:cNvPr id="74" name="Text - New York"/>
            <p:cNvSpPr txBox="1">
              <a:spLocks noChangeArrowheads="1"/>
            </p:cNvSpPr>
            <p:nvPr/>
          </p:nvSpPr>
          <p:spPr bwMode="auto">
            <a:xfrm>
              <a:off x="6686549" y="1759768"/>
              <a:ext cx="692151" cy="249287"/>
            </a:xfrm>
            <a:prstGeom prst="rect">
              <a:avLst/>
            </a:prstGeom>
            <a:noFill/>
            <a:ln w="9525">
              <a:noFill/>
              <a:miter lim="800000"/>
              <a:headEnd/>
              <a:tailEnd/>
            </a:ln>
          </p:spPr>
          <p:txBody>
            <a:bodyPr lIns="91429" tIns="45714" rIns="91429" bIns="45714">
              <a:spAutoFit/>
            </a:bodyPr>
            <a:lstStyle/>
            <a:p>
              <a:pPr algn="ctr" eaLnBrk="0" hangingPunct="0">
                <a:lnSpc>
                  <a:spcPct val="85000"/>
                </a:lnSpc>
                <a:spcBef>
                  <a:spcPct val="50000"/>
                </a:spcBef>
              </a:pPr>
              <a:r>
                <a:rPr lang="en-US" sz="1200" b="1" dirty="0">
                  <a:solidFill>
                    <a:srgbClr val="FFFFFF"/>
                  </a:solidFill>
                  <a:cs typeface="Times New Roman" charset="0"/>
                </a:rPr>
                <a:t> </a:t>
              </a:r>
              <a:r>
                <a:rPr lang="en-US" sz="1200" b="1" dirty="0" smtClean="0">
                  <a:solidFill>
                    <a:srgbClr val="FFFFFF"/>
                  </a:solidFill>
                  <a:cs typeface="Times New Roman" charset="0"/>
                </a:rPr>
                <a:t>NY</a:t>
              </a:r>
              <a:endParaRPr lang="en-US" sz="1200" b="1" dirty="0">
                <a:solidFill>
                  <a:srgbClr val="FFFFFF"/>
                </a:solidFill>
                <a:cs typeface="Times New Roman" charset="0"/>
              </a:endParaRPr>
            </a:p>
          </p:txBody>
        </p:sp>
        <p:sp>
          <p:nvSpPr>
            <p:cNvPr id="75" name="Text - New Mexico"/>
            <p:cNvSpPr txBox="1">
              <a:spLocks noChangeArrowheads="1"/>
            </p:cNvSpPr>
            <p:nvPr/>
          </p:nvSpPr>
          <p:spPr bwMode="auto">
            <a:xfrm>
              <a:off x="2982912" y="3425056"/>
              <a:ext cx="692151" cy="249287"/>
            </a:xfrm>
            <a:prstGeom prst="rect">
              <a:avLst/>
            </a:prstGeom>
            <a:noFill/>
            <a:ln w="9525">
              <a:noFill/>
              <a:miter lim="800000"/>
              <a:headEnd/>
              <a:tailEnd/>
            </a:ln>
          </p:spPr>
          <p:txBody>
            <a:bodyPr lIns="91429" tIns="45714" rIns="91429" bIns="45714">
              <a:spAutoFit/>
            </a:bodyPr>
            <a:lstStyle/>
            <a:p>
              <a:pPr algn="ctr" eaLnBrk="0" hangingPunct="0">
                <a:lnSpc>
                  <a:spcPct val="85000"/>
                </a:lnSpc>
                <a:spcBef>
                  <a:spcPct val="50000"/>
                </a:spcBef>
              </a:pPr>
              <a:r>
                <a:rPr lang="en-US" sz="1200" b="1" dirty="0">
                  <a:solidFill>
                    <a:srgbClr val="000000"/>
                  </a:solidFill>
                  <a:cs typeface="Times New Roman" charset="0"/>
                </a:rPr>
                <a:t> </a:t>
              </a:r>
              <a:r>
                <a:rPr lang="en-US" sz="1200" b="1" dirty="0">
                  <a:solidFill>
                    <a:srgbClr val="FFFFFF"/>
                  </a:solidFill>
                  <a:cs typeface="Times New Roman" charset="0"/>
                </a:rPr>
                <a:t>NM</a:t>
              </a:r>
            </a:p>
          </p:txBody>
        </p:sp>
        <p:sp>
          <p:nvSpPr>
            <p:cNvPr id="76" name="Text - New Jersey"/>
            <p:cNvSpPr txBox="1">
              <a:spLocks noChangeArrowheads="1"/>
            </p:cNvSpPr>
            <p:nvPr/>
          </p:nvSpPr>
          <p:spPr bwMode="auto">
            <a:xfrm>
              <a:off x="7365999" y="2206073"/>
              <a:ext cx="777875" cy="249287"/>
            </a:xfrm>
            <a:prstGeom prst="rect">
              <a:avLst/>
            </a:prstGeom>
            <a:noFill/>
            <a:ln w="9525">
              <a:noFill/>
              <a:miter lim="800000"/>
              <a:headEnd/>
              <a:tailEnd/>
            </a:ln>
          </p:spPr>
          <p:txBody>
            <a:bodyPr lIns="91429" tIns="45714" rIns="91429" bIns="45714">
              <a:spAutoFit/>
            </a:bodyPr>
            <a:lstStyle/>
            <a:p>
              <a:pPr algn="ctr" eaLnBrk="0" hangingPunct="0">
                <a:lnSpc>
                  <a:spcPct val="85000"/>
                </a:lnSpc>
                <a:spcBef>
                  <a:spcPct val="50000"/>
                </a:spcBef>
              </a:pPr>
              <a:r>
                <a:rPr lang="en-US" sz="1200" b="1" dirty="0" smtClean="0">
                  <a:solidFill>
                    <a:srgbClr val="000000"/>
                  </a:solidFill>
                  <a:cs typeface="Times New Roman" charset="0"/>
                </a:rPr>
                <a:t>NJ</a:t>
              </a:r>
              <a:endParaRPr lang="en-US" sz="1200" b="1" dirty="0">
                <a:solidFill>
                  <a:srgbClr val="000000"/>
                </a:solidFill>
                <a:cs typeface="Times New Roman" charset="0"/>
              </a:endParaRPr>
            </a:p>
          </p:txBody>
        </p:sp>
        <p:sp>
          <p:nvSpPr>
            <p:cNvPr id="77" name="Text - New Hampshire"/>
            <p:cNvSpPr txBox="1">
              <a:spLocks noChangeArrowheads="1"/>
            </p:cNvSpPr>
            <p:nvPr/>
          </p:nvSpPr>
          <p:spPr bwMode="auto">
            <a:xfrm>
              <a:off x="7494588" y="1300981"/>
              <a:ext cx="936625" cy="406253"/>
            </a:xfrm>
            <a:prstGeom prst="rect">
              <a:avLst/>
            </a:prstGeom>
            <a:noFill/>
            <a:ln w="9525">
              <a:noFill/>
              <a:miter lim="800000"/>
              <a:headEnd/>
              <a:tailEnd/>
            </a:ln>
          </p:spPr>
          <p:txBody>
            <a:bodyPr lIns="91429" tIns="45714" rIns="91429" bIns="45714">
              <a:spAutoFit/>
            </a:bodyPr>
            <a:lstStyle/>
            <a:p>
              <a:pPr algn="ctr" eaLnBrk="0" hangingPunct="0">
                <a:lnSpc>
                  <a:spcPct val="85000"/>
                </a:lnSpc>
                <a:spcBef>
                  <a:spcPct val="50000"/>
                </a:spcBef>
              </a:pPr>
              <a:r>
                <a:rPr lang="en-US" sz="1200" b="1" dirty="0">
                  <a:solidFill>
                    <a:srgbClr val="000000"/>
                  </a:solidFill>
                  <a:cs typeface="Times New Roman" charset="0"/>
                </a:rPr>
                <a:t/>
              </a:r>
              <a:br>
                <a:rPr lang="en-US" sz="1200" b="1" dirty="0">
                  <a:solidFill>
                    <a:srgbClr val="000000"/>
                  </a:solidFill>
                  <a:cs typeface="Times New Roman" charset="0"/>
                </a:rPr>
              </a:br>
              <a:r>
                <a:rPr lang="en-US" sz="1200" b="1" dirty="0" smtClean="0">
                  <a:solidFill>
                    <a:srgbClr val="000000"/>
                  </a:solidFill>
                  <a:cs typeface="Times New Roman" charset="0"/>
                </a:rPr>
                <a:t>NH</a:t>
              </a:r>
              <a:endParaRPr lang="en-US" sz="1200" b="1" dirty="0">
                <a:solidFill>
                  <a:srgbClr val="000000"/>
                </a:solidFill>
                <a:cs typeface="Times New Roman" charset="0"/>
              </a:endParaRPr>
            </a:p>
          </p:txBody>
        </p:sp>
        <p:sp>
          <p:nvSpPr>
            <p:cNvPr id="78" name="Text - Nevada"/>
            <p:cNvSpPr txBox="1">
              <a:spLocks noChangeArrowheads="1"/>
            </p:cNvSpPr>
            <p:nvPr/>
          </p:nvSpPr>
          <p:spPr bwMode="auto">
            <a:xfrm>
              <a:off x="1476374" y="2519751"/>
              <a:ext cx="1219200" cy="249287"/>
            </a:xfrm>
            <a:prstGeom prst="rect">
              <a:avLst/>
            </a:prstGeom>
            <a:noFill/>
            <a:ln w="9525">
              <a:noFill/>
              <a:miter lim="800000"/>
              <a:headEnd/>
              <a:tailEnd/>
            </a:ln>
          </p:spPr>
          <p:txBody>
            <a:bodyPr lIns="91429" tIns="45714" rIns="91429" bIns="45714">
              <a:spAutoFit/>
            </a:bodyPr>
            <a:lstStyle/>
            <a:p>
              <a:pPr algn="ctr" eaLnBrk="0" hangingPunct="0">
                <a:lnSpc>
                  <a:spcPct val="85000"/>
                </a:lnSpc>
                <a:spcBef>
                  <a:spcPct val="50000"/>
                </a:spcBef>
              </a:pPr>
              <a:r>
                <a:rPr lang="en-US" sz="1200" b="1" dirty="0" smtClean="0">
                  <a:solidFill>
                    <a:srgbClr val="FFFFFF"/>
                  </a:solidFill>
                  <a:cs typeface="Times New Roman" charset="0"/>
                </a:rPr>
                <a:t>NV</a:t>
              </a:r>
              <a:endParaRPr lang="en-US" sz="1200" b="1" dirty="0">
                <a:solidFill>
                  <a:srgbClr val="FFFFFF"/>
                </a:solidFill>
                <a:cs typeface="Times New Roman" charset="0"/>
              </a:endParaRPr>
            </a:p>
          </p:txBody>
        </p:sp>
        <p:sp>
          <p:nvSpPr>
            <p:cNvPr id="79" name="Text - Nebraska"/>
            <p:cNvSpPr txBox="1">
              <a:spLocks noChangeArrowheads="1"/>
            </p:cNvSpPr>
            <p:nvPr/>
          </p:nvSpPr>
          <p:spPr bwMode="auto">
            <a:xfrm>
              <a:off x="3827461" y="2345556"/>
              <a:ext cx="692151" cy="249287"/>
            </a:xfrm>
            <a:prstGeom prst="rect">
              <a:avLst/>
            </a:prstGeom>
            <a:noFill/>
            <a:ln w="9525">
              <a:noFill/>
              <a:miter lim="800000"/>
              <a:headEnd/>
              <a:tailEnd/>
            </a:ln>
          </p:spPr>
          <p:txBody>
            <a:bodyPr lIns="91429" tIns="45714" rIns="91429" bIns="45714">
              <a:spAutoFit/>
            </a:bodyPr>
            <a:lstStyle/>
            <a:p>
              <a:pPr algn="ctr" eaLnBrk="0" hangingPunct="0">
                <a:lnSpc>
                  <a:spcPct val="85000"/>
                </a:lnSpc>
                <a:spcBef>
                  <a:spcPct val="50000"/>
                </a:spcBef>
              </a:pPr>
              <a:r>
                <a:rPr lang="en-US" sz="1200" b="1" dirty="0">
                  <a:solidFill>
                    <a:srgbClr val="000000"/>
                  </a:solidFill>
                  <a:cs typeface="Times New Roman" charset="0"/>
                </a:rPr>
                <a:t> </a:t>
              </a:r>
              <a:r>
                <a:rPr lang="en-US" sz="1200" b="1" dirty="0" smtClean="0">
                  <a:solidFill>
                    <a:srgbClr val="000000"/>
                  </a:solidFill>
                  <a:cs typeface="Times New Roman" charset="0"/>
                </a:rPr>
                <a:t>NE</a:t>
              </a:r>
              <a:endParaRPr lang="en-US" sz="1200" b="1" dirty="0">
                <a:solidFill>
                  <a:srgbClr val="000000"/>
                </a:solidFill>
                <a:cs typeface="Times New Roman" charset="0"/>
              </a:endParaRPr>
            </a:p>
          </p:txBody>
        </p:sp>
        <p:sp>
          <p:nvSpPr>
            <p:cNvPr id="80" name="Text - Montana"/>
            <p:cNvSpPr txBox="1">
              <a:spLocks noChangeArrowheads="1"/>
            </p:cNvSpPr>
            <p:nvPr/>
          </p:nvSpPr>
          <p:spPr bwMode="auto">
            <a:xfrm>
              <a:off x="2763837" y="1358131"/>
              <a:ext cx="692151" cy="249287"/>
            </a:xfrm>
            <a:prstGeom prst="rect">
              <a:avLst/>
            </a:prstGeom>
            <a:noFill/>
            <a:ln w="9525">
              <a:noFill/>
              <a:miter lim="800000"/>
              <a:headEnd/>
              <a:tailEnd/>
            </a:ln>
          </p:spPr>
          <p:txBody>
            <a:bodyPr lIns="91429" tIns="45714" rIns="91429" bIns="45714">
              <a:spAutoFit/>
            </a:bodyPr>
            <a:lstStyle/>
            <a:p>
              <a:pPr algn="ctr" eaLnBrk="0" hangingPunct="0">
                <a:lnSpc>
                  <a:spcPct val="85000"/>
                </a:lnSpc>
                <a:spcBef>
                  <a:spcPct val="50000"/>
                </a:spcBef>
              </a:pPr>
              <a:r>
                <a:rPr lang="en-US" sz="1200" b="1" dirty="0" smtClean="0">
                  <a:solidFill>
                    <a:srgbClr val="000000"/>
                  </a:solidFill>
                  <a:cs typeface="Times New Roman" charset="0"/>
                </a:rPr>
                <a:t>MT</a:t>
              </a:r>
              <a:endParaRPr lang="en-US" sz="1200" b="1" dirty="0">
                <a:solidFill>
                  <a:srgbClr val="000000"/>
                </a:solidFill>
                <a:cs typeface="Times New Roman" charset="0"/>
              </a:endParaRPr>
            </a:p>
          </p:txBody>
        </p:sp>
        <p:sp>
          <p:nvSpPr>
            <p:cNvPr id="81" name="Text - Missouri"/>
            <p:cNvSpPr txBox="1">
              <a:spLocks noChangeArrowheads="1"/>
            </p:cNvSpPr>
            <p:nvPr/>
          </p:nvSpPr>
          <p:spPr bwMode="auto">
            <a:xfrm>
              <a:off x="4781548" y="2858318"/>
              <a:ext cx="693739" cy="249287"/>
            </a:xfrm>
            <a:prstGeom prst="rect">
              <a:avLst/>
            </a:prstGeom>
            <a:noFill/>
            <a:ln w="9525">
              <a:noFill/>
              <a:miter lim="800000"/>
              <a:headEnd/>
              <a:tailEnd/>
            </a:ln>
          </p:spPr>
          <p:txBody>
            <a:bodyPr lIns="91429" tIns="45714" rIns="91429" bIns="45714">
              <a:spAutoFit/>
            </a:bodyPr>
            <a:lstStyle/>
            <a:p>
              <a:pPr algn="ctr" eaLnBrk="0" hangingPunct="0">
                <a:lnSpc>
                  <a:spcPct val="85000"/>
                </a:lnSpc>
                <a:spcBef>
                  <a:spcPct val="50000"/>
                </a:spcBef>
              </a:pPr>
              <a:r>
                <a:rPr lang="en-US" sz="1200" b="1" dirty="0" smtClean="0">
                  <a:solidFill>
                    <a:srgbClr val="000000"/>
                  </a:solidFill>
                  <a:cs typeface="Times New Roman" charset="0"/>
                </a:rPr>
                <a:t>MO</a:t>
              </a:r>
              <a:endParaRPr lang="en-US" sz="1200" b="1" dirty="0">
                <a:solidFill>
                  <a:srgbClr val="000000"/>
                </a:solidFill>
                <a:cs typeface="Times New Roman" charset="0"/>
              </a:endParaRPr>
            </a:p>
          </p:txBody>
        </p:sp>
        <p:sp>
          <p:nvSpPr>
            <p:cNvPr id="82" name="Text - Mississippi"/>
            <p:cNvSpPr txBox="1">
              <a:spLocks noChangeArrowheads="1"/>
            </p:cNvSpPr>
            <p:nvPr/>
          </p:nvSpPr>
          <p:spPr bwMode="auto">
            <a:xfrm>
              <a:off x="5156198" y="3634606"/>
              <a:ext cx="692151" cy="249287"/>
            </a:xfrm>
            <a:prstGeom prst="rect">
              <a:avLst/>
            </a:prstGeom>
            <a:noFill/>
            <a:ln w="9525">
              <a:noFill/>
              <a:miter lim="800000"/>
              <a:headEnd/>
              <a:tailEnd/>
            </a:ln>
          </p:spPr>
          <p:txBody>
            <a:bodyPr lIns="91429" tIns="45714" rIns="91429" bIns="45714">
              <a:spAutoFit/>
            </a:bodyPr>
            <a:lstStyle/>
            <a:p>
              <a:pPr algn="ctr" eaLnBrk="0" hangingPunct="0">
                <a:lnSpc>
                  <a:spcPct val="85000"/>
                </a:lnSpc>
                <a:spcBef>
                  <a:spcPct val="50000"/>
                </a:spcBef>
              </a:pPr>
              <a:r>
                <a:rPr lang="en-US" sz="1200" b="1" dirty="0">
                  <a:solidFill>
                    <a:srgbClr val="000000"/>
                  </a:solidFill>
                  <a:cs typeface="Times New Roman" charset="0"/>
                </a:rPr>
                <a:t> </a:t>
              </a:r>
              <a:r>
                <a:rPr lang="en-US" sz="1200" b="1" dirty="0" smtClean="0">
                  <a:solidFill>
                    <a:srgbClr val="000000"/>
                  </a:solidFill>
                  <a:cs typeface="Times New Roman" charset="0"/>
                </a:rPr>
                <a:t>MS</a:t>
              </a:r>
              <a:endParaRPr lang="en-US" sz="1200" b="1" dirty="0">
                <a:solidFill>
                  <a:srgbClr val="000000"/>
                </a:solidFill>
                <a:cs typeface="Times New Roman" charset="0"/>
              </a:endParaRPr>
            </a:p>
          </p:txBody>
        </p:sp>
        <p:sp>
          <p:nvSpPr>
            <p:cNvPr id="83" name="Text - Minnesota"/>
            <p:cNvSpPr txBox="1">
              <a:spLocks noChangeArrowheads="1"/>
            </p:cNvSpPr>
            <p:nvPr/>
          </p:nvSpPr>
          <p:spPr bwMode="auto">
            <a:xfrm>
              <a:off x="4173536" y="1434331"/>
              <a:ext cx="1219200" cy="406253"/>
            </a:xfrm>
            <a:prstGeom prst="rect">
              <a:avLst/>
            </a:prstGeom>
            <a:noFill/>
            <a:ln w="9525">
              <a:noFill/>
              <a:miter lim="800000"/>
              <a:headEnd/>
              <a:tailEnd/>
            </a:ln>
          </p:spPr>
          <p:txBody>
            <a:bodyPr lIns="91429" tIns="45714" rIns="91429" bIns="45714">
              <a:spAutoFit/>
            </a:bodyPr>
            <a:lstStyle/>
            <a:p>
              <a:pPr algn="ctr" eaLnBrk="0" hangingPunct="0">
                <a:lnSpc>
                  <a:spcPct val="85000"/>
                </a:lnSpc>
                <a:spcBef>
                  <a:spcPct val="50000"/>
                </a:spcBef>
              </a:pPr>
              <a:r>
                <a:rPr lang="en-US" sz="1200" b="1" dirty="0">
                  <a:solidFill>
                    <a:srgbClr val="000000"/>
                  </a:solidFill>
                  <a:cs typeface="Times New Roman" charset="0"/>
                </a:rPr>
                <a:t/>
              </a:r>
              <a:br>
                <a:rPr lang="en-US" sz="1200" b="1" dirty="0">
                  <a:solidFill>
                    <a:srgbClr val="000000"/>
                  </a:solidFill>
                  <a:cs typeface="Times New Roman" charset="0"/>
                </a:rPr>
              </a:br>
              <a:r>
                <a:rPr lang="en-US" sz="1200" b="1" dirty="0">
                  <a:solidFill>
                    <a:srgbClr val="000000"/>
                  </a:solidFill>
                  <a:cs typeface="Times New Roman" charset="0"/>
                </a:rPr>
                <a:t> </a:t>
              </a:r>
              <a:r>
                <a:rPr lang="en-US" sz="1200" b="1" dirty="0">
                  <a:solidFill>
                    <a:srgbClr val="FFFFFF"/>
                  </a:solidFill>
                  <a:cs typeface="Times New Roman" charset="0"/>
                </a:rPr>
                <a:t>MN</a:t>
              </a:r>
            </a:p>
          </p:txBody>
        </p:sp>
        <p:sp>
          <p:nvSpPr>
            <p:cNvPr id="84" name="Text - Michigan"/>
            <p:cNvSpPr txBox="1">
              <a:spLocks noChangeArrowheads="1"/>
            </p:cNvSpPr>
            <p:nvPr/>
          </p:nvSpPr>
          <p:spPr bwMode="auto">
            <a:xfrm>
              <a:off x="5614988" y="1934393"/>
              <a:ext cx="693737" cy="249287"/>
            </a:xfrm>
            <a:prstGeom prst="rect">
              <a:avLst/>
            </a:prstGeom>
            <a:noFill/>
            <a:ln w="9525">
              <a:noFill/>
              <a:miter lim="800000"/>
              <a:headEnd/>
              <a:tailEnd/>
            </a:ln>
          </p:spPr>
          <p:txBody>
            <a:bodyPr lIns="91429" tIns="45714" rIns="91429" bIns="45714">
              <a:spAutoFit/>
            </a:bodyPr>
            <a:lstStyle/>
            <a:p>
              <a:pPr algn="ctr" eaLnBrk="0" hangingPunct="0">
                <a:lnSpc>
                  <a:spcPct val="85000"/>
                </a:lnSpc>
                <a:spcBef>
                  <a:spcPct val="50000"/>
                </a:spcBef>
              </a:pPr>
              <a:r>
                <a:rPr lang="en-US" sz="1200" b="1" dirty="0">
                  <a:solidFill>
                    <a:srgbClr val="000000"/>
                  </a:solidFill>
                  <a:cs typeface="Times New Roman" charset="0"/>
                </a:rPr>
                <a:t> </a:t>
              </a:r>
              <a:r>
                <a:rPr lang="en-US" sz="1200" b="1" dirty="0">
                  <a:solidFill>
                    <a:srgbClr val="FFFFFF"/>
                  </a:solidFill>
                  <a:cs typeface="Times New Roman" charset="0"/>
                </a:rPr>
                <a:t>MI</a:t>
              </a:r>
            </a:p>
          </p:txBody>
        </p:sp>
        <p:sp>
          <p:nvSpPr>
            <p:cNvPr id="85" name="Text - Massachusetts"/>
            <p:cNvSpPr txBox="1">
              <a:spLocks noChangeArrowheads="1"/>
            </p:cNvSpPr>
            <p:nvPr/>
          </p:nvSpPr>
          <p:spPr bwMode="auto">
            <a:xfrm>
              <a:off x="7669212" y="1712144"/>
              <a:ext cx="936625" cy="249287"/>
            </a:xfrm>
            <a:prstGeom prst="rect">
              <a:avLst/>
            </a:prstGeom>
            <a:noFill/>
            <a:ln w="9525">
              <a:noFill/>
              <a:miter lim="800000"/>
              <a:headEnd/>
              <a:tailEnd/>
            </a:ln>
          </p:spPr>
          <p:txBody>
            <a:bodyPr lIns="91429" tIns="45714" rIns="91429" bIns="45714">
              <a:spAutoFit/>
            </a:bodyPr>
            <a:lstStyle/>
            <a:p>
              <a:pPr algn="ctr" eaLnBrk="0" hangingPunct="0">
                <a:lnSpc>
                  <a:spcPct val="85000"/>
                </a:lnSpc>
                <a:spcBef>
                  <a:spcPct val="50000"/>
                </a:spcBef>
              </a:pPr>
              <a:r>
                <a:rPr lang="en-US" sz="1200" b="1" dirty="0" smtClean="0">
                  <a:solidFill>
                    <a:srgbClr val="000000"/>
                  </a:solidFill>
                  <a:cs typeface="Times New Roman" charset="0"/>
                </a:rPr>
                <a:t>MA</a:t>
              </a:r>
              <a:endParaRPr lang="en-US" sz="1200" b="1" dirty="0">
                <a:solidFill>
                  <a:srgbClr val="000000"/>
                </a:solidFill>
                <a:cs typeface="Times New Roman" charset="0"/>
              </a:endParaRPr>
            </a:p>
          </p:txBody>
        </p:sp>
        <p:sp>
          <p:nvSpPr>
            <p:cNvPr id="86" name="Text - Maryland"/>
            <p:cNvSpPr txBox="1">
              <a:spLocks noChangeArrowheads="1"/>
            </p:cNvSpPr>
            <p:nvPr/>
          </p:nvSpPr>
          <p:spPr bwMode="auto">
            <a:xfrm>
              <a:off x="7372349" y="2520181"/>
              <a:ext cx="671513" cy="249287"/>
            </a:xfrm>
            <a:prstGeom prst="rect">
              <a:avLst/>
            </a:prstGeom>
            <a:noFill/>
            <a:ln w="9525">
              <a:noFill/>
              <a:miter lim="800000"/>
              <a:headEnd/>
              <a:tailEnd/>
            </a:ln>
          </p:spPr>
          <p:txBody>
            <a:bodyPr lIns="91429" tIns="45714" rIns="91429" bIns="45714">
              <a:spAutoFit/>
            </a:bodyPr>
            <a:lstStyle/>
            <a:p>
              <a:pPr algn="ctr" eaLnBrk="0" hangingPunct="0">
                <a:lnSpc>
                  <a:spcPct val="85000"/>
                </a:lnSpc>
                <a:spcBef>
                  <a:spcPct val="50000"/>
                </a:spcBef>
              </a:pPr>
              <a:r>
                <a:rPr lang="en-US" sz="1200" b="1" dirty="0" smtClean="0">
                  <a:solidFill>
                    <a:srgbClr val="000000"/>
                  </a:solidFill>
                  <a:cs typeface="Times New Roman" charset="0"/>
                </a:rPr>
                <a:t>MD</a:t>
              </a:r>
              <a:endParaRPr lang="en-US" sz="1200" b="1" dirty="0">
                <a:solidFill>
                  <a:srgbClr val="000000"/>
                </a:solidFill>
                <a:cs typeface="Times New Roman" charset="0"/>
              </a:endParaRPr>
            </a:p>
          </p:txBody>
        </p:sp>
        <p:sp>
          <p:nvSpPr>
            <p:cNvPr id="87" name="Text - Maine"/>
            <p:cNvSpPr txBox="1">
              <a:spLocks noChangeArrowheads="1"/>
            </p:cNvSpPr>
            <p:nvPr/>
          </p:nvSpPr>
          <p:spPr bwMode="auto">
            <a:xfrm>
              <a:off x="7170737" y="1024756"/>
              <a:ext cx="936625" cy="406253"/>
            </a:xfrm>
            <a:prstGeom prst="rect">
              <a:avLst/>
            </a:prstGeom>
            <a:noFill/>
            <a:ln w="9525">
              <a:noFill/>
              <a:miter lim="800000"/>
              <a:headEnd/>
              <a:tailEnd/>
            </a:ln>
          </p:spPr>
          <p:txBody>
            <a:bodyPr lIns="91429" tIns="45714" rIns="91429" bIns="45714">
              <a:spAutoFit/>
            </a:bodyPr>
            <a:lstStyle/>
            <a:p>
              <a:pPr algn="ctr" eaLnBrk="0" hangingPunct="0">
                <a:lnSpc>
                  <a:spcPct val="85000"/>
                </a:lnSpc>
                <a:spcBef>
                  <a:spcPct val="50000"/>
                </a:spcBef>
              </a:pPr>
              <a:r>
                <a:rPr lang="en-US" sz="1200" b="1" dirty="0">
                  <a:solidFill>
                    <a:srgbClr val="000000"/>
                  </a:solidFill>
                  <a:cs typeface="Times New Roman" charset="0"/>
                </a:rPr>
                <a:t/>
              </a:r>
              <a:br>
                <a:rPr lang="en-US" sz="1200" b="1" dirty="0">
                  <a:solidFill>
                    <a:srgbClr val="000000"/>
                  </a:solidFill>
                  <a:cs typeface="Times New Roman" charset="0"/>
                </a:rPr>
              </a:br>
              <a:r>
                <a:rPr lang="en-US" sz="1200" b="1" dirty="0" smtClean="0">
                  <a:solidFill>
                    <a:srgbClr val="000000"/>
                  </a:solidFill>
                  <a:cs typeface="Times New Roman" charset="0"/>
                </a:rPr>
                <a:t>ME</a:t>
              </a:r>
              <a:endParaRPr lang="en-US" sz="1200" b="1" dirty="0">
                <a:solidFill>
                  <a:srgbClr val="000000"/>
                </a:solidFill>
                <a:cs typeface="Times New Roman" charset="0"/>
              </a:endParaRPr>
            </a:p>
          </p:txBody>
        </p:sp>
        <p:sp>
          <p:nvSpPr>
            <p:cNvPr id="88" name="Text - Louisiana"/>
            <p:cNvSpPr txBox="1">
              <a:spLocks noChangeArrowheads="1"/>
            </p:cNvSpPr>
            <p:nvPr/>
          </p:nvSpPr>
          <p:spPr bwMode="auto">
            <a:xfrm>
              <a:off x="4843461" y="3901257"/>
              <a:ext cx="692151" cy="249287"/>
            </a:xfrm>
            <a:prstGeom prst="rect">
              <a:avLst/>
            </a:prstGeom>
            <a:noFill/>
            <a:ln w="9525">
              <a:noFill/>
              <a:miter lim="800000"/>
              <a:headEnd/>
              <a:tailEnd/>
            </a:ln>
          </p:spPr>
          <p:txBody>
            <a:bodyPr lIns="91429" tIns="45714" rIns="91429" bIns="45714">
              <a:spAutoFit/>
            </a:bodyPr>
            <a:lstStyle/>
            <a:p>
              <a:pPr algn="ctr" eaLnBrk="0" hangingPunct="0">
                <a:lnSpc>
                  <a:spcPct val="85000"/>
                </a:lnSpc>
                <a:spcBef>
                  <a:spcPct val="50000"/>
                </a:spcBef>
              </a:pPr>
              <a:r>
                <a:rPr lang="en-US" sz="1200" b="1" dirty="0">
                  <a:solidFill>
                    <a:srgbClr val="000000"/>
                  </a:solidFill>
                  <a:cs typeface="Times New Roman" charset="0"/>
                </a:rPr>
                <a:t> </a:t>
              </a:r>
              <a:r>
                <a:rPr lang="en-US" sz="1200" b="1" dirty="0" smtClean="0">
                  <a:solidFill>
                    <a:srgbClr val="000000"/>
                  </a:solidFill>
                  <a:cs typeface="Times New Roman" charset="0"/>
                </a:rPr>
                <a:t>LA</a:t>
              </a:r>
              <a:endParaRPr lang="en-US" sz="1200" b="1" dirty="0">
                <a:solidFill>
                  <a:srgbClr val="000000"/>
                </a:solidFill>
                <a:cs typeface="Times New Roman" charset="0"/>
              </a:endParaRPr>
            </a:p>
          </p:txBody>
        </p:sp>
        <p:sp>
          <p:nvSpPr>
            <p:cNvPr id="89" name="Text - Kentucky"/>
            <p:cNvSpPr txBox="1">
              <a:spLocks noChangeArrowheads="1"/>
            </p:cNvSpPr>
            <p:nvPr/>
          </p:nvSpPr>
          <p:spPr bwMode="auto">
            <a:xfrm>
              <a:off x="5749923" y="2871018"/>
              <a:ext cx="692151" cy="249287"/>
            </a:xfrm>
            <a:prstGeom prst="rect">
              <a:avLst/>
            </a:prstGeom>
            <a:noFill/>
            <a:ln w="9525">
              <a:noFill/>
              <a:miter lim="800000"/>
              <a:headEnd/>
              <a:tailEnd/>
            </a:ln>
          </p:spPr>
          <p:txBody>
            <a:bodyPr lIns="91429" tIns="45714" rIns="91429" bIns="45714">
              <a:spAutoFit/>
            </a:bodyPr>
            <a:lstStyle/>
            <a:p>
              <a:pPr algn="ctr" eaLnBrk="0" hangingPunct="0">
                <a:lnSpc>
                  <a:spcPct val="85000"/>
                </a:lnSpc>
                <a:spcBef>
                  <a:spcPct val="50000"/>
                </a:spcBef>
              </a:pPr>
              <a:r>
                <a:rPr lang="en-US" sz="1200" b="1" dirty="0">
                  <a:solidFill>
                    <a:srgbClr val="000000"/>
                  </a:solidFill>
                  <a:cs typeface="Times New Roman" charset="0"/>
                </a:rPr>
                <a:t> </a:t>
              </a:r>
              <a:r>
                <a:rPr lang="en-US" sz="1200" b="1" dirty="0" smtClean="0">
                  <a:solidFill>
                    <a:srgbClr val="000000"/>
                  </a:solidFill>
                  <a:cs typeface="Times New Roman" charset="0"/>
                </a:rPr>
                <a:t>KY</a:t>
              </a:r>
              <a:endParaRPr lang="en-US" sz="1200" b="1" dirty="0">
                <a:solidFill>
                  <a:srgbClr val="000000"/>
                </a:solidFill>
                <a:cs typeface="Times New Roman" charset="0"/>
              </a:endParaRPr>
            </a:p>
          </p:txBody>
        </p:sp>
        <p:sp>
          <p:nvSpPr>
            <p:cNvPr id="90" name="Text - Kansas"/>
            <p:cNvSpPr txBox="1">
              <a:spLocks noChangeArrowheads="1"/>
            </p:cNvSpPr>
            <p:nvPr/>
          </p:nvSpPr>
          <p:spPr bwMode="auto">
            <a:xfrm>
              <a:off x="3995737" y="2837681"/>
              <a:ext cx="693737" cy="249287"/>
            </a:xfrm>
            <a:prstGeom prst="rect">
              <a:avLst/>
            </a:prstGeom>
            <a:noFill/>
            <a:ln w="9525">
              <a:noFill/>
              <a:miter lim="800000"/>
              <a:headEnd/>
              <a:tailEnd/>
            </a:ln>
          </p:spPr>
          <p:txBody>
            <a:bodyPr lIns="91429" tIns="45714" rIns="91429" bIns="45714">
              <a:spAutoFit/>
            </a:bodyPr>
            <a:lstStyle/>
            <a:p>
              <a:pPr algn="ctr" eaLnBrk="0" hangingPunct="0">
                <a:lnSpc>
                  <a:spcPct val="85000"/>
                </a:lnSpc>
                <a:spcBef>
                  <a:spcPct val="50000"/>
                </a:spcBef>
              </a:pPr>
              <a:r>
                <a:rPr lang="en-US" sz="1200" b="1" dirty="0">
                  <a:solidFill>
                    <a:srgbClr val="000000"/>
                  </a:solidFill>
                  <a:cs typeface="Times New Roman" charset="0"/>
                </a:rPr>
                <a:t> </a:t>
              </a:r>
              <a:r>
                <a:rPr lang="en-US" sz="1200" b="1" dirty="0" smtClean="0">
                  <a:solidFill>
                    <a:srgbClr val="FFFFFF"/>
                  </a:solidFill>
                  <a:cs typeface="Times New Roman" charset="0"/>
                </a:rPr>
                <a:t>KS</a:t>
              </a:r>
              <a:endParaRPr lang="en-US" sz="1200" b="1" dirty="0">
                <a:solidFill>
                  <a:srgbClr val="FFFFFF"/>
                </a:solidFill>
                <a:cs typeface="Times New Roman" charset="0"/>
              </a:endParaRPr>
            </a:p>
          </p:txBody>
        </p:sp>
        <p:sp>
          <p:nvSpPr>
            <p:cNvPr id="91" name="Text - Iowa"/>
            <p:cNvSpPr txBox="1">
              <a:spLocks noChangeArrowheads="1"/>
            </p:cNvSpPr>
            <p:nvPr/>
          </p:nvSpPr>
          <p:spPr bwMode="auto">
            <a:xfrm>
              <a:off x="4567237" y="2245543"/>
              <a:ext cx="693737" cy="249287"/>
            </a:xfrm>
            <a:prstGeom prst="rect">
              <a:avLst/>
            </a:prstGeom>
            <a:noFill/>
            <a:ln w="9525">
              <a:noFill/>
              <a:miter lim="800000"/>
              <a:headEnd/>
              <a:tailEnd/>
            </a:ln>
          </p:spPr>
          <p:txBody>
            <a:bodyPr lIns="91429" tIns="45714" rIns="91429" bIns="45714">
              <a:spAutoFit/>
            </a:bodyPr>
            <a:lstStyle/>
            <a:p>
              <a:pPr algn="ctr" eaLnBrk="0" hangingPunct="0">
                <a:lnSpc>
                  <a:spcPct val="85000"/>
                </a:lnSpc>
                <a:spcBef>
                  <a:spcPct val="50000"/>
                </a:spcBef>
              </a:pPr>
              <a:r>
                <a:rPr lang="en-US" sz="1200" b="1" dirty="0">
                  <a:solidFill>
                    <a:srgbClr val="000000"/>
                  </a:solidFill>
                  <a:cs typeface="Times New Roman" charset="0"/>
                </a:rPr>
                <a:t> </a:t>
              </a:r>
              <a:r>
                <a:rPr lang="en-US" sz="1200" b="1" dirty="0" smtClean="0">
                  <a:solidFill>
                    <a:srgbClr val="000000"/>
                  </a:solidFill>
                  <a:cs typeface="Times New Roman" charset="0"/>
                </a:rPr>
                <a:t>IA</a:t>
              </a:r>
              <a:endParaRPr lang="en-US" sz="1200" b="1" dirty="0">
                <a:solidFill>
                  <a:srgbClr val="000000"/>
                </a:solidFill>
                <a:cs typeface="Times New Roman" charset="0"/>
              </a:endParaRPr>
            </a:p>
          </p:txBody>
        </p:sp>
        <p:sp>
          <p:nvSpPr>
            <p:cNvPr id="92" name="Text - Indiana"/>
            <p:cNvSpPr txBox="1">
              <a:spLocks noChangeArrowheads="1"/>
            </p:cNvSpPr>
            <p:nvPr/>
          </p:nvSpPr>
          <p:spPr bwMode="auto">
            <a:xfrm>
              <a:off x="5491161" y="2488431"/>
              <a:ext cx="692151" cy="249287"/>
            </a:xfrm>
            <a:prstGeom prst="rect">
              <a:avLst/>
            </a:prstGeom>
            <a:noFill/>
            <a:ln w="9525">
              <a:noFill/>
              <a:miter lim="800000"/>
              <a:headEnd/>
              <a:tailEnd/>
            </a:ln>
          </p:spPr>
          <p:txBody>
            <a:bodyPr lIns="91429" tIns="45714" rIns="91429" bIns="45714">
              <a:spAutoFit/>
            </a:bodyPr>
            <a:lstStyle/>
            <a:p>
              <a:pPr algn="ctr" eaLnBrk="0" hangingPunct="0">
                <a:lnSpc>
                  <a:spcPct val="85000"/>
                </a:lnSpc>
                <a:spcBef>
                  <a:spcPct val="50000"/>
                </a:spcBef>
              </a:pPr>
              <a:r>
                <a:rPr lang="en-US" sz="1200" b="1" dirty="0">
                  <a:solidFill>
                    <a:srgbClr val="000000"/>
                  </a:solidFill>
                  <a:cs typeface="Times New Roman" charset="0"/>
                </a:rPr>
                <a:t> </a:t>
              </a:r>
              <a:r>
                <a:rPr lang="en-US" sz="1200" b="1" dirty="0">
                  <a:solidFill>
                    <a:srgbClr val="FFFFFF"/>
                  </a:solidFill>
                  <a:cs typeface="Times New Roman" charset="0"/>
                </a:rPr>
                <a:t>IN</a:t>
              </a:r>
            </a:p>
          </p:txBody>
        </p:sp>
        <p:sp>
          <p:nvSpPr>
            <p:cNvPr id="93" name="Text - Illinois"/>
            <p:cNvSpPr txBox="1">
              <a:spLocks noChangeArrowheads="1"/>
            </p:cNvSpPr>
            <p:nvPr/>
          </p:nvSpPr>
          <p:spPr bwMode="auto">
            <a:xfrm>
              <a:off x="5091112" y="2501131"/>
              <a:ext cx="693737" cy="249287"/>
            </a:xfrm>
            <a:prstGeom prst="rect">
              <a:avLst/>
            </a:prstGeom>
            <a:noFill/>
            <a:ln w="9525">
              <a:noFill/>
              <a:miter lim="800000"/>
              <a:headEnd/>
              <a:tailEnd/>
            </a:ln>
          </p:spPr>
          <p:txBody>
            <a:bodyPr lIns="91429" tIns="45714" rIns="91429" bIns="45714">
              <a:spAutoFit/>
            </a:bodyPr>
            <a:lstStyle/>
            <a:p>
              <a:pPr algn="ctr" eaLnBrk="0" hangingPunct="0">
                <a:lnSpc>
                  <a:spcPct val="85000"/>
                </a:lnSpc>
                <a:spcBef>
                  <a:spcPct val="50000"/>
                </a:spcBef>
              </a:pPr>
              <a:r>
                <a:rPr lang="en-US" sz="1200" b="1" dirty="0">
                  <a:solidFill>
                    <a:srgbClr val="000000"/>
                  </a:solidFill>
                  <a:cs typeface="Times New Roman" charset="0"/>
                </a:rPr>
                <a:t> </a:t>
              </a:r>
              <a:r>
                <a:rPr lang="en-US" sz="1200" b="1" dirty="0" smtClean="0">
                  <a:solidFill>
                    <a:srgbClr val="000000"/>
                  </a:solidFill>
                  <a:cs typeface="Times New Roman" charset="0"/>
                </a:rPr>
                <a:t>IL</a:t>
              </a:r>
              <a:endParaRPr lang="en-US" sz="1200" b="1" dirty="0">
                <a:solidFill>
                  <a:srgbClr val="000000"/>
                </a:solidFill>
                <a:cs typeface="Times New Roman" charset="0"/>
              </a:endParaRPr>
            </a:p>
          </p:txBody>
        </p:sp>
        <p:sp>
          <p:nvSpPr>
            <p:cNvPr id="94" name="Text - Idaho"/>
            <p:cNvSpPr txBox="1">
              <a:spLocks noChangeArrowheads="1"/>
            </p:cNvSpPr>
            <p:nvPr/>
          </p:nvSpPr>
          <p:spPr bwMode="auto">
            <a:xfrm>
              <a:off x="2168523" y="1905818"/>
              <a:ext cx="693739" cy="249287"/>
            </a:xfrm>
            <a:prstGeom prst="rect">
              <a:avLst/>
            </a:prstGeom>
            <a:noFill/>
            <a:ln w="9525">
              <a:noFill/>
              <a:miter lim="800000"/>
              <a:headEnd/>
              <a:tailEnd/>
            </a:ln>
          </p:spPr>
          <p:txBody>
            <a:bodyPr lIns="91429" tIns="45714" rIns="91429" bIns="45714">
              <a:spAutoFit/>
            </a:bodyPr>
            <a:lstStyle/>
            <a:p>
              <a:pPr algn="ctr" eaLnBrk="0" hangingPunct="0">
                <a:lnSpc>
                  <a:spcPct val="85000"/>
                </a:lnSpc>
                <a:spcBef>
                  <a:spcPct val="50000"/>
                </a:spcBef>
              </a:pPr>
              <a:r>
                <a:rPr lang="en-US" sz="1200" b="1" dirty="0" smtClean="0">
                  <a:solidFill>
                    <a:srgbClr val="000000"/>
                  </a:solidFill>
                  <a:cs typeface="Times New Roman" charset="0"/>
                </a:rPr>
                <a:t>ID</a:t>
              </a:r>
              <a:endParaRPr lang="en-US" sz="1200" b="1" dirty="0">
                <a:solidFill>
                  <a:srgbClr val="000000"/>
                </a:solidFill>
                <a:cs typeface="Times New Roman" charset="0"/>
              </a:endParaRPr>
            </a:p>
          </p:txBody>
        </p:sp>
        <p:sp>
          <p:nvSpPr>
            <p:cNvPr id="95" name="Text - Hawaii"/>
            <p:cNvSpPr txBox="1">
              <a:spLocks noChangeArrowheads="1"/>
            </p:cNvSpPr>
            <p:nvPr/>
          </p:nvSpPr>
          <p:spPr bwMode="auto">
            <a:xfrm>
              <a:off x="2792412" y="4728394"/>
              <a:ext cx="936625" cy="249287"/>
            </a:xfrm>
            <a:prstGeom prst="rect">
              <a:avLst/>
            </a:prstGeom>
            <a:noFill/>
            <a:ln w="9525">
              <a:noFill/>
              <a:miter lim="800000"/>
              <a:headEnd/>
              <a:tailEnd/>
            </a:ln>
          </p:spPr>
          <p:txBody>
            <a:bodyPr lIns="91429" tIns="45714" rIns="91429" bIns="45714">
              <a:spAutoFit/>
            </a:bodyPr>
            <a:lstStyle/>
            <a:p>
              <a:pPr algn="ctr" eaLnBrk="0" hangingPunct="0">
                <a:lnSpc>
                  <a:spcPct val="85000"/>
                </a:lnSpc>
                <a:spcBef>
                  <a:spcPct val="50000"/>
                </a:spcBef>
              </a:pPr>
              <a:r>
                <a:rPr lang="en-US" sz="1200" b="1" dirty="0" smtClean="0">
                  <a:solidFill>
                    <a:srgbClr val="000000"/>
                  </a:solidFill>
                  <a:cs typeface="Times New Roman" charset="0"/>
                </a:rPr>
                <a:t>HI</a:t>
              </a:r>
              <a:endParaRPr lang="en-US" sz="1200" b="1" dirty="0">
                <a:solidFill>
                  <a:srgbClr val="000000"/>
                </a:solidFill>
                <a:cs typeface="Times New Roman" charset="0"/>
              </a:endParaRPr>
            </a:p>
          </p:txBody>
        </p:sp>
        <p:sp>
          <p:nvSpPr>
            <p:cNvPr id="96" name="Text - Georgia"/>
            <p:cNvSpPr txBox="1">
              <a:spLocks noChangeArrowheads="1"/>
            </p:cNvSpPr>
            <p:nvPr/>
          </p:nvSpPr>
          <p:spPr bwMode="auto">
            <a:xfrm>
              <a:off x="6091237" y="3609206"/>
              <a:ext cx="693737" cy="249287"/>
            </a:xfrm>
            <a:prstGeom prst="rect">
              <a:avLst/>
            </a:prstGeom>
            <a:noFill/>
            <a:ln w="9525">
              <a:noFill/>
              <a:miter lim="800000"/>
              <a:headEnd/>
              <a:tailEnd/>
            </a:ln>
          </p:spPr>
          <p:txBody>
            <a:bodyPr lIns="91429" tIns="45714" rIns="91429" bIns="45714">
              <a:spAutoFit/>
            </a:bodyPr>
            <a:lstStyle/>
            <a:p>
              <a:pPr algn="ctr" eaLnBrk="0" hangingPunct="0">
                <a:lnSpc>
                  <a:spcPct val="85000"/>
                </a:lnSpc>
                <a:spcBef>
                  <a:spcPct val="50000"/>
                </a:spcBef>
              </a:pPr>
              <a:r>
                <a:rPr lang="en-US" sz="1200" b="1" dirty="0">
                  <a:solidFill>
                    <a:srgbClr val="000000"/>
                  </a:solidFill>
                  <a:cs typeface="Times New Roman" charset="0"/>
                </a:rPr>
                <a:t> </a:t>
              </a:r>
              <a:r>
                <a:rPr lang="en-US" sz="1200" b="1" dirty="0" smtClean="0">
                  <a:solidFill>
                    <a:srgbClr val="FFFFFF"/>
                  </a:solidFill>
                  <a:cs typeface="Times New Roman" charset="0"/>
                </a:rPr>
                <a:t>GA</a:t>
              </a:r>
              <a:endParaRPr lang="en-US" sz="1200" b="1" dirty="0">
                <a:solidFill>
                  <a:srgbClr val="FFFFFF"/>
                </a:solidFill>
                <a:cs typeface="Times New Roman" charset="0"/>
              </a:endParaRPr>
            </a:p>
          </p:txBody>
        </p:sp>
        <p:sp>
          <p:nvSpPr>
            <p:cNvPr id="97" name="Text - Florida"/>
            <p:cNvSpPr txBox="1">
              <a:spLocks noChangeArrowheads="1"/>
            </p:cNvSpPr>
            <p:nvPr/>
          </p:nvSpPr>
          <p:spPr bwMode="auto">
            <a:xfrm>
              <a:off x="6450012" y="4198168"/>
              <a:ext cx="692151" cy="249287"/>
            </a:xfrm>
            <a:prstGeom prst="rect">
              <a:avLst/>
            </a:prstGeom>
            <a:noFill/>
            <a:ln w="9525">
              <a:noFill/>
              <a:miter lim="800000"/>
              <a:headEnd/>
              <a:tailEnd/>
            </a:ln>
          </p:spPr>
          <p:txBody>
            <a:bodyPr lIns="91429" tIns="45714" rIns="91429" bIns="45714">
              <a:spAutoFit/>
            </a:bodyPr>
            <a:lstStyle/>
            <a:p>
              <a:pPr algn="ctr" eaLnBrk="0" hangingPunct="0">
                <a:lnSpc>
                  <a:spcPct val="85000"/>
                </a:lnSpc>
                <a:spcBef>
                  <a:spcPct val="50000"/>
                </a:spcBef>
              </a:pPr>
              <a:r>
                <a:rPr lang="en-US" sz="1200" b="1" dirty="0">
                  <a:solidFill>
                    <a:srgbClr val="000000"/>
                  </a:solidFill>
                  <a:cs typeface="Times New Roman" charset="0"/>
                </a:rPr>
                <a:t> </a:t>
              </a:r>
              <a:r>
                <a:rPr lang="en-US" sz="1200" b="1" dirty="0" smtClean="0">
                  <a:solidFill>
                    <a:srgbClr val="000000"/>
                  </a:solidFill>
                  <a:cs typeface="Times New Roman" charset="0"/>
                </a:rPr>
                <a:t>FL</a:t>
              </a:r>
              <a:endParaRPr lang="en-US" sz="1200" b="1" dirty="0">
                <a:solidFill>
                  <a:srgbClr val="000000"/>
                </a:solidFill>
                <a:cs typeface="Times New Roman" charset="0"/>
              </a:endParaRPr>
            </a:p>
          </p:txBody>
        </p:sp>
        <p:sp>
          <p:nvSpPr>
            <p:cNvPr id="98" name="Text - District of Columbia"/>
            <p:cNvSpPr txBox="1">
              <a:spLocks noChangeArrowheads="1"/>
            </p:cNvSpPr>
            <p:nvPr/>
          </p:nvSpPr>
          <p:spPr bwMode="auto">
            <a:xfrm>
              <a:off x="7334249" y="2779769"/>
              <a:ext cx="628650" cy="276987"/>
            </a:xfrm>
            <a:prstGeom prst="rect">
              <a:avLst/>
            </a:prstGeom>
            <a:noFill/>
            <a:ln w="9525">
              <a:noFill/>
              <a:miter lim="800000"/>
              <a:headEnd/>
              <a:tailEnd/>
            </a:ln>
          </p:spPr>
          <p:txBody>
            <a:bodyPr wrap="square" lIns="91429" tIns="45714" rIns="91429" bIns="45714">
              <a:spAutoFit/>
            </a:bodyPr>
            <a:lstStyle/>
            <a:p>
              <a:pPr eaLnBrk="0" hangingPunct="0"/>
              <a:r>
                <a:rPr lang="en-US" sz="1200" b="1" dirty="0" smtClean="0">
                  <a:solidFill>
                    <a:srgbClr val="000000"/>
                  </a:solidFill>
                  <a:cs typeface="Times New Roman" charset="0"/>
                </a:rPr>
                <a:t>  DC  </a:t>
              </a:r>
              <a:endParaRPr lang="en-US" sz="1200" b="1" dirty="0">
                <a:solidFill>
                  <a:srgbClr val="000000"/>
                </a:solidFill>
                <a:cs typeface="Times New Roman" charset="0"/>
              </a:endParaRPr>
            </a:p>
          </p:txBody>
        </p:sp>
        <p:sp>
          <p:nvSpPr>
            <p:cNvPr id="99" name="Text - Delaware"/>
            <p:cNvSpPr txBox="1">
              <a:spLocks noChangeArrowheads="1"/>
            </p:cNvSpPr>
            <p:nvPr/>
          </p:nvSpPr>
          <p:spPr bwMode="auto">
            <a:xfrm>
              <a:off x="7229475" y="2367781"/>
              <a:ext cx="936625" cy="249287"/>
            </a:xfrm>
            <a:prstGeom prst="rect">
              <a:avLst/>
            </a:prstGeom>
            <a:noFill/>
            <a:ln w="9525">
              <a:noFill/>
              <a:miter lim="800000"/>
              <a:headEnd/>
              <a:tailEnd/>
            </a:ln>
          </p:spPr>
          <p:txBody>
            <a:bodyPr lIns="91429" tIns="45714" rIns="91429" bIns="45714">
              <a:spAutoFit/>
            </a:bodyPr>
            <a:lstStyle/>
            <a:p>
              <a:pPr algn="ctr" eaLnBrk="0" hangingPunct="0">
                <a:lnSpc>
                  <a:spcPct val="85000"/>
                </a:lnSpc>
                <a:spcBef>
                  <a:spcPct val="50000"/>
                </a:spcBef>
              </a:pPr>
              <a:r>
                <a:rPr lang="en-US" sz="1200" b="1" dirty="0" smtClean="0">
                  <a:solidFill>
                    <a:srgbClr val="000000"/>
                  </a:solidFill>
                  <a:cs typeface="Times New Roman" charset="0"/>
                </a:rPr>
                <a:t>DE</a:t>
              </a:r>
              <a:endParaRPr lang="en-US" sz="1200" b="1" dirty="0">
                <a:solidFill>
                  <a:srgbClr val="000000"/>
                </a:solidFill>
                <a:cs typeface="Times New Roman" charset="0"/>
              </a:endParaRPr>
            </a:p>
          </p:txBody>
        </p:sp>
        <p:sp>
          <p:nvSpPr>
            <p:cNvPr id="100" name="Text - Connecticut"/>
            <p:cNvSpPr txBox="1">
              <a:spLocks noChangeArrowheads="1"/>
            </p:cNvSpPr>
            <p:nvPr/>
          </p:nvSpPr>
          <p:spPr bwMode="auto">
            <a:xfrm>
              <a:off x="7380287" y="2007418"/>
              <a:ext cx="746125" cy="249287"/>
            </a:xfrm>
            <a:prstGeom prst="rect">
              <a:avLst/>
            </a:prstGeom>
            <a:noFill/>
            <a:ln w="9525">
              <a:noFill/>
              <a:miter lim="800000"/>
              <a:headEnd/>
              <a:tailEnd/>
            </a:ln>
          </p:spPr>
          <p:txBody>
            <a:bodyPr lIns="91429" tIns="45714" rIns="91429" bIns="45714">
              <a:spAutoFit/>
            </a:bodyPr>
            <a:lstStyle/>
            <a:p>
              <a:pPr algn="ctr" eaLnBrk="0" hangingPunct="0">
                <a:lnSpc>
                  <a:spcPct val="85000"/>
                </a:lnSpc>
                <a:spcBef>
                  <a:spcPct val="50000"/>
                </a:spcBef>
              </a:pPr>
              <a:r>
                <a:rPr lang="en-US" sz="1200" b="1" dirty="0">
                  <a:solidFill>
                    <a:srgbClr val="000000"/>
                  </a:solidFill>
                  <a:cs typeface="Times New Roman" charset="0"/>
                </a:rPr>
                <a:t> </a:t>
              </a:r>
              <a:r>
                <a:rPr lang="en-US" sz="1200" b="1" dirty="0" smtClean="0">
                  <a:solidFill>
                    <a:srgbClr val="000000"/>
                  </a:solidFill>
                  <a:cs typeface="Times New Roman" charset="0"/>
                </a:rPr>
                <a:t>CT</a:t>
              </a:r>
              <a:endParaRPr lang="en-US" sz="1200" b="1" dirty="0">
                <a:solidFill>
                  <a:srgbClr val="000000"/>
                </a:solidFill>
                <a:cs typeface="Times New Roman" charset="0"/>
              </a:endParaRPr>
            </a:p>
          </p:txBody>
        </p:sp>
        <p:sp>
          <p:nvSpPr>
            <p:cNvPr id="101" name="Text - Colorado"/>
            <p:cNvSpPr txBox="1">
              <a:spLocks noChangeArrowheads="1"/>
            </p:cNvSpPr>
            <p:nvPr/>
          </p:nvSpPr>
          <p:spPr bwMode="auto">
            <a:xfrm>
              <a:off x="2835274" y="2628131"/>
              <a:ext cx="1219200" cy="406253"/>
            </a:xfrm>
            <a:prstGeom prst="rect">
              <a:avLst/>
            </a:prstGeom>
            <a:noFill/>
            <a:ln w="9525">
              <a:noFill/>
              <a:miter lim="800000"/>
              <a:headEnd/>
              <a:tailEnd/>
            </a:ln>
          </p:spPr>
          <p:txBody>
            <a:bodyPr lIns="91429" tIns="45714" rIns="91429" bIns="45714">
              <a:spAutoFit/>
            </a:bodyPr>
            <a:lstStyle/>
            <a:p>
              <a:pPr algn="ctr" eaLnBrk="0" hangingPunct="0">
                <a:lnSpc>
                  <a:spcPct val="85000"/>
                </a:lnSpc>
                <a:spcBef>
                  <a:spcPct val="50000"/>
                </a:spcBef>
              </a:pPr>
              <a:r>
                <a:rPr lang="en-US" sz="1200" b="1" dirty="0">
                  <a:solidFill>
                    <a:srgbClr val="000000"/>
                  </a:solidFill>
                  <a:cs typeface="Times New Roman" charset="0"/>
                </a:rPr>
                <a:t/>
              </a:r>
              <a:br>
                <a:rPr lang="en-US" sz="1200" b="1" dirty="0">
                  <a:solidFill>
                    <a:srgbClr val="000000"/>
                  </a:solidFill>
                  <a:cs typeface="Times New Roman" charset="0"/>
                </a:rPr>
              </a:br>
              <a:r>
                <a:rPr lang="en-US" sz="1200" b="1" dirty="0">
                  <a:solidFill>
                    <a:srgbClr val="000000"/>
                  </a:solidFill>
                  <a:cs typeface="Times New Roman" charset="0"/>
                </a:rPr>
                <a:t> </a:t>
              </a:r>
              <a:r>
                <a:rPr lang="en-US" sz="1200" b="1" dirty="0" smtClean="0">
                  <a:solidFill>
                    <a:srgbClr val="000000"/>
                  </a:solidFill>
                  <a:cs typeface="Times New Roman" charset="0"/>
                </a:rPr>
                <a:t>CO</a:t>
              </a:r>
              <a:endParaRPr lang="en-US" sz="1200" b="1" dirty="0">
                <a:solidFill>
                  <a:srgbClr val="000000"/>
                </a:solidFill>
                <a:cs typeface="Times New Roman" charset="0"/>
              </a:endParaRPr>
            </a:p>
          </p:txBody>
        </p:sp>
        <p:sp>
          <p:nvSpPr>
            <p:cNvPr id="102" name="Text - California"/>
            <p:cNvSpPr txBox="1">
              <a:spLocks noChangeArrowheads="1"/>
            </p:cNvSpPr>
            <p:nvPr/>
          </p:nvSpPr>
          <p:spPr bwMode="auto">
            <a:xfrm>
              <a:off x="1031874" y="2758306"/>
              <a:ext cx="1219200" cy="406253"/>
            </a:xfrm>
            <a:prstGeom prst="rect">
              <a:avLst/>
            </a:prstGeom>
            <a:noFill/>
            <a:ln w="9525">
              <a:noFill/>
              <a:miter lim="800000"/>
              <a:headEnd/>
              <a:tailEnd/>
            </a:ln>
          </p:spPr>
          <p:txBody>
            <a:bodyPr lIns="91429" tIns="45714" rIns="91429" bIns="45714">
              <a:spAutoFit/>
            </a:bodyPr>
            <a:lstStyle/>
            <a:p>
              <a:pPr algn="ctr" eaLnBrk="0" hangingPunct="0">
                <a:lnSpc>
                  <a:spcPct val="85000"/>
                </a:lnSpc>
                <a:spcBef>
                  <a:spcPct val="50000"/>
                </a:spcBef>
              </a:pPr>
              <a:r>
                <a:rPr lang="en-US" sz="1200" b="1" dirty="0">
                  <a:solidFill>
                    <a:srgbClr val="000000"/>
                  </a:solidFill>
                  <a:cs typeface="Times New Roman" charset="0"/>
                </a:rPr>
                <a:t/>
              </a:r>
              <a:br>
                <a:rPr lang="en-US" sz="1200" b="1" dirty="0">
                  <a:solidFill>
                    <a:srgbClr val="000000"/>
                  </a:solidFill>
                  <a:cs typeface="Times New Roman" charset="0"/>
                </a:rPr>
              </a:br>
              <a:r>
                <a:rPr lang="en-US" sz="1200" b="1" dirty="0">
                  <a:solidFill>
                    <a:srgbClr val="000000"/>
                  </a:solidFill>
                  <a:cs typeface="Times New Roman" charset="0"/>
                </a:rPr>
                <a:t> </a:t>
              </a:r>
              <a:r>
                <a:rPr lang="en-US" sz="1200" b="1" dirty="0" smtClean="0">
                  <a:solidFill>
                    <a:srgbClr val="FFFFFF"/>
                  </a:solidFill>
                  <a:cs typeface="Times New Roman" charset="0"/>
                </a:rPr>
                <a:t>CA</a:t>
              </a:r>
              <a:endParaRPr lang="en-US" sz="1200" b="1" dirty="0">
                <a:solidFill>
                  <a:srgbClr val="FFFFFF"/>
                </a:solidFill>
                <a:cs typeface="Times New Roman" charset="0"/>
              </a:endParaRPr>
            </a:p>
          </p:txBody>
        </p:sp>
        <p:sp>
          <p:nvSpPr>
            <p:cNvPr id="103" name="Text - Arkansas"/>
            <p:cNvSpPr txBox="1">
              <a:spLocks noChangeArrowheads="1"/>
            </p:cNvSpPr>
            <p:nvPr/>
          </p:nvSpPr>
          <p:spPr bwMode="auto">
            <a:xfrm>
              <a:off x="4784724" y="3328218"/>
              <a:ext cx="692151" cy="249287"/>
            </a:xfrm>
            <a:prstGeom prst="rect">
              <a:avLst/>
            </a:prstGeom>
            <a:noFill/>
            <a:ln w="9525">
              <a:noFill/>
              <a:miter lim="800000"/>
              <a:headEnd/>
              <a:tailEnd/>
            </a:ln>
          </p:spPr>
          <p:txBody>
            <a:bodyPr lIns="91429" tIns="45714" rIns="91429" bIns="45714">
              <a:spAutoFit/>
            </a:bodyPr>
            <a:lstStyle/>
            <a:p>
              <a:pPr algn="ctr" eaLnBrk="0" hangingPunct="0">
                <a:lnSpc>
                  <a:spcPct val="85000"/>
                </a:lnSpc>
                <a:spcBef>
                  <a:spcPct val="50000"/>
                </a:spcBef>
              </a:pPr>
              <a:r>
                <a:rPr lang="en-US" sz="1200" b="1" dirty="0">
                  <a:solidFill>
                    <a:srgbClr val="000000"/>
                  </a:solidFill>
                  <a:cs typeface="Times New Roman" charset="0"/>
                </a:rPr>
                <a:t> </a:t>
              </a:r>
              <a:r>
                <a:rPr lang="en-US" sz="1200" b="1" dirty="0" smtClean="0">
                  <a:solidFill>
                    <a:srgbClr val="000000"/>
                  </a:solidFill>
                  <a:cs typeface="Times New Roman" charset="0"/>
                </a:rPr>
                <a:t>AR</a:t>
              </a:r>
              <a:endParaRPr lang="en-US" sz="1200" b="1" dirty="0">
                <a:solidFill>
                  <a:srgbClr val="000000"/>
                </a:solidFill>
                <a:cs typeface="Times New Roman" charset="0"/>
              </a:endParaRPr>
            </a:p>
          </p:txBody>
        </p:sp>
        <p:sp>
          <p:nvSpPr>
            <p:cNvPr id="104" name="Text - Arizona"/>
            <p:cNvSpPr txBox="1">
              <a:spLocks noChangeArrowheads="1"/>
            </p:cNvSpPr>
            <p:nvPr/>
          </p:nvSpPr>
          <p:spPr bwMode="auto">
            <a:xfrm>
              <a:off x="1946273" y="3290595"/>
              <a:ext cx="1219200" cy="336490"/>
            </a:xfrm>
            <a:prstGeom prst="rect">
              <a:avLst/>
            </a:prstGeom>
            <a:noFill/>
            <a:ln w="9525">
              <a:noFill/>
              <a:miter lim="800000"/>
              <a:headEnd/>
              <a:tailEnd/>
            </a:ln>
          </p:spPr>
          <p:txBody>
            <a:bodyPr lIns="91429" tIns="45714" rIns="91429" bIns="45714">
              <a:spAutoFit/>
            </a:bodyPr>
            <a:lstStyle/>
            <a:p>
              <a:pPr algn="ctr" eaLnBrk="0" hangingPunct="0">
                <a:lnSpc>
                  <a:spcPct val="65000"/>
                </a:lnSpc>
                <a:spcBef>
                  <a:spcPct val="50000"/>
                </a:spcBef>
              </a:pPr>
              <a:r>
                <a:rPr lang="en-US" sz="1200" b="1" dirty="0">
                  <a:solidFill>
                    <a:srgbClr val="000000"/>
                  </a:solidFill>
                  <a:cs typeface="Times New Roman" charset="0"/>
                </a:rPr>
                <a:t/>
              </a:r>
              <a:br>
                <a:rPr lang="en-US" sz="1200" b="1" dirty="0">
                  <a:solidFill>
                    <a:srgbClr val="000000"/>
                  </a:solidFill>
                  <a:cs typeface="Times New Roman" charset="0"/>
                </a:rPr>
              </a:br>
              <a:r>
                <a:rPr lang="en-US" sz="1200" b="1" dirty="0" smtClean="0">
                  <a:solidFill>
                    <a:srgbClr val="000000"/>
                  </a:solidFill>
                  <a:cs typeface="Times New Roman" charset="0"/>
                </a:rPr>
                <a:t>AZ</a:t>
              </a:r>
            </a:p>
          </p:txBody>
        </p:sp>
        <p:sp>
          <p:nvSpPr>
            <p:cNvPr id="105" name="Text - Alaska"/>
            <p:cNvSpPr txBox="1">
              <a:spLocks noChangeArrowheads="1"/>
            </p:cNvSpPr>
            <p:nvPr/>
          </p:nvSpPr>
          <p:spPr bwMode="auto">
            <a:xfrm>
              <a:off x="1055686" y="4163244"/>
              <a:ext cx="1219200" cy="406253"/>
            </a:xfrm>
            <a:prstGeom prst="rect">
              <a:avLst/>
            </a:prstGeom>
            <a:noFill/>
            <a:ln w="9525">
              <a:noFill/>
              <a:miter lim="800000"/>
              <a:headEnd/>
              <a:tailEnd/>
            </a:ln>
          </p:spPr>
          <p:txBody>
            <a:bodyPr lIns="91429" tIns="45714" rIns="91429" bIns="45714">
              <a:spAutoFit/>
            </a:bodyPr>
            <a:lstStyle/>
            <a:p>
              <a:pPr algn="ctr" eaLnBrk="0" hangingPunct="0">
                <a:lnSpc>
                  <a:spcPct val="85000"/>
                </a:lnSpc>
                <a:spcBef>
                  <a:spcPct val="50000"/>
                </a:spcBef>
              </a:pPr>
              <a:r>
                <a:rPr lang="en-US" sz="1200" b="1" dirty="0">
                  <a:solidFill>
                    <a:srgbClr val="000000"/>
                  </a:solidFill>
                  <a:cs typeface="Times New Roman" charset="0"/>
                </a:rPr>
                <a:t/>
              </a:r>
              <a:br>
                <a:rPr lang="en-US" sz="1200" b="1" dirty="0">
                  <a:solidFill>
                    <a:srgbClr val="000000"/>
                  </a:solidFill>
                  <a:cs typeface="Times New Roman" charset="0"/>
                </a:rPr>
              </a:br>
              <a:r>
                <a:rPr lang="en-US" sz="1200" b="1" dirty="0" smtClean="0">
                  <a:solidFill>
                    <a:srgbClr val="000000"/>
                  </a:solidFill>
                  <a:cs typeface="Times New Roman" charset="0"/>
                </a:rPr>
                <a:t>AK</a:t>
              </a:r>
              <a:endParaRPr lang="en-US" sz="1200" b="1" dirty="0">
                <a:solidFill>
                  <a:srgbClr val="000000"/>
                </a:solidFill>
                <a:cs typeface="Times New Roman" charset="0"/>
              </a:endParaRPr>
            </a:p>
          </p:txBody>
        </p:sp>
        <p:sp>
          <p:nvSpPr>
            <p:cNvPr id="106" name="Text - Alabama"/>
            <p:cNvSpPr txBox="1">
              <a:spLocks noChangeArrowheads="1"/>
            </p:cNvSpPr>
            <p:nvPr/>
          </p:nvSpPr>
          <p:spPr bwMode="auto">
            <a:xfrm>
              <a:off x="5572124" y="3621906"/>
              <a:ext cx="692151" cy="249287"/>
            </a:xfrm>
            <a:prstGeom prst="rect">
              <a:avLst/>
            </a:prstGeom>
            <a:noFill/>
            <a:ln w="9525">
              <a:noFill/>
              <a:miter lim="800000"/>
              <a:headEnd/>
              <a:tailEnd/>
            </a:ln>
          </p:spPr>
          <p:txBody>
            <a:bodyPr lIns="91429" tIns="45714" rIns="91429" bIns="45714">
              <a:spAutoFit/>
            </a:bodyPr>
            <a:lstStyle/>
            <a:p>
              <a:pPr algn="ctr" eaLnBrk="0" hangingPunct="0">
                <a:lnSpc>
                  <a:spcPct val="85000"/>
                </a:lnSpc>
                <a:spcBef>
                  <a:spcPct val="50000"/>
                </a:spcBef>
              </a:pPr>
              <a:r>
                <a:rPr lang="en-US" sz="1200" b="1" dirty="0">
                  <a:solidFill>
                    <a:srgbClr val="000000"/>
                  </a:solidFill>
                  <a:cs typeface="Times New Roman" charset="0"/>
                </a:rPr>
                <a:t> </a:t>
              </a:r>
              <a:r>
                <a:rPr lang="en-US" sz="1200" b="1" dirty="0" smtClean="0">
                  <a:solidFill>
                    <a:srgbClr val="000000"/>
                  </a:solidFill>
                  <a:cs typeface="Times New Roman" charset="0"/>
                </a:rPr>
                <a:t>AL</a:t>
              </a:r>
              <a:endParaRPr lang="en-US" sz="1200" b="1" dirty="0">
                <a:solidFill>
                  <a:srgbClr val="000000"/>
                </a:solidFill>
                <a:cs typeface="Times New Roman" charset="0"/>
              </a:endParaRPr>
            </a:p>
          </p:txBody>
        </p:sp>
        <p:sp>
          <p:nvSpPr>
            <p:cNvPr id="107" name="Line - Vermont"/>
            <p:cNvSpPr>
              <a:spLocks noChangeShapeType="1"/>
            </p:cNvSpPr>
            <p:nvPr/>
          </p:nvSpPr>
          <p:spPr bwMode="auto">
            <a:xfrm>
              <a:off x="7043736" y="1356542"/>
              <a:ext cx="207963" cy="133350"/>
            </a:xfrm>
            <a:prstGeom prst="line">
              <a:avLst/>
            </a:prstGeom>
            <a:noFill/>
            <a:ln w="9525">
              <a:solidFill>
                <a:schemeClr val="tx1"/>
              </a:solidFill>
              <a:round/>
              <a:headEnd/>
              <a:tailEnd/>
            </a:ln>
          </p:spPr>
          <p:txBody>
            <a:bodyPr/>
            <a:lstStyle/>
            <a:p>
              <a:endParaRPr lang="en-US" sz="1200" b="1" dirty="0">
                <a:solidFill>
                  <a:srgbClr val="000000"/>
                </a:solidFill>
              </a:endParaRPr>
            </a:p>
          </p:txBody>
        </p:sp>
        <p:sp>
          <p:nvSpPr>
            <p:cNvPr id="108" name="Line - Rhode Island"/>
            <p:cNvSpPr>
              <a:spLocks noChangeShapeType="1"/>
            </p:cNvSpPr>
            <p:nvPr/>
          </p:nvSpPr>
          <p:spPr bwMode="auto">
            <a:xfrm>
              <a:off x="7582708" y="1989957"/>
              <a:ext cx="266700" cy="50800"/>
            </a:xfrm>
            <a:prstGeom prst="line">
              <a:avLst/>
            </a:prstGeom>
            <a:noFill/>
            <a:ln w="9525">
              <a:solidFill>
                <a:schemeClr val="tx1"/>
              </a:solidFill>
              <a:round/>
              <a:headEnd/>
              <a:tailEnd/>
            </a:ln>
          </p:spPr>
          <p:txBody>
            <a:bodyPr/>
            <a:lstStyle/>
            <a:p>
              <a:endParaRPr lang="en-US" sz="1200" b="1" dirty="0">
                <a:solidFill>
                  <a:srgbClr val="000000"/>
                </a:solidFill>
              </a:endParaRPr>
            </a:p>
          </p:txBody>
        </p:sp>
        <p:sp>
          <p:nvSpPr>
            <p:cNvPr id="109" name="Line - New Jersey"/>
            <p:cNvSpPr>
              <a:spLocks noChangeShapeType="1"/>
            </p:cNvSpPr>
            <p:nvPr/>
          </p:nvSpPr>
          <p:spPr bwMode="auto">
            <a:xfrm flipV="1">
              <a:off x="7269162" y="2291580"/>
              <a:ext cx="263525" cy="0"/>
            </a:xfrm>
            <a:prstGeom prst="line">
              <a:avLst/>
            </a:prstGeom>
            <a:noFill/>
            <a:ln w="9525">
              <a:solidFill>
                <a:schemeClr val="tx1"/>
              </a:solidFill>
              <a:round/>
              <a:headEnd/>
              <a:tailEnd/>
            </a:ln>
          </p:spPr>
          <p:txBody>
            <a:bodyPr/>
            <a:lstStyle/>
            <a:p>
              <a:endParaRPr lang="en-US" sz="1200" b="1" dirty="0">
                <a:solidFill>
                  <a:srgbClr val="000000"/>
                </a:solidFill>
              </a:endParaRPr>
            </a:p>
          </p:txBody>
        </p:sp>
        <p:sp>
          <p:nvSpPr>
            <p:cNvPr id="110" name="Line - New Hampshire"/>
            <p:cNvSpPr>
              <a:spLocks noChangeShapeType="1"/>
            </p:cNvSpPr>
            <p:nvPr/>
          </p:nvSpPr>
          <p:spPr bwMode="auto">
            <a:xfrm flipV="1">
              <a:off x="7477125" y="1628004"/>
              <a:ext cx="300037" cy="79229"/>
            </a:xfrm>
            <a:prstGeom prst="line">
              <a:avLst/>
            </a:prstGeom>
            <a:noFill/>
            <a:ln w="9525">
              <a:solidFill>
                <a:schemeClr val="tx1"/>
              </a:solidFill>
              <a:round/>
              <a:headEnd/>
              <a:tailEnd/>
            </a:ln>
          </p:spPr>
          <p:txBody>
            <a:bodyPr/>
            <a:lstStyle/>
            <a:p>
              <a:endParaRPr lang="en-US" sz="1200" b="1" dirty="0">
                <a:solidFill>
                  <a:srgbClr val="000000"/>
                </a:solidFill>
              </a:endParaRPr>
            </a:p>
          </p:txBody>
        </p:sp>
        <p:sp>
          <p:nvSpPr>
            <p:cNvPr id="111" name="Line - Massachusetts"/>
            <p:cNvSpPr>
              <a:spLocks noChangeShapeType="1"/>
            </p:cNvSpPr>
            <p:nvPr/>
          </p:nvSpPr>
          <p:spPr bwMode="auto">
            <a:xfrm flipV="1">
              <a:off x="7554911" y="1834380"/>
              <a:ext cx="415925" cy="0"/>
            </a:xfrm>
            <a:prstGeom prst="line">
              <a:avLst/>
            </a:prstGeom>
            <a:noFill/>
            <a:ln w="9525">
              <a:solidFill>
                <a:schemeClr val="tx1"/>
              </a:solidFill>
              <a:round/>
              <a:headEnd/>
              <a:tailEnd/>
            </a:ln>
          </p:spPr>
          <p:txBody>
            <a:bodyPr/>
            <a:lstStyle/>
            <a:p>
              <a:endParaRPr lang="en-US" sz="1200" b="1" dirty="0">
                <a:solidFill>
                  <a:srgbClr val="000000"/>
                </a:solidFill>
              </a:endParaRPr>
            </a:p>
          </p:txBody>
        </p:sp>
        <p:sp>
          <p:nvSpPr>
            <p:cNvPr id="112" name="Line - Maryland"/>
            <p:cNvSpPr>
              <a:spLocks noChangeShapeType="1"/>
            </p:cNvSpPr>
            <p:nvPr/>
          </p:nvSpPr>
          <p:spPr bwMode="auto">
            <a:xfrm flipV="1">
              <a:off x="7227887" y="2624955"/>
              <a:ext cx="263525" cy="0"/>
            </a:xfrm>
            <a:prstGeom prst="line">
              <a:avLst/>
            </a:prstGeom>
            <a:noFill/>
            <a:ln w="9525">
              <a:solidFill>
                <a:schemeClr val="tx1"/>
              </a:solidFill>
              <a:round/>
              <a:headEnd/>
              <a:tailEnd/>
            </a:ln>
          </p:spPr>
          <p:txBody>
            <a:bodyPr/>
            <a:lstStyle/>
            <a:p>
              <a:endParaRPr lang="en-US" sz="1200" b="1" dirty="0">
                <a:solidFill>
                  <a:srgbClr val="000000"/>
                </a:solidFill>
              </a:endParaRPr>
            </a:p>
          </p:txBody>
        </p:sp>
        <p:sp>
          <p:nvSpPr>
            <p:cNvPr id="113" name="Line - Hawaii"/>
            <p:cNvSpPr>
              <a:spLocks noChangeShapeType="1"/>
            </p:cNvSpPr>
            <p:nvPr/>
          </p:nvSpPr>
          <p:spPr bwMode="auto">
            <a:xfrm flipH="1" flipV="1">
              <a:off x="2828923" y="4783956"/>
              <a:ext cx="268288" cy="66675"/>
            </a:xfrm>
            <a:prstGeom prst="line">
              <a:avLst/>
            </a:prstGeom>
            <a:noFill/>
            <a:ln w="9525">
              <a:solidFill>
                <a:schemeClr val="tx1"/>
              </a:solidFill>
              <a:round/>
              <a:headEnd/>
              <a:tailEnd/>
            </a:ln>
          </p:spPr>
          <p:txBody>
            <a:bodyPr/>
            <a:lstStyle/>
            <a:p>
              <a:endParaRPr lang="en-US" sz="1200" b="1" dirty="0">
                <a:solidFill>
                  <a:srgbClr val="000000"/>
                </a:solidFill>
              </a:endParaRPr>
            </a:p>
          </p:txBody>
        </p:sp>
        <p:sp>
          <p:nvSpPr>
            <p:cNvPr id="114" name="Line - District of Columbia"/>
            <p:cNvSpPr>
              <a:spLocks noChangeShapeType="1"/>
            </p:cNvSpPr>
            <p:nvPr/>
          </p:nvSpPr>
          <p:spPr bwMode="auto">
            <a:xfrm flipH="1" flipV="1">
              <a:off x="7000077" y="2605904"/>
              <a:ext cx="440535" cy="247650"/>
            </a:xfrm>
            <a:prstGeom prst="line">
              <a:avLst/>
            </a:prstGeom>
            <a:noFill/>
            <a:ln w="9525">
              <a:solidFill>
                <a:schemeClr val="tx1"/>
              </a:solidFill>
              <a:round/>
              <a:headEnd/>
              <a:tailEnd/>
            </a:ln>
          </p:spPr>
          <p:txBody>
            <a:bodyPr/>
            <a:lstStyle/>
            <a:p>
              <a:endParaRPr lang="en-US" sz="1200" b="1" dirty="0">
                <a:solidFill>
                  <a:srgbClr val="000000"/>
                </a:solidFill>
              </a:endParaRPr>
            </a:p>
          </p:txBody>
        </p:sp>
        <p:sp>
          <p:nvSpPr>
            <p:cNvPr id="115" name="Line - Delaware"/>
            <p:cNvSpPr>
              <a:spLocks noChangeShapeType="1"/>
            </p:cNvSpPr>
            <p:nvPr/>
          </p:nvSpPr>
          <p:spPr bwMode="auto">
            <a:xfrm flipV="1">
              <a:off x="7221537" y="2520180"/>
              <a:ext cx="263525" cy="0"/>
            </a:xfrm>
            <a:prstGeom prst="line">
              <a:avLst/>
            </a:prstGeom>
            <a:noFill/>
            <a:ln w="9525">
              <a:solidFill>
                <a:schemeClr val="tx1"/>
              </a:solidFill>
              <a:round/>
              <a:headEnd/>
              <a:tailEnd/>
            </a:ln>
          </p:spPr>
          <p:txBody>
            <a:bodyPr/>
            <a:lstStyle/>
            <a:p>
              <a:endParaRPr lang="en-US" sz="1200" b="1" dirty="0">
                <a:solidFill>
                  <a:srgbClr val="000000"/>
                </a:solidFill>
              </a:endParaRPr>
            </a:p>
          </p:txBody>
        </p:sp>
        <p:sp>
          <p:nvSpPr>
            <p:cNvPr id="116" name="Line - Connecticut"/>
            <p:cNvSpPr>
              <a:spLocks noChangeShapeType="1"/>
            </p:cNvSpPr>
            <p:nvPr/>
          </p:nvSpPr>
          <p:spPr bwMode="auto">
            <a:xfrm>
              <a:off x="7407274" y="2002655"/>
              <a:ext cx="217488" cy="95250"/>
            </a:xfrm>
            <a:prstGeom prst="line">
              <a:avLst/>
            </a:prstGeom>
            <a:noFill/>
            <a:ln w="9525">
              <a:solidFill>
                <a:schemeClr val="tx1"/>
              </a:solidFill>
              <a:round/>
              <a:headEnd/>
              <a:tailEnd/>
            </a:ln>
          </p:spPr>
          <p:txBody>
            <a:bodyPr/>
            <a:lstStyle/>
            <a:p>
              <a:endParaRPr lang="en-US" sz="1200" b="1" dirty="0">
                <a:solidFill>
                  <a:srgbClr val="000000"/>
                </a:solidFill>
              </a:endParaRPr>
            </a:p>
          </p:txBody>
        </p:sp>
      </p:grpSp>
      <p:grpSp>
        <p:nvGrpSpPr>
          <p:cNvPr id="131" name="Group 130"/>
          <p:cNvGrpSpPr/>
          <p:nvPr/>
        </p:nvGrpSpPr>
        <p:grpSpPr>
          <a:xfrm>
            <a:off x="5147865" y="5393308"/>
            <a:ext cx="2709959" cy="920550"/>
            <a:chOff x="5185778" y="5277891"/>
            <a:chExt cx="2742071" cy="957638"/>
          </a:xfrm>
        </p:grpSpPr>
        <p:sp>
          <p:nvSpPr>
            <p:cNvPr id="132" name="Rectangle 131"/>
            <p:cNvSpPr>
              <a:spLocks noChangeArrowheads="1"/>
            </p:cNvSpPr>
            <p:nvPr/>
          </p:nvSpPr>
          <p:spPr bwMode="auto">
            <a:xfrm>
              <a:off x="5185778" y="5347629"/>
              <a:ext cx="152400" cy="152400"/>
            </a:xfrm>
            <a:prstGeom prst="rect">
              <a:avLst/>
            </a:prstGeom>
            <a:noFill/>
            <a:ln w="19050">
              <a:solidFill>
                <a:srgbClr val="000000"/>
              </a:solidFill>
              <a:miter lim="800000"/>
              <a:headEnd/>
              <a:tailEnd/>
            </a:ln>
            <a:effectLst/>
          </p:spPr>
          <p:txBody>
            <a:bodyPr wrap="none" anchor="ctr"/>
            <a:lstStyle/>
            <a:p>
              <a:endParaRPr lang="en-US" sz="1400" b="1" dirty="0">
                <a:solidFill>
                  <a:srgbClr val="000000"/>
                </a:solidFill>
                <a:cs typeface="Calibri" pitchFamily="34" charset="0"/>
              </a:endParaRPr>
            </a:p>
          </p:txBody>
        </p:sp>
        <p:sp>
          <p:nvSpPr>
            <p:cNvPr id="133" name="Rectangle 132"/>
            <p:cNvSpPr>
              <a:spLocks noChangeArrowheads="1"/>
            </p:cNvSpPr>
            <p:nvPr/>
          </p:nvSpPr>
          <p:spPr bwMode="auto">
            <a:xfrm>
              <a:off x="5185778" y="5562329"/>
              <a:ext cx="152400" cy="152400"/>
            </a:xfrm>
            <a:prstGeom prst="rect">
              <a:avLst/>
            </a:prstGeom>
            <a:solidFill>
              <a:schemeClr val="accent5"/>
            </a:solidFill>
            <a:ln w="19050">
              <a:solidFill>
                <a:schemeClr val="tx1"/>
              </a:solidFill>
              <a:prstDash val="solid"/>
              <a:round/>
              <a:headEnd/>
              <a:tailEnd/>
            </a:ln>
          </p:spPr>
          <p:txBody>
            <a:bodyPr/>
            <a:lstStyle/>
            <a:p>
              <a:endParaRPr lang="en-US" sz="1400" b="1" dirty="0">
                <a:solidFill>
                  <a:srgbClr val="000000"/>
                </a:solidFill>
                <a:cs typeface="Calibri" pitchFamily="34" charset="0"/>
              </a:endParaRPr>
            </a:p>
          </p:txBody>
        </p:sp>
        <p:sp>
          <p:nvSpPr>
            <p:cNvPr id="134" name="Text Box 133"/>
            <p:cNvSpPr txBox="1">
              <a:spLocks noChangeArrowheads="1"/>
            </p:cNvSpPr>
            <p:nvPr/>
          </p:nvSpPr>
          <p:spPr bwMode="auto">
            <a:xfrm>
              <a:off x="5341130" y="5500029"/>
              <a:ext cx="1476797" cy="320177"/>
            </a:xfrm>
            <a:prstGeom prst="rect">
              <a:avLst/>
            </a:prstGeom>
            <a:noFill/>
            <a:ln w="9525">
              <a:noFill/>
              <a:miter lim="800000"/>
              <a:headEnd/>
              <a:tailEnd/>
            </a:ln>
            <a:effectLst/>
          </p:spPr>
          <p:txBody>
            <a:bodyPr wrap="none">
              <a:spAutoFit/>
            </a:bodyPr>
            <a:lstStyle/>
            <a:p>
              <a:r>
                <a:rPr lang="en-US" sz="1400" b="1" dirty="0" smtClean="0">
                  <a:solidFill>
                    <a:srgbClr val="000000"/>
                  </a:solidFill>
                  <a:cs typeface="Calibri" pitchFamily="34" charset="0"/>
                </a:rPr>
                <a:t>1-50% (11 states)</a:t>
              </a:r>
              <a:endParaRPr lang="en-US" sz="1400" b="1" dirty="0">
                <a:solidFill>
                  <a:srgbClr val="000000"/>
                </a:solidFill>
                <a:cs typeface="Calibri" pitchFamily="34" charset="0"/>
              </a:endParaRPr>
            </a:p>
          </p:txBody>
        </p:sp>
        <p:sp>
          <p:nvSpPr>
            <p:cNvPr id="136" name="Text Box 135"/>
            <p:cNvSpPr txBox="1">
              <a:spLocks noChangeArrowheads="1"/>
            </p:cNvSpPr>
            <p:nvPr/>
          </p:nvSpPr>
          <p:spPr bwMode="auto">
            <a:xfrm>
              <a:off x="5327756" y="5277891"/>
              <a:ext cx="1236741" cy="320177"/>
            </a:xfrm>
            <a:prstGeom prst="rect">
              <a:avLst/>
            </a:prstGeom>
            <a:noFill/>
            <a:ln w="9525">
              <a:noFill/>
              <a:miter lim="800000"/>
              <a:headEnd/>
              <a:tailEnd/>
            </a:ln>
            <a:effectLst/>
          </p:spPr>
          <p:txBody>
            <a:bodyPr wrap="none">
              <a:spAutoFit/>
            </a:bodyPr>
            <a:lstStyle/>
            <a:p>
              <a:r>
                <a:rPr lang="en-US" sz="1400" b="1" dirty="0" smtClean="0">
                  <a:solidFill>
                    <a:srgbClr val="000000"/>
                  </a:solidFill>
                  <a:cs typeface="Calibri" pitchFamily="34" charset="0"/>
                </a:rPr>
                <a:t>0% (14 states)</a:t>
              </a:r>
              <a:endParaRPr lang="en-US" sz="1400" b="1" dirty="0">
                <a:solidFill>
                  <a:srgbClr val="000000"/>
                </a:solidFill>
                <a:cs typeface="Calibri" pitchFamily="34" charset="0"/>
              </a:endParaRPr>
            </a:p>
          </p:txBody>
        </p:sp>
        <p:sp>
          <p:nvSpPr>
            <p:cNvPr id="138" name="Rectangle 137"/>
            <p:cNvSpPr>
              <a:spLocks noChangeArrowheads="1"/>
            </p:cNvSpPr>
            <p:nvPr/>
          </p:nvSpPr>
          <p:spPr bwMode="auto">
            <a:xfrm>
              <a:off x="5185778" y="5782609"/>
              <a:ext cx="152400" cy="152400"/>
            </a:xfrm>
            <a:prstGeom prst="rect">
              <a:avLst/>
            </a:prstGeom>
            <a:solidFill>
              <a:schemeClr val="accent1"/>
            </a:solidFill>
            <a:ln w="19050">
              <a:solidFill>
                <a:schemeClr val="tx1"/>
              </a:solidFill>
              <a:prstDash val="solid"/>
              <a:round/>
              <a:headEnd/>
              <a:tailEnd/>
            </a:ln>
          </p:spPr>
          <p:txBody>
            <a:bodyPr/>
            <a:lstStyle/>
            <a:p>
              <a:endParaRPr lang="en-US" sz="1400" b="1" dirty="0">
                <a:solidFill>
                  <a:srgbClr val="000000"/>
                </a:solidFill>
              </a:endParaRPr>
            </a:p>
          </p:txBody>
        </p:sp>
        <p:sp>
          <p:nvSpPr>
            <p:cNvPr id="139" name="Text Box 136"/>
            <p:cNvSpPr txBox="1">
              <a:spLocks noChangeArrowheads="1"/>
            </p:cNvSpPr>
            <p:nvPr/>
          </p:nvSpPr>
          <p:spPr bwMode="auto">
            <a:xfrm>
              <a:off x="5331874" y="5714730"/>
              <a:ext cx="2595975" cy="320177"/>
            </a:xfrm>
            <a:prstGeom prst="rect">
              <a:avLst/>
            </a:prstGeom>
            <a:noFill/>
            <a:ln w="9525">
              <a:noFill/>
              <a:miter lim="800000"/>
              <a:headEnd/>
              <a:tailEnd/>
            </a:ln>
            <a:effectLst/>
          </p:spPr>
          <p:txBody>
            <a:bodyPr wrap="none">
              <a:spAutoFit/>
            </a:bodyPr>
            <a:lstStyle/>
            <a:p>
              <a:r>
                <a:rPr lang="en-US" sz="1400" b="1" dirty="0" smtClean="0">
                  <a:solidFill>
                    <a:srgbClr val="000000"/>
                  </a:solidFill>
                  <a:cs typeface="Calibri" pitchFamily="34" charset="0"/>
                </a:rPr>
                <a:t>51-80% (23 states, including DC)</a:t>
              </a:r>
              <a:endParaRPr lang="en-US" sz="1400" b="1" dirty="0">
                <a:solidFill>
                  <a:srgbClr val="000000"/>
                </a:solidFill>
                <a:cs typeface="Calibri" pitchFamily="34" charset="0"/>
              </a:endParaRPr>
            </a:p>
          </p:txBody>
        </p:sp>
        <p:sp>
          <p:nvSpPr>
            <p:cNvPr id="141" name="Rectangle 140"/>
            <p:cNvSpPr>
              <a:spLocks noChangeArrowheads="1"/>
            </p:cNvSpPr>
            <p:nvPr/>
          </p:nvSpPr>
          <p:spPr bwMode="auto">
            <a:xfrm>
              <a:off x="5185778" y="5992647"/>
              <a:ext cx="152400" cy="152400"/>
            </a:xfrm>
            <a:prstGeom prst="rect">
              <a:avLst/>
            </a:prstGeom>
            <a:solidFill>
              <a:schemeClr val="tx2"/>
            </a:solidFill>
            <a:ln w="19050">
              <a:solidFill>
                <a:schemeClr val="tx1"/>
              </a:solidFill>
              <a:prstDash val="solid"/>
              <a:round/>
              <a:headEnd/>
              <a:tailEnd/>
            </a:ln>
          </p:spPr>
          <p:txBody>
            <a:bodyPr/>
            <a:lstStyle/>
            <a:p>
              <a:endParaRPr lang="en-US" sz="1400" b="1" dirty="0">
                <a:solidFill>
                  <a:srgbClr val="000000"/>
                </a:solidFill>
              </a:endParaRPr>
            </a:p>
          </p:txBody>
        </p:sp>
        <p:sp>
          <p:nvSpPr>
            <p:cNvPr id="142" name="Text Box 136"/>
            <p:cNvSpPr txBox="1">
              <a:spLocks noChangeArrowheads="1"/>
            </p:cNvSpPr>
            <p:nvPr/>
          </p:nvSpPr>
          <p:spPr bwMode="auto">
            <a:xfrm>
              <a:off x="5350462" y="5915352"/>
              <a:ext cx="1327573" cy="320177"/>
            </a:xfrm>
            <a:prstGeom prst="rect">
              <a:avLst/>
            </a:prstGeom>
            <a:noFill/>
            <a:ln w="9525">
              <a:noFill/>
              <a:miter lim="800000"/>
              <a:headEnd/>
              <a:tailEnd/>
            </a:ln>
            <a:effectLst/>
          </p:spPr>
          <p:txBody>
            <a:bodyPr wrap="none">
              <a:spAutoFit/>
            </a:bodyPr>
            <a:lstStyle/>
            <a:p>
              <a:r>
                <a:rPr lang="en-US" sz="1400" b="1" dirty="0" smtClean="0">
                  <a:solidFill>
                    <a:srgbClr val="000000"/>
                  </a:solidFill>
                  <a:cs typeface="Calibri" pitchFamily="34" charset="0"/>
                </a:rPr>
                <a:t>&gt;80% (3 states)</a:t>
              </a:r>
              <a:endParaRPr lang="en-US" sz="1400" b="1" dirty="0">
                <a:solidFill>
                  <a:srgbClr val="000000"/>
                </a:solidFill>
                <a:cs typeface="Calibri" pitchFamily="34" charset="0"/>
              </a:endParaRPr>
            </a:p>
          </p:txBody>
        </p:sp>
      </p:grpSp>
      <p:sp>
        <p:nvSpPr>
          <p:cNvPr id="2" name="TextBox 1"/>
          <p:cNvSpPr txBox="1"/>
          <p:nvPr/>
        </p:nvSpPr>
        <p:spPr>
          <a:xfrm>
            <a:off x="2761363" y="5802812"/>
            <a:ext cx="2236788" cy="338554"/>
          </a:xfrm>
          <a:prstGeom prst="rect">
            <a:avLst/>
          </a:prstGeom>
          <a:noFill/>
        </p:spPr>
        <p:txBody>
          <a:bodyPr wrap="square" rtlCol="0">
            <a:spAutoFit/>
          </a:bodyPr>
          <a:lstStyle/>
          <a:p>
            <a:pPr algn="ctr"/>
            <a:r>
              <a:rPr lang="en-US" sz="1600" b="1" dirty="0" smtClean="0">
                <a:solidFill>
                  <a:srgbClr val="000000"/>
                </a:solidFill>
                <a:cs typeface="Meta Offc Pro"/>
              </a:rPr>
              <a:t>U.S. Overall = 51%</a:t>
            </a:r>
          </a:p>
        </p:txBody>
      </p:sp>
      <p:sp>
        <p:nvSpPr>
          <p:cNvPr id="140" name="TextBox 139"/>
          <p:cNvSpPr txBox="1"/>
          <p:nvPr/>
        </p:nvSpPr>
        <p:spPr>
          <a:xfrm>
            <a:off x="1348064" y="1329249"/>
            <a:ext cx="5916321" cy="646331"/>
          </a:xfrm>
          <a:prstGeom prst="rect">
            <a:avLst/>
          </a:prstGeom>
          <a:noFill/>
        </p:spPr>
        <p:txBody>
          <a:bodyPr wrap="square" rtlCol="0">
            <a:spAutoFit/>
          </a:bodyPr>
          <a:lstStyle/>
          <a:p>
            <a:pPr algn="ctr"/>
            <a:r>
              <a:rPr lang="en-US" b="1" dirty="0" smtClean="0">
                <a:solidFill>
                  <a:srgbClr val="000000"/>
                </a:solidFill>
                <a:cs typeface="Meta Offc Pro"/>
              </a:rPr>
              <a:t>Share of Medicaid beneficiaries enrolled</a:t>
            </a:r>
          </a:p>
          <a:p>
            <a:pPr algn="ctr"/>
            <a:r>
              <a:rPr lang="en-US" b="1" dirty="0" smtClean="0">
                <a:solidFill>
                  <a:srgbClr val="000000"/>
                </a:solidFill>
                <a:cs typeface="Meta Offc Pro"/>
              </a:rPr>
              <a:t>in risk-based managed care plans</a:t>
            </a:r>
          </a:p>
        </p:txBody>
      </p:sp>
    </p:spTree>
    <p:extLst>
      <p:ext uri="{BB962C8B-B14F-4D97-AF65-F5344CB8AC3E}">
        <p14:creationId xmlns:p14="http://schemas.microsoft.com/office/powerpoint/2010/main" val="84924791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1"/>
          </p:nvPr>
        </p:nvSpPr>
        <p:spPr/>
        <p:txBody>
          <a:bodyPr/>
          <a:lstStyle/>
          <a:p>
            <a:r>
              <a:rPr lang="en-US" sz="1100" dirty="0" smtClean="0"/>
              <a:t>NOTE: FMAP percentages are rounded to the nearest tenth of a percentage point. These rates are in effect Oct. 1, 2014-Sept. 30, 2015. These FMAPs reflect the state’s regular FMAP; they do not reflect the FMAP for newly </a:t>
            </a:r>
            <a:r>
              <a:rPr lang="en-US" sz="1100" dirty="0" err="1" smtClean="0"/>
              <a:t>eligibles</a:t>
            </a:r>
            <a:r>
              <a:rPr lang="en-US" sz="1100" dirty="0" smtClean="0"/>
              <a:t> in states that adopted the ACA Medicaid expansion.</a:t>
            </a:r>
          </a:p>
          <a:p>
            <a:r>
              <a:rPr lang="en-US" sz="1100" dirty="0" smtClean="0"/>
              <a:t>SOURCE: Federal Register, January 21, 2014 (Vol. 79, No. 13), pp 3385-3388, at </a:t>
            </a:r>
            <a:r>
              <a:rPr lang="en-US" sz="1100" dirty="0">
                <a:hlinkClick r:id="rId3"/>
              </a:rPr>
              <a:t>http://</a:t>
            </a:r>
            <a:r>
              <a:rPr lang="en-US" sz="1100" dirty="0" smtClean="0">
                <a:hlinkClick r:id="rId3"/>
              </a:rPr>
              <a:t>www.gpo.gov/fdsys/pkg/FR-2014-01-21/pdf/2014-00931.pdf</a:t>
            </a:r>
            <a:r>
              <a:rPr lang="en-US" sz="1100" dirty="0" smtClean="0"/>
              <a:t>. </a:t>
            </a:r>
            <a:endParaRPr lang="en-US" sz="1100" dirty="0"/>
          </a:p>
        </p:txBody>
      </p:sp>
      <p:sp>
        <p:nvSpPr>
          <p:cNvPr id="3" name="Title 2"/>
          <p:cNvSpPr>
            <a:spLocks noGrp="1"/>
          </p:cNvSpPr>
          <p:nvPr>
            <p:ph type="title"/>
          </p:nvPr>
        </p:nvSpPr>
        <p:spPr/>
        <p:txBody>
          <a:bodyPr/>
          <a:lstStyle/>
          <a:p>
            <a:pPr lvl="0"/>
            <a:r>
              <a:rPr lang="en-US" dirty="0" smtClean="0"/>
              <a:t>Federal and state governments share Medicaid costs.</a:t>
            </a:r>
            <a:endParaRPr lang="en-US" dirty="0"/>
          </a:p>
        </p:txBody>
      </p:sp>
      <p:grpSp>
        <p:nvGrpSpPr>
          <p:cNvPr id="142" name="Group 141"/>
          <p:cNvGrpSpPr/>
          <p:nvPr/>
        </p:nvGrpSpPr>
        <p:grpSpPr>
          <a:xfrm>
            <a:off x="134938" y="1371600"/>
            <a:ext cx="7955069" cy="4211638"/>
            <a:chOff x="579331" y="1143000"/>
            <a:chExt cx="7955069" cy="4211638"/>
          </a:xfrm>
        </p:grpSpPr>
        <p:sp>
          <p:nvSpPr>
            <p:cNvPr id="5" name="Shape - Wyoming"/>
            <p:cNvSpPr>
              <a:spLocks noChangeAspect="1"/>
            </p:cNvSpPr>
            <p:nvPr/>
          </p:nvSpPr>
          <p:spPr bwMode="auto">
            <a:xfrm>
              <a:off x="3133617" y="2024063"/>
              <a:ext cx="896938" cy="720725"/>
            </a:xfrm>
            <a:custGeom>
              <a:avLst/>
              <a:gdLst>
                <a:gd name="T0" fmla="*/ 2147483647 w 567"/>
                <a:gd name="T1" fmla="*/ 0 h 463"/>
                <a:gd name="T2" fmla="*/ 2147483647 w 567"/>
                <a:gd name="T3" fmla="*/ 2147483647 h 463"/>
                <a:gd name="T4" fmla="*/ 0 w 567"/>
                <a:gd name="T5" fmla="*/ 2147483647 h 463"/>
                <a:gd name="T6" fmla="*/ 2147483647 w 567"/>
                <a:gd name="T7" fmla="*/ 2147483647 h 463"/>
                <a:gd name="T8" fmla="*/ 2147483647 w 567"/>
                <a:gd name="T9" fmla="*/ 2147483647 h 463"/>
                <a:gd name="T10" fmla="*/ 2147483647 w 567"/>
                <a:gd name="T11" fmla="*/ 2147483647 h 463"/>
                <a:gd name="T12" fmla="*/ 2147483647 w 567"/>
                <a:gd name="T13" fmla="*/ 0 h 463"/>
                <a:gd name="T14" fmla="*/ 0 60000 65536"/>
                <a:gd name="T15" fmla="*/ 0 60000 65536"/>
                <a:gd name="T16" fmla="*/ 0 60000 65536"/>
                <a:gd name="T17" fmla="*/ 0 60000 65536"/>
                <a:gd name="T18" fmla="*/ 0 60000 65536"/>
                <a:gd name="T19" fmla="*/ 0 60000 65536"/>
                <a:gd name="T20" fmla="*/ 0 60000 65536"/>
                <a:gd name="T21" fmla="*/ 0 w 567"/>
                <a:gd name="T22" fmla="*/ 0 h 463"/>
                <a:gd name="T23" fmla="*/ 567 w 567"/>
                <a:gd name="T24" fmla="*/ 463 h 46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67" h="463">
                  <a:moveTo>
                    <a:pt x="55" y="0"/>
                  </a:moveTo>
                  <a:lnTo>
                    <a:pt x="35" y="172"/>
                  </a:lnTo>
                  <a:lnTo>
                    <a:pt x="0" y="420"/>
                  </a:lnTo>
                  <a:lnTo>
                    <a:pt x="164" y="433"/>
                  </a:lnTo>
                  <a:lnTo>
                    <a:pt x="547" y="463"/>
                  </a:lnTo>
                  <a:lnTo>
                    <a:pt x="567" y="47"/>
                  </a:lnTo>
                  <a:lnTo>
                    <a:pt x="55" y="0"/>
                  </a:lnTo>
                  <a:close/>
                </a:path>
              </a:pathLst>
            </a:custGeom>
            <a:solidFill>
              <a:schemeClr val="accent5">
                <a:lumMod val="20000"/>
                <a:lumOff val="80000"/>
              </a:schemeClr>
            </a:solidFill>
            <a:ln w="19050">
              <a:solidFill>
                <a:srgbClr val="000000"/>
              </a:solidFill>
              <a:prstDash val="solid"/>
              <a:round/>
              <a:headEnd/>
              <a:tailEnd/>
            </a:ln>
          </p:spPr>
          <p:txBody>
            <a:bodyPr/>
            <a:lstStyle/>
            <a:p>
              <a:endParaRPr lang="en-US" sz="1300">
                <a:latin typeface="+mj-lt"/>
              </a:endParaRPr>
            </a:p>
          </p:txBody>
        </p:sp>
        <p:sp>
          <p:nvSpPr>
            <p:cNvPr id="64" name="Shape - Wisconsin"/>
            <p:cNvSpPr>
              <a:spLocks noChangeAspect="1"/>
            </p:cNvSpPr>
            <p:nvPr/>
          </p:nvSpPr>
          <p:spPr bwMode="auto">
            <a:xfrm>
              <a:off x="5312048" y="1712913"/>
              <a:ext cx="654050" cy="752475"/>
            </a:xfrm>
            <a:custGeom>
              <a:avLst/>
              <a:gdLst>
                <a:gd name="T0" fmla="*/ 30 w 415"/>
                <a:gd name="T1" fmla="*/ 33 h 484"/>
                <a:gd name="T2" fmla="*/ 61 w 415"/>
                <a:gd name="T3" fmla="*/ 28 h 484"/>
                <a:gd name="T4" fmla="*/ 90 w 415"/>
                <a:gd name="T5" fmla="*/ 28 h 484"/>
                <a:gd name="T6" fmla="*/ 107 w 415"/>
                <a:gd name="T7" fmla="*/ 0 h 484"/>
                <a:gd name="T8" fmla="*/ 121 w 415"/>
                <a:gd name="T9" fmla="*/ 36 h 484"/>
                <a:gd name="T10" fmla="*/ 166 w 415"/>
                <a:gd name="T11" fmla="*/ 36 h 484"/>
                <a:gd name="T12" fmla="*/ 189 w 415"/>
                <a:gd name="T13" fmla="*/ 68 h 484"/>
                <a:gd name="T14" fmla="*/ 236 w 415"/>
                <a:gd name="T15" fmla="*/ 59 h 484"/>
                <a:gd name="T16" fmla="*/ 267 w 415"/>
                <a:gd name="T17" fmla="*/ 80 h 484"/>
                <a:gd name="T18" fmla="*/ 325 w 415"/>
                <a:gd name="T19" fmla="*/ 95 h 484"/>
                <a:gd name="T20" fmla="*/ 336 w 415"/>
                <a:gd name="T21" fmla="*/ 121 h 484"/>
                <a:gd name="T22" fmla="*/ 365 w 415"/>
                <a:gd name="T23" fmla="*/ 122 h 484"/>
                <a:gd name="T24" fmla="*/ 356 w 415"/>
                <a:gd name="T25" fmla="*/ 147 h 484"/>
                <a:gd name="T26" fmla="*/ 367 w 415"/>
                <a:gd name="T27" fmla="*/ 176 h 484"/>
                <a:gd name="T28" fmla="*/ 347 w 415"/>
                <a:gd name="T29" fmla="*/ 211 h 484"/>
                <a:gd name="T30" fmla="*/ 361 w 415"/>
                <a:gd name="T31" fmla="*/ 219 h 484"/>
                <a:gd name="T32" fmla="*/ 394 w 415"/>
                <a:gd name="T33" fmla="*/ 180 h 484"/>
                <a:gd name="T34" fmla="*/ 392 w 415"/>
                <a:gd name="T35" fmla="*/ 167 h 484"/>
                <a:gd name="T36" fmla="*/ 406 w 415"/>
                <a:gd name="T37" fmla="*/ 161 h 484"/>
                <a:gd name="T38" fmla="*/ 415 w 415"/>
                <a:gd name="T39" fmla="*/ 180 h 484"/>
                <a:gd name="T40" fmla="*/ 389 w 415"/>
                <a:gd name="T41" fmla="*/ 207 h 484"/>
                <a:gd name="T42" fmla="*/ 379 w 415"/>
                <a:gd name="T43" fmla="*/ 268 h 484"/>
                <a:gd name="T44" fmla="*/ 379 w 415"/>
                <a:gd name="T45" fmla="*/ 371 h 484"/>
                <a:gd name="T46" fmla="*/ 394 w 415"/>
                <a:gd name="T47" fmla="*/ 389 h 484"/>
                <a:gd name="T48" fmla="*/ 388 w 415"/>
                <a:gd name="T49" fmla="*/ 453 h 484"/>
                <a:gd name="T50" fmla="*/ 191 w 415"/>
                <a:gd name="T51" fmla="*/ 484 h 484"/>
                <a:gd name="T52" fmla="*/ 142 w 415"/>
                <a:gd name="T53" fmla="*/ 454 h 484"/>
                <a:gd name="T54" fmla="*/ 152 w 415"/>
                <a:gd name="T55" fmla="*/ 416 h 484"/>
                <a:gd name="T56" fmla="*/ 128 w 415"/>
                <a:gd name="T57" fmla="*/ 374 h 484"/>
                <a:gd name="T58" fmla="*/ 107 w 415"/>
                <a:gd name="T59" fmla="*/ 322 h 484"/>
                <a:gd name="T60" fmla="*/ 52 w 415"/>
                <a:gd name="T61" fmla="*/ 270 h 484"/>
                <a:gd name="T62" fmla="*/ 18 w 415"/>
                <a:gd name="T63" fmla="*/ 270 h 484"/>
                <a:gd name="T64" fmla="*/ 18 w 415"/>
                <a:gd name="T65" fmla="*/ 198 h 484"/>
                <a:gd name="T66" fmla="*/ 0 w 415"/>
                <a:gd name="T67" fmla="*/ 171 h 484"/>
                <a:gd name="T68" fmla="*/ 39 w 415"/>
                <a:gd name="T69" fmla="*/ 130 h 484"/>
                <a:gd name="T70" fmla="*/ 30 w 415"/>
                <a:gd name="T71" fmla="*/ 33 h 484"/>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415"/>
                <a:gd name="T109" fmla="*/ 0 h 484"/>
                <a:gd name="T110" fmla="*/ 415 w 415"/>
                <a:gd name="T111" fmla="*/ 484 h 484"/>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415" h="484">
                  <a:moveTo>
                    <a:pt x="30" y="33"/>
                  </a:moveTo>
                  <a:lnTo>
                    <a:pt x="61" y="28"/>
                  </a:lnTo>
                  <a:lnTo>
                    <a:pt x="90" y="28"/>
                  </a:lnTo>
                  <a:lnTo>
                    <a:pt x="107" y="0"/>
                  </a:lnTo>
                  <a:lnTo>
                    <a:pt x="121" y="36"/>
                  </a:lnTo>
                  <a:lnTo>
                    <a:pt x="166" y="36"/>
                  </a:lnTo>
                  <a:lnTo>
                    <a:pt x="189" y="68"/>
                  </a:lnTo>
                  <a:lnTo>
                    <a:pt x="236" y="59"/>
                  </a:lnTo>
                  <a:lnTo>
                    <a:pt x="267" y="80"/>
                  </a:lnTo>
                  <a:lnTo>
                    <a:pt x="325" y="95"/>
                  </a:lnTo>
                  <a:lnTo>
                    <a:pt x="336" y="121"/>
                  </a:lnTo>
                  <a:lnTo>
                    <a:pt x="365" y="122"/>
                  </a:lnTo>
                  <a:lnTo>
                    <a:pt x="356" y="147"/>
                  </a:lnTo>
                  <a:lnTo>
                    <a:pt x="367" y="176"/>
                  </a:lnTo>
                  <a:lnTo>
                    <a:pt x="347" y="211"/>
                  </a:lnTo>
                  <a:lnTo>
                    <a:pt x="361" y="219"/>
                  </a:lnTo>
                  <a:lnTo>
                    <a:pt x="394" y="180"/>
                  </a:lnTo>
                  <a:lnTo>
                    <a:pt x="392" y="167"/>
                  </a:lnTo>
                  <a:lnTo>
                    <a:pt x="406" y="161"/>
                  </a:lnTo>
                  <a:lnTo>
                    <a:pt x="415" y="180"/>
                  </a:lnTo>
                  <a:lnTo>
                    <a:pt x="389" y="207"/>
                  </a:lnTo>
                  <a:lnTo>
                    <a:pt x="379" y="268"/>
                  </a:lnTo>
                  <a:lnTo>
                    <a:pt x="379" y="371"/>
                  </a:lnTo>
                  <a:lnTo>
                    <a:pt x="394" y="389"/>
                  </a:lnTo>
                  <a:lnTo>
                    <a:pt x="388" y="453"/>
                  </a:lnTo>
                  <a:lnTo>
                    <a:pt x="191" y="484"/>
                  </a:lnTo>
                  <a:lnTo>
                    <a:pt x="142" y="454"/>
                  </a:lnTo>
                  <a:lnTo>
                    <a:pt x="152" y="416"/>
                  </a:lnTo>
                  <a:lnTo>
                    <a:pt x="128" y="374"/>
                  </a:lnTo>
                  <a:lnTo>
                    <a:pt x="107" y="322"/>
                  </a:lnTo>
                  <a:lnTo>
                    <a:pt x="52" y="270"/>
                  </a:lnTo>
                  <a:lnTo>
                    <a:pt x="18" y="270"/>
                  </a:lnTo>
                  <a:lnTo>
                    <a:pt x="18" y="198"/>
                  </a:lnTo>
                  <a:lnTo>
                    <a:pt x="0" y="171"/>
                  </a:lnTo>
                  <a:lnTo>
                    <a:pt x="39" y="130"/>
                  </a:lnTo>
                  <a:lnTo>
                    <a:pt x="30" y="33"/>
                  </a:lnTo>
                  <a:close/>
                </a:path>
              </a:pathLst>
            </a:custGeom>
            <a:solidFill>
              <a:schemeClr val="accent5"/>
            </a:solidFill>
            <a:ln w="19050">
              <a:solidFill>
                <a:srgbClr val="000000"/>
              </a:solidFill>
              <a:prstDash val="solid"/>
              <a:round/>
              <a:headEnd/>
              <a:tailEnd/>
            </a:ln>
          </p:spPr>
          <p:txBody>
            <a:bodyPr/>
            <a:lstStyle/>
            <a:p>
              <a:pPr>
                <a:defRPr/>
              </a:pPr>
              <a:endParaRPr lang="en-US" sz="1300">
                <a:latin typeface="+mj-lt"/>
              </a:endParaRPr>
            </a:p>
          </p:txBody>
        </p:sp>
        <p:sp>
          <p:nvSpPr>
            <p:cNvPr id="6" name="Shape - West Virginia"/>
            <p:cNvSpPr>
              <a:spLocks noChangeAspect="1"/>
            </p:cNvSpPr>
            <p:nvPr/>
          </p:nvSpPr>
          <p:spPr bwMode="auto">
            <a:xfrm>
              <a:off x="6691205" y="2565400"/>
              <a:ext cx="550862" cy="566738"/>
            </a:xfrm>
            <a:custGeom>
              <a:avLst/>
              <a:gdLst>
                <a:gd name="T0" fmla="*/ 2147483647 w 349"/>
                <a:gd name="T1" fmla="*/ 2147483647 h 365"/>
                <a:gd name="T2" fmla="*/ 2147483647 w 349"/>
                <a:gd name="T3" fmla="*/ 2147483647 h 365"/>
                <a:gd name="T4" fmla="*/ 0 w 349"/>
                <a:gd name="T5" fmla="*/ 2147483647 h 365"/>
                <a:gd name="T6" fmla="*/ 2147483647 w 349"/>
                <a:gd name="T7" fmla="*/ 2147483647 h 365"/>
                <a:gd name="T8" fmla="*/ 2147483647 w 349"/>
                <a:gd name="T9" fmla="*/ 2147483647 h 365"/>
                <a:gd name="T10" fmla="*/ 2147483647 w 349"/>
                <a:gd name="T11" fmla="*/ 2147483647 h 365"/>
                <a:gd name="T12" fmla="*/ 2147483647 w 349"/>
                <a:gd name="T13" fmla="*/ 2147483647 h 365"/>
                <a:gd name="T14" fmla="*/ 2147483647 w 349"/>
                <a:gd name="T15" fmla="*/ 2147483647 h 365"/>
                <a:gd name="T16" fmla="*/ 2147483647 w 349"/>
                <a:gd name="T17" fmla="*/ 2147483647 h 365"/>
                <a:gd name="T18" fmla="*/ 2147483647 w 349"/>
                <a:gd name="T19" fmla="*/ 2147483647 h 365"/>
                <a:gd name="T20" fmla="*/ 2147483647 w 349"/>
                <a:gd name="T21" fmla="*/ 2147483647 h 365"/>
                <a:gd name="T22" fmla="*/ 2147483647 w 349"/>
                <a:gd name="T23" fmla="*/ 2147483647 h 365"/>
                <a:gd name="T24" fmla="*/ 2147483647 w 349"/>
                <a:gd name="T25" fmla="*/ 2147483647 h 365"/>
                <a:gd name="T26" fmla="*/ 2147483647 w 349"/>
                <a:gd name="T27" fmla="*/ 2147483647 h 365"/>
                <a:gd name="T28" fmla="*/ 2147483647 w 349"/>
                <a:gd name="T29" fmla="*/ 2147483647 h 365"/>
                <a:gd name="T30" fmla="*/ 2147483647 w 349"/>
                <a:gd name="T31" fmla="*/ 2147483647 h 365"/>
                <a:gd name="T32" fmla="*/ 2147483647 w 349"/>
                <a:gd name="T33" fmla="*/ 0 h 365"/>
                <a:gd name="T34" fmla="*/ 2147483647 w 349"/>
                <a:gd name="T35" fmla="*/ 2147483647 h 365"/>
                <a:gd name="T36" fmla="*/ 2147483647 w 349"/>
                <a:gd name="T37" fmla="*/ 2147483647 h 365"/>
                <a:gd name="T38" fmla="*/ 2147483647 w 349"/>
                <a:gd name="T39" fmla="*/ 2147483647 h 365"/>
                <a:gd name="T40" fmla="*/ 2147483647 w 349"/>
                <a:gd name="T41" fmla="*/ 2147483647 h 365"/>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349"/>
                <a:gd name="T64" fmla="*/ 0 h 365"/>
                <a:gd name="T65" fmla="*/ 349 w 349"/>
                <a:gd name="T66" fmla="*/ 365 h 365"/>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349" h="365">
                  <a:moveTo>
                    <a:pt x="35" y="191"/>
                  </a:moveTo>
                  <a:lnTo>
                    <a:pt x="9" y="184"/>
                  </a:lnTo>
                  <a:lnTo>
                    <a:pt x="0" y="242"/>
                  </a:lnTo>
                  <a:lnTo>
                    <a:pt x="9" y="303"/>
                  </a:lnTo>
                  <a:lnTo>
                    <a:pt x="59" y="344"/>
                  </a:lnTo>
                  <a:lnTo>
                    <a:pt x="71" y="365"/>
                  </a:lnTo>
                  <a:lnTo>
                    <a:pt x="135" y="344"/>
                  </a:lnTo>
                  <a:lnTo>
                    <a:pt x="211" y="295"/>
                  </a:lnTo>
                  <a:lnTo>
                    <a:pt x="234" y="188"/>
                  </a:lnTo>
                  <a:lnTo>
                    <a:pt x="283" y="160"/>
                  </a:lnTo>
                  <a:lnTo>
                    <a:pt x="310" y="94"/>
                  </a:lnTo>
                  <a:lnTo>
                    <a:pt x="349" y="76"/>
                  </a:lnTo>
                  <a:lnTo>
                    <a:pt x="298" y="67"/>
                  </a:lnTo>
                  <a:lnTo>
                    <a:pt x="210" y="115"/>
                  </a:lnTo>
                  <a:lnTo>
                    <a:pt x="196" y="69"/>
                  </a:lnTo>
                  <a:lnTo>
                    <a:pt x="120" y="73"/>
                  </a:lnTo>
                  <a:lnTo>
                    <a:pt x="103" y="0"/>
                  </a:lnTo>
                  <a:lnTo>
                    <a:pt x="83" y="20"/>
                  </a:lnTo>
                  <a:lnTo>
                    <a:pt x="89" y="124"/>
                  </a:lnTo>
                  <a:lnTo>
                    <a:pt x="55" y="133"/>
                  </a:lnTo>
                  <a:lnTo>
                    <a:pt x="35" y="191"/>
                  </a:lnTo>
                  <a:close/>
                </a:path>
              </a:pathLst>
            </a:custGeom>
            <a:solidFill>
              <a:schemeClr val="accent2"/>
            </a:solidFill>
            <a:ln w="19050">
              <a:solidFill>
                <a:srgbClr val="000000"/>
              </a:solidFill>
              <a:prstDash val="solid"/>
              <a:round/>
              <a:headEnd/>
              <a:tailEnd/>
            </a:ln>
          </p:spPr>
          <p:txBody>
            <a:bodyPr/>
            <a:lstStyle/>
            <a:p>
              <a:endParaRPr lang="en-US" sz="1300">
                <a:latin typeface="+mj-lt"/>
              </a:endParaRPr>
            </a:p>
          </p:txBody>
        </p:sp>
        <p:sp>
          <p:nvSpPr>
            <p:cNvPr id="7" name="Shape - Washington"/>
            <p:cNvSpPr>
              <a:spLocks noChangeAspect="1"/>
            </p:cNvSpPr>
            <p:nvPr/>
          </p:nvSpPr>
          <p:spPr bwMode="auto">
            <a:xfrm>
              <a:off x="1809642" y="1173163"/>
              <a:ext cx="835025" cy="603250"/>
            </a:xfrm>
            <a:custGeom>
              <a:avLst/>
              <a:gdLst>
                <a:gd name="T0" fmla="*/ 2147483647 w 530"/>
                <a:gd name="T1" fmla="*/ 0 h 389"/>
                <a:gd name="T2" fmla="*/ 2147483647 w 530"/>
                <a:gd name="T3" fmla="*/ 2147483647 h 389"/>
                <a:gd name="T4" fmla="*/ 2147483647 w 530"/>
                <a:gd name="T5" fmla="*/ 2147483647 h 389"/>
                <a:gd name="T6" fmla="*/ 2147483647 w 530"/>
                <a:gd name="T7" fmla="*/ 2147483647 h 389"/>
                <a:gd name="T8" fmla="*/ 2147483647 w 530"/>
                <a:gd name="T9" fmla="*/ 2147483647 h 389"/>
                <a:gd name="T10" fmla="*/ 2147483647 w 530"/>
                <a:gd name="T11" fmla="*/ 2147483647 h 389"/>
                <a:gd name="T12" fmla="*/ 2147483647 w 530"/>
                <a:gd name="T13" fmla="*/ 2147483647 h 389"/>
                <a:gd name="T14" fmla="*/ 2147483647 w 530"/>
                <a:gd name="T15" fmla="*/ 2147483647 h 389"/>
                <a:gd name="T16" fmla="*/ 2147483647 w 530"/>
                <a:gd name="T17" fmla="*/ 2147483647 h 389"/>
                <a:gd name="T18" fmla="*/ 2147483647 w 530"/>
                <a:gd name="T19" fmla="*/ 2147483647 h 389"/>
                <a:gd name="T20" fmla="*/ 2147483647 w 530"/>
                <a:gd name="T21" fmla="*/ 2147483647 h 389"/>
                <a:gd name="T22" fmla="*/ 2147483647 w 530"/>
                <a:gd name="T23" fmla="*/ 2147483647 h 389"/>
                <a:gd name="T24" fmla="*/ 2147483647 w 530"/>
                <a:gd name="T25" fmla="*/ 2147483647 h 389"/>
                <a:gd name="T26" fmla="*/ 2147483647 w 530"/>
                <a:gd name="T27" fmla="*/ 2147483647 h 389"/>
                <a:gd name="T28" fmla="*/ 2147483647 w 530"/>
                <a:gd name="T29" fmla="*/ 2147483647 h 389"/>
                <a:gd name="T30" fmla="*/ 2147483647 w 530"/>
                <a:gd name="T31" fmla="*/ 2147483647 h 389"/>
                <a:gd name="T32" fmla="*/ 2147483647 w 530"/>
                <a:gd name="T33" fmla="*/ 2147483647 h 389"/>
                <a:gd name="T34" fmla="*/ 2147483647 w 530"/>
                <a:gd name="T35" fmla="*/ 2147483647 h 389"/>
                <a:gd name="T36" fmla="*/ 2147483647 w 530"/>
                <a:gd name="T37" fmla="*/ 2147483647 h 389"/>
                <a:gd name="T38" fmla="*/ 2147483647 w 530"/>
                <a:gd name="T39" fmla="*/ 2147483647 h 389"/>
                <a:gd name="T40" fmla="*/ 0 w 530"/>
                <a:gd name="T41" fmla="*/ 2147483647 h 389"/>
                <a:gd name="T42" fmla="*/ 2147483647 w 530"/>
                <a:gd name="T43" fmla="*/ 2147483647 h 389"/>
                <a:gd name="T44" fmla="*/ 2147483647 w 530"/>
                <a:gd name="T45" fmla="*/ 2147483647 h 389"/>
                <a:gd name="T46" fmla="*/ 2147483647 w 530"/>
                <a:gd name="T47" fmla="*/ 2147483647 h 389"/>
                <a:gd name="T48" fmla="*/ 2147483647 w 530"/>
                <a:gd name="T49" fmla="*/ 2147483647 h 389"/>
                <a:gd name="T50" fmla="*/ 2147483647 w 530"/>
                <a:gd name="T51" fmla="*/ 2147483647 h 389"/>
                <a:gd name="T52" fmla="*/ 2147483647 w 530"/>
                <a:gd name="T53" fmla="*/ 2147483647 h 389"/>
                <a:gd name="T54" fmla="*/ 2147483647 w 530"/>
                <a:gd name="T55" fmla="*/ 2147483647 h 389"/>
                <a:gd name="T56" fmla="*/ 2147483647 w 530"/>
                <a:gd name="T57" fmla="*/ 2147483647 h 389"/>
                <a:gd name="T58" fmla="*/ 2147483647 w 530"/>
                <a:gd name="T59" fmla="*/ 2147483647 h 389"/>
                <a:gd name="T60" fmla="*/ 2147483647 w 530"/>
                <a:gd name="T61" fmla="*/ 2147483647 h 389"/>
                <a:gd name="T62" fmla="*/ 2147483647 w 530"/>
                <a:gd name="T63" fmla="*/ 2147483647 h 389"/>
                <a:gd name="T64" fmla="*/ 2147483647 w 530"/>
                <a:gd name="T65" fmla="*/ 2147483647 h 389"/>
                <a:gd name="T66" fmla="*/ 2147483647 w 530"/>
                <a:gd name="T67" fmla="*/ 2147483647 h 389"/>
                <a:gd name="T68" fmla="*/ 2147483647 w 530"/>
                <a:gd name="T69" fmla="*/ 2147483647 h 389"/>
                <a:gd name="T70" fmla="*/ 2147483647 w 530"/>
                <a:gd name="T71" fmla="*/ 2147483647 h 389"/>
                <a:gd name="T72" fmla="*/ 2147483647 w 530"/>
                <a:gd name="T73" fmla="*/ 2147483647 h 389"/>
                <a:gd name="T74" fmla="*/ 2147483647 w 530"/>
                <a:gd name="T75" fmla="*/ 0 h 389"/>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530"/>
                <a:gd name="T115" fmla="*/ 0 h 389"/>
                <a:gd name="T116" fmla="*/ 530 w 530"/>
                <a:gd name="T117" fmla="*/ 389 h 389"/>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530" h="389">
                  <a:moveTo>
                    <a:pt x="134" y="0"/>
                  </a:moveTo>
                  <a:lnTo>
                    <a:pt x="243" y="30"/>
                  </a:lnTo>
                  <a:lnTo>
                    <a:pt x="326" y="49"/>
                  </a:lnTo>
                  <a:lnTo>
                    <a:pt x="366" y="58"/>
                  </a:lnTo>
                  <a:lnTo>
                    <a:pt x="408" y="64"/>
                  </a:lnTo>
                  <a:lnTo>
                    <a:pt x="463" y="74"/>
                  </a:lnTo>
                  <a:lnTo>
                    <a:pt x="530" y="86"/>
                  </a:lnTo>
                  <a:lnTo>
                    <a:pt x="487" y="389"/>
                  </a:lnTo>
                  <a:lnTo>
                    <a:pt x="281" y="345"/>
                  </a:lnTo>
                  <a:lnTo>
                    <a:pt x="253" y="365"/>
                  </a:lnTo>
                  <a:lnTo>
                    <a:pt x="216" y="335"/>
                  </a:lnTo>
                  <a:lnTo>
                    <a:pt x="183" y="365"/>
                  </a:lnTo>
                  <a:lnTo>
                    <a:pt x="153" y="339"/>
                  </a:lnTo>
                  <a:lnTo>
                    <a:pt x="68" y="335"/>
                  </a:lnTo>
                  <a:lnTo>
                    <a:pt x="80" y="286"/>
                  </a:lnTo>
                  <a:lnTo>
                    <a:pt x="19" y="281"/>
                  </a:lnTo>
                  <a:lnTo>
                    <a:pt x="13" y="253"/>
                  </a:lnTo>
                  <a:lnTo>
                    <a:pt x="25" y="223"/>
                  </a:lnTo>
                  <a:lnTo>
                    <a:pt x="10" y="196"/>
                  </a:lnTo>
                  <a:lnTo>
                    <a:pt x="11" y="120"/>
                  </a:lnTo>
                  <a:lnTo>
                    <a:pt x="0" y="62"/>
                  </a:lnTo>
                  <a:lnTo>
                    <a:pt x="7" y="40"/>
                  </a:lnTo>
                  <a:lnTo>
                    <a:pt x="34" y="49"/>
                  </a:lnTo>
                  <a:lnTo>
                    <a:pt x="62" y="83"/>
                  </a:lnTo>
                  <a:lnTo>
                    <a:pt x="114" y="91"/>
                  </a:lnTo>
                  <a:lnTo>
                    <a:pt x="128" y="119"/>
                  </a:lnTo>
                  <a:lnTo>
                    <a:pt x="102" y="119"/>
                  </a:lnTo>
                  <a:lnTo>
                    <a:pt x="99" y="143"/>
                  </a:lnTo>
                  <a:lnTo>
                    <a:pt x="114" y="146"/>
                  </a:lnTo>
                  <a:lnTo>
                    <a:pt x="120" y="170"/>
                  </a:lnTo>
                  <a:lnTo>
                    <a:pt x="89" y="187"/>
                  </a:lnTo>
                  <a:lnTo>
                    <a:pt x="89" y="204"/>
                  </a:lnTo>
                  <a:lnTo>
                    <a:pt x="125" y="204"/>
                  </a:lnTo>
                  <a:lnTo>
                    <a:pt x="134" y="162"/>
                  </a:lnTo>
                  <a:lnTo>
                    <a:pt x="161" y="137"/>
                  </a:lnTo>
                  <a:lnTo>
                    <a:pt x="128" y="71"/>
                  </a:lnTo>
                  <a:lnTo>
                    <a:pt x="149" y="50"/>
                  </a:lnTo>
                  <a:lnTo>
                    <a:pt x="134" y="0"/>
                  </a:lnTo>
                  <a:close/>
                </a:path>
              </a:pathLst>
            </a:custGeom>
            <a:solidFill>
              <a:schemeClr val="accent5">
                <a:lumMod val="20000"/>
                <a:lumOff val="80000"/>
              </a:schemeClr>
            </a:solidFill>
            <a:ln w="19050">
              <a:solidFill>
                <a:srgbClr val="000000"/>
              </a:solidFill>
              <a:prstDash val="solid"/>
              <a:round/>
              <a:headEnd/>
              <a:tailEnd/>
            </a:ln>
          </p:spPr>
          <p:txBody>
            <a:bodyPr/>
            <a:lstStyle/>
            <a:p>
              <a:endParaRPr lang="en-US" sz="1300">
                <a:latin typeface="+mj-lt"/>
              </a:endParaRPr>
            </a:p>
          </p:txBody>
        </p:sp>
        <p:grpSp>
          <p:nvGrpSpPr>
            <p:cNvPr id="8" name="Shape - Virginia"/>
            <p:cNvGrpSpPr>
              <a:grpSpLocks/>
            </p:cNvGrpSpPr>
            <p:nvPr/>
          </p:nvGrpSpPr>
          <p:grpSpPr bwMode="auto">
            <a:xfrm>
              <a:off x="6622942" y="2684463"/>
              <a:ext cx="1009650" cy="596900"/>
              <a:chOff x="3911" y="1540"/>
              <a:chExt cx="636" cy="376"/>
            </a:xfrm>
            <a:noFill/>
          </p:grpSpPr>
          <p:sp>
            <p:nvSpPr>
              <p:cNvPr id="129" name="Freeform 65"/>
              <p:cNvSpPr>
                <a:spLocks noChangeAspect="1"/>
              </p:cNvSpPr>
              <p:nvPr/>
            </p:nvSpPr>
            <p:spPr bwMode="auto">
              <a:xfrm>
                <a:off x="3911" y="1540"/>
                <a:ext cx="613" cy="376"/>
              </a:xfrm>
              <a:custGeom>
                <a:avLst/>
                <a:gdLst>
                  <a:gd name="T0" fmla="*/ 102 w 616"/>
                  <a:gd name="T1" fmla="*/ 253 h 383"/>
                  <a:gd name="T2" fmla="*/ 84 w 616"/>
                  <a:gd name="T3" fmla="*/ 290 h 383"/>
                  <a:gd name="T4" fmla="*/ 59 w 616"/>
                  <a:gd name="T5" fmla="*/ 300 h 383"/>
                  <a:gd name="T6" fmla="*/ 57 w 616"/>
                  <a:gd name="T7" fmla="*/ 325 h 383"/>
                  <a:gd name="T8" fmla="*/ 3 w 616"/>
                  <a:gd name="T9" fmla="*/ 343 h 383"/>
                  <a:gd name="T10" fmla="*/ 0 w 616"/>
                  <a:gd name="T11" fmla="*/ 362 h 383"/>
                  <a:gd name="T12" fmla="*/ 144 w 616"/>
                  <a:gd name="T13" fmla="*/ 339 h 383"/>
                  <a:gd name="T14" fmla="*/ 406 w 616"/>
                  <a:gd name="T15" fmla="*/ 287 h 383"/>
                  <a:gd name="T16" fmla="*/ 607 w 616"/>
                  <a:gd name="T17" fmla="*/ 240 h 383"/>
                  <a:gd name="T18" fmla="*/ 607 w 616"/>
                  <a:gd name="T19" fmla="*/ 203 h 383"/>
                  <a:gd name="T20" fmla="*/ 585 w 616"/>
                  <a:gd name="T21" fmla="*/ 191 h 383"/>
                  <a:gd name="T22" fmla="*/ 567 w 616"/>
                  <a:gd name="T23" fmla="*/ 210 h 383"/>
                  <a:gd name="T24" fmla="*/ 556 w 616"/>
                  <a:gd name="T25" fmla="*/ 161 h 383"/>
                  <a:gd name="T26" fmla="*/ 567 w 616"/>
                  <a:gd name="T27" fmla="*/ 118 h 383"/>
                  <a:gd name="T28" fmla="*/ 494 w 616"/>
                  <a:gd name="T29" fmla="*/ 84 h 383"/>
                  <a:gd name="T30" fmla="*/ 442 w 616"/>
                  <a:gd name="T31" fmla="*/ 93 h 383"/>
                  <a:gd name="T32" fmla="*/ 440 w 616"/>
                  <a:gd name="T33" fmla="*/ 27 h 383"/>
                  <a:gd name="T34" fmla="*/ 387 w 616"/>
                  <a:gd name="T35" fmla="*/ 0 h 383"/>
                  <a:gd name="T36" fmla="*/ 346 w 616"/>
                  <a:gd name="T37" fmla="*/ 17 h 383"/>
                  <a:gd name="T38" fmla="*/ 319 w 616"/>
                  <a:gd name="T39" fmla="*/ 80 h 383"/>
                  <a:gd name="T40" fmla="*/ 275 w 616"/>
                  <a:gd name="T41" fmla="*/ 105 h 383"/>
                  <a:gd name="T42" fmla="*/ 255 w 616"/>
                  <a:gd name="T43" fmla="*/ 204 h 383"/>
                  <a:gd name="T44" fmla="*/ 178 w 616"/>
                  <a:gd name="T45" fmla="*/ 253 h 383"/>
                  <a:gd name="T46" fmla="*/ 115 w 616"/>
                  <a:gd name="T47" fmla="*/ 274 h 383"/>
                  <a:gd name="T48" fmla="*/ 102 w 616"/>
                  <a:gd name="T49" fmla="*/ 253 h 383"/>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616"/>
                  <a:gd name="T76" fmla="*/ 0 h 383"/>
                  <a:gd name="T77" fmla="*/ 616 w 616"/>
                  <a:gd name="T78" fmla="*/ 383 h 383"/>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616" h="383">
                    <a:moveTo>
                      <a:pt x="102" y="268"/>
                    </a:moveTo>
                    <a:lnTo>
                      <a:pt x="84" y="307"/>
                    </a:lnTo>
                    <a:lnTo>
                      <a:pt x="59" y="318"/>
                    </a:lnTo>
                    <a:lnTo>
                      <a:pt x="57" y="343"/>
                    </a:lnTo>
                    <a:lnTo>
                      <a:pt x="3" y="362"/>
                    </a:lnTo>
                    <a:lnTo>
                      <a:pt x="0" y="383"/>
                    </a:lnTo>
                    <a:lnTo>
                      <a:pt x="147" y="358"/>
                    </a:lnTo>
                    <a:lnTo>
                      <a:pt x="412" y="303"/>
                    </a:lnTo>
                    <a:lnTo>
                      <a:pt x="616" y="254"/>
                    </a:lnTo>
                    <a:lnTo>
                      <a:pt x="616" y="215"/>
                    </a:lnTo>
                    <a:lnTo>
                      <a:pt x="594" y="203"/>
                    </a:lnTo>
                    <a:lnTo>
                      <a:pt x="576" y="222"/>
                    </a:lnTo>
                    <a:lnTo>
                      <a:pt x="565" y="170"/>
                    </a:lnTo>
                    <a:lnTo>
                      <a:pt x="576" y="124"/>
                    </a:lnTo>
                    <a:lnTo>
                      <a:pt x="500" y="90"/>
                    </a:lnTo>
                    <a:lnTo>
                      <a:pt x="448" y="99"/>
                    </a:lnTo>
                    <a:lnTo>
                      <a:pt x="446" y="27"/>
                    </a:lnTo>
                    <a:lnTo>
                      <a:pt x="393" y="0"/>
                    </a:lnTo>
                    <a:lnTo>
                      <a:pt x="352" y="17"/>
                    </a:lnTo>
                    <a:lnTo>
                      <a:pt x="325" y="84"/>
                    </a:lnTo>
                    <a:lnTo>
                      <a:pt x="278" y="111"/>
                    </a:lnTo>
                    <a:lnTo>
                      <a:pt x="258" y="216"/>
                    </a:lnTo>
                    <a:lnTo>
                      <a:pt x="181" y="268"/>
                    </a:lnTo>
                    <a:lnTo>
                      <a:pt x="118" y="289"/>
                    </a:lnTo>
                    <a:lnTo>
                      <a:pt x="102" y="268"/>
                    </a:lnTo>
                    <a:close/>
                  </a:path>
                </a:pathLst>
              </a:custGeom>
              <a:solidFill>
                <a:schemeClr val="accent5">
                  <a:lumMod val="20000"/>
                  <a:lumOff val="80000"/>
                </a:schemeClr>
              </a:solidFill>
              <a:ln w="19050">
                <a:solidFill>
                  <a:srgbClr val="000000"/>
                </a:solidFill>
                <a:prstDash val="solid"/>
                <a:round/>
                <a:headEnd/>
                <a:tailEnd/>
              </a:ln>
            </p:spPr>
            <p:txBody>
              <a:bodyPr/>
              <a:lstStyle/>
              <a:p>
                <a:endParaRPr lang="en-US" sz="1300">
                  <a:latin typeface="+mj-lt"/>
                </a:endParaRPr>
              </a:p>
            </p:txBody>
          </p:sp>
          <p:sp>
            <p:nvSpPr>
              <p:cNvPr id="130" name="Freeform 66"/>
              <p:cNvSpPr>
                <a:spLocks noChangeAspect="1"/>
              </p:cNvSpPr>
              <p:nvPr/>
            </p:nvSpPr>
            <p:spPr bwMode="auto">
              <a:xfrm>
                <a:off x="4506" y="1634"/>
                <a:ext cx="41" cy="69"/>
              </a:xfrm>
              <a:custGeom>
                <a:avLst/>
                <a:gdLst>
                  <a:gd name="T0" fmla="*/ 0 w 42"/>
                  <a:gd name="T1" fmla="*/ 6 h 71"/>
                  <a:gd name="T2" fmla="*/ 39 w 42"/>
                  <a:gd name="T3" fmla="*/ 0 h 71"/>
                  <a:gd name="T4" fmla="*/ 18 w 42"/>
                  <a:gd name="T5" fmla="*/ 65 h 71"/>
                  <a:gd name="T6" fmla="*/ 2 w 42"/>
                  <a:gd name="T7" fmla="*/ 64 h 71"/>
                  <a:gd name="T8" fmla="*/ 0 w 42"/>
                  <a:gd name="T9" fmla="*/ 6 h 71"/>
                  <a:gd name="T10" fmla="*/ 0 60000 65536"/>
                  <a:gd name="T11" fmla="*/ 0 60000 65536"/>
                  <a:gd name="T12" fmla="*/ 0 60000 65536"/>
                  <a:gd name="T13" fmla="*/ 0 60000 65536"/>
                  <a:gd name="T14" fmla="*/ 0 60000 65536"/>
                  <a:gd name="T15" fmla="*/ 0 w 42"/>
                  <a:gd name="T16" fmla="*/ 0 h 71"/>
                  <a:gd name="T17" fmla="*/ 42 w 42"/>
                  <a:gd name="T18" fmla="*/ 71 h 71"/>
                </a:gdLst>
                <a:ahLst/>
                <a:cxnLst>
                  <a:cxn ang="T10">
                    <a:pos x="T0" y="T1"/>
                  </a:cxn>
                  <a:cxn ang="T11">
                    <a:pos x="T2" y="T3"/>
                  </a:cxn>
                  <a:cxn ang="T12">
                    <a:pos x="T4" y="T5"/>
                  </a:cxn>
                  <a:cxn ang="T13">
                    <a:pos x="T6" y="T7"/>
                  </a:cxn>
                  <a:cxn ang="T14">
                    <a:pos x="T8" y="T9"/>
                  </a:cxn>
                </a:cxnLst>
                <a:rect l="T15" t="T16" r="T17" b="T18"/>
                <a:pathLst>
                  <a:path w="42" h="71">
                    <a:moveTo>
                      <a:pt x="0" y="6"/>
                    </a:moveTo>
                    <a:lnTo>
                      <a:pt x="42" y="0"/>
                    </a:lnTo>
                    <a:lnTo>
                      <a:pt x="18" y="71"/>
                    </a:lnTo>
                    <a:lnTo>
                      <a:pt x="2" y="70"/>
                    </a:lnTo>
                    <a:lnTo>
                      <a:pt x="0" y="6"/>
                    </a:lnTo>
                    <a:close/>
                  </a:path>
                </a:pathLst>
              </a:custGeom>
              <a:solidFill>
                <a:schemeClr val="accent4">
                  <a:lumMod val="20000"/>
                  <a:lumOff val="80000"/>
                </a:schemeClr>
              </a:solidFill>
              <a:ln w="19050">
                <a:solidFill>
                  <a:srgbClr val="000000"/>
                </a:solidFill>
                <a:prstDash val="solid"/>
                <a:round/>
                <a:headEnd/>
                <a:tailEnd/>
              </a:ln>
            </p:spPr>
            <p:txBody>
              <a:bodyPr/>
              <a:lstStyle/>
              <a:p>
                <a:endParaRPr lang="en-US" sz="1300">
                  <a:latin typeface="+mj-lt"/>
                </a:endParaRPr>
              </a:p>
            </p:txBody>
          </p:sp>
        </p:grpSp>
        <p:sp>
          <p:nvSpPr>
            <p:cNvPr id="9" name="Shape - Vermont"/>
            <p:cNvSpPr>
              <a:spLocks noChangeAspect="1"/>
            </p:cNvSpPr>
            <p:nvPr/>
          </p:nvSpPr>
          <p:spPr bwMode="auto">
            <a:xfrm>
              <a:off x="7518292" y="1619250"/>
              <a:ext cx="220663" cy="401638"/>
            </a:xfrm>
            <a:custGeom>
              <a:avLst/>
              <a:gdLst>
                <a:gd name="T0" fmla="*/ 0 w 139"/>
                <a:gd name="T1" fmla="*/ 2147483647 h 257"/>
                <a:gd name="T2" fmla="*/ 2147483647 w 139"/>
                <a:gd name="T3" fmla="*/ 0 h 257"/>
                <a:gd name="T4" fmla="*/ 2147483647 w 139"/>
                <a:gd name="T5" fmla="*/ 2147483647 h 257"/>
                <a:gd name="T6" fmla="*/ 2147483647 w 139"/>
                <a:gd name="T7" fmla="*/ 2147483647 h 257"/>
                <a:gd name="T8" fmla="*/ 2147483647 w 139"/>
                <a:gd name="T9" fmla="*/ 2147483647 h 257"/>
                <a:gd name="T10" fmla="*/ 2147483647 w 139"/>
                <a:gd name="T11" fmla="*/ 2147483647 h 257"/>
                <a:gd name="T12" fmla="*/ 2147483647 w 139"/>
                <a:gd name="T13" fmla="*/ 2147483647 h 257"/>
                <a:gd name="T14" fmla="*/ 2147483647 w 139"/>
                <a:gd name="T15" fmla="*/ 2147483647 h 257"/>
                <a:gd name="T16" fmla="*/ 2147483647 w 139"/>
                <a:gd name="T17" fmla="*/ 2147483647 h 257"/>
                <a:gd name="T18" fmla="*/ 0 w 139"/>
                <a:gd name="T19" fmla="*/ 2147483647 h 25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39"/>
                <a:gd name="T31" fmla="*/ 0 h 257"/>
                <a:gd name="T32" fmla="*/ 139 w 139"/>
                <a:gd name="T33" fmla="*/ 257 h 25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39" h="257">
                  <a:moveTo>
                    <a:pt x="0" y="27"/>
                  </a:moveTo>
                  <a:lnTo>
                    <a:pt x="102" y="0"/>
                  </a:lnTo>
                  <a:lnTo>
                    <a:pt x="139" y="70"/>
                  </a:lnTo>
                  <a:lnTo>
                    <a:pt x="120" y="88"/>
                  </a:lnTo>
                  <a:lnTo>
                    <a:pt x="127" y="243"/>
                  </a:lnTo>
                  <a:lnTo>
                    <a:pt x="69" y="257"/>
                  </a:lnTo>
                  <a:lnTo>
                    <a:pt x="41" y="193"/>
                  </a:lnTo>
                  <a:lnTo>
                    <a:pt x="39" y="117"/>
                  </a:lnTo>
                  <a:lnTo>
                    <a:pt x="14" y="94"/>
                  </a:lnTo>
                  <a:lnTo>
                    <a:pt x="0" y="27"/>
                  </a:lnTo>
                  <a:close/>
                </a:path>
              </a:pathLst>
            </a:custGeom>
            <a:solidFill>
              <a:schemeClr val="accent5"/>
            </a:solidFill>
            <a:ln w="19050">
              <a:solidFill>
                <a:srgbClr val="000000"/>
              </a:solidFill>
              <a:prstDash val="solid"/>
              <a:round/>
              <a:headEnd/>
              <a:tailEnd/>
            </a:ln>
          </p:spPr>
          <p:txBody>
            <a:bodyPr/>
            <a:lstStyle/>
            <a:p>
              <a:endParaRPr lang="en-US" sz="1300">
                <a:latin typeface="+mj-lt"/>
              </a:endParaRPr>
            </a:p>
          </p:txBody>
        </p:sp>
        <p:sp>
          <p:nvSpPr>
            <p:cNvPr id="10" name="Shape - Utah"/>
            <p:cNvSpPr>
              <a:spLocks noChangeAspect="1"/>
            </p:cNvSpPr>
            <p:nvPr/>
          </p:nvSpPr>
          <p:spPr bwMode="auto">
            <a:xfrm>
              <a:off x="2697055" y="2457450"/>
              <a:ext cx="693737" cy="885825"/>
            </a:xfrm>
            <a:custGeom>
              <a:avLst/>
              <a:gdLst>
                <a:gd name="T0" fmla="*/ 2147483647 w 441"/>
                <a:gd name="T1" fmla="*/ 0 h 569"/>
                <a:gd name="T2" fmla="*/ 2147483647 w 441"/>
                <a:gd name="T3" fmla="*/ 2147483647 h 569"/>
                <a:gd name="T4" fmla="*/ 2147483647 w 441"/>
                <a:gd name="T5" fmla="*/ 2147483647 h 569"/>
                <a:gd name="T6" fmla="*/ 2147483647 w 441"/>
                <a:gd name="T7" fmla="*/ 2147483647 h 569"/>
                <a:gd name="T8" fmla="*/ 2147483647 w 441"/>
                <a:gd name="T9" fmla="*/ 2147483647 h 569"/>
                <a:gd name="T10" fmla="*/ 0 w 441"/>
                <a:gd name="T11" fmla="*/ 2147483647 h 569"/>
                <a:gd name="T12" fmla="*/ 2147483647 w 441"/>
                <a:gd name="T13" fmla="*/ 2147483647 h 569"/>
                <a:gd name="T14" fmla="*/ 2147483647 w 441"/>
                <a:gd name="T15" fmla="*/ 0 h 569"/>
                <a:gd name="T16" fmla="*/ 0 60000 65536"/>
                <a:gd name="T17" fmla="*/ 0 60000 65536"/>
                <a:gd name="T18" fmla="*/ 0 60000 65536"/>
                <a:gd name="T19" fmla="*/ 0 60000 65536"/>
                <a:gd name="T20" fmla="*/ 0 60000 65536"/>
                <a:gd name="T21" fmla="*/ 0 60000 65536"/>
                <a:gd name="T22" fmla="*/ 0 60000 65536"/>
                <a:gd name="T23" fmla="*/ 0 60000 65536"/>
                <a:gd name="T24" fmla="*/ 0 w 441"/>
                <a:gd name="T25" fmla="*/ 0 h 569"/>
                <a:gd name="T26" fmla="*/ 441 w 441"/>
                <a:gd name="T27" fmla="*/ 569 h 569"/>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441" h="569">
                  <a:moveTo>
                    <a:pt x="82" y="0"/>
                  </a:moveTo>
                  <a:lnTo>
                    <a:pt x="298" y="30"/>
                  </a:lnTo>
                  <a:lnTo>
                    <a:pt x="283" y="139"/>
                  </a:lnTo>
                  <a:lnTo>
                    <a:pt x="441" y="154"/>
                  </a:lnTo>
                  <a:lnTo>
                    <a:pt x="398" y="569"/>
                  </a:lnTo>
                  <a:lnTo>
                    <a:pt x="0" y="526"/>
                  </a:lnTo>
                  <a:lnTo>
                    <a:pt x="40" y="261"/>
                  </a:lnTo>
                  <a:lnTo>
                    <a:pt x="82" y="0"/>
                  </a:lnTo>
                  <a:close/>
                </a:path>
              </a:pathLst>
            </a:custGeom>
            <a:solidFill>
              <a:schemeClr val="accent2"/>
            </a:solidFill>
            <a:ln w="19050">
              <a:solidFill>
                <a:srgbClr val="000000"/>
              </a:solidFill>
              <a:prstDash val="solid"/>
              <a:round/>
              <a:headEnd/>
              <a:tailEnd/>
            </a:ln>
          </p:spPr>
          <p:txBody>
            <a:bodyPr/>
            <a:lstStyle/>
            <a:p>
              <a:endParaRPr lang="en-US" sz="1300">
                <a:latin typeface="+mj-lt"/>
              </a:endParaRPr>
            </a:p>
          </p:txBody>
        </p:sp>
        <p:sp>
          <p:nvSpPr>
            <p:cNvPr id="11" name="Shape - Texas"/>
            <p:cNvSpPr>
              <a:spLocks noChangeAspect="1"/>
            </p:cNvSpPr>
            <p:nvPr/>
          </p:nvSpPr>
          <p:spPr bwMode="auto">
            <a:xfrm>
              <a:off x="3571767" y="3463925"/>
              <a:ext cx="1816100" cy="1662113"/>
            </a:xfrm>
            <a:custGeom>
              <a:avLst/>
              <a:gdLst>
                <a:gd name="T0" fmla="*/ 2147483647 w 1152"/>
                <a:gd name="T1" fmla="*/ 0 h 1067"/>
                <a:gd name="T2" fmla="*/ 2147483647 w 1152"/>
                <a:gd name="T3" fmla="*/ 2147483647 h 1067"/>
                <a:gd name="T4" fmla="*/ 2147483647 w 1152"/>
                <a:gd name="T5" fmla="*/ 2147483647 h 1067"/>
                <a:gd name="T6" fmla="*/ 2147483647 w 1152"/>
                <a:gd name="T7" fmla="*/ 2147483647 h 1067"/>
                <a:gd name="T8" fmla="*/ 2147483647 w 1152"/>
                <a:gd name="T9" fmla="*/ 2147483647 h 1067"/>
                <a:gd name="T10" fmla="*/ 2147483647 w 1152"/>
                <a:gd name="T11" fmla="*/ 2147483647 h 1067"/>
                <a:gd name="T12" fmla="*/ 2147483647 w 1152"/>
                <a:gd name="T13" fmla="*/ 2147483647 h 1067"/>
                <a:gd name="T14" fmla="*/ 2147483647 w 1152"/>
                <a:gd name="T15" fmla="*/ 2147483647 h 1067"/>
                <a:gd name="T16" fmla="*/ 2147483647 w 1152"/>
                <a:gd name="T17" fmla="*/ 2147483647 h 1067"/>
                <a:gd name="T18" fmla="*/ 2147483647 w 1152"/>
                <a:gd name="T19" fmla="*/ 2147483647 h 1067"/>
                <a:gd name="T20" fmla="*/ 2147483647 w 1152"/>
                <a:gd name="T21" fmla="*/ 2147483647 h 1067"/>
                <a:gd name="T22" fmla="*/ 2147483647 w 1152"/>
                <a:gd name="T23" fmla="*/ 2147483647 h 1067"/>
                <a:gd name="T24" fmla="*/ 2147483647 w 1152"/>
                <a:gd name="T25" fmla="*/ 2147483647 h 1067"/>
                <a:gd name="T26" fmla="*/ 2147483647 w 1152"/>
                <a:gd name="T27" fmla="*/ 2147483647 h 1067"/>
                <a:gd name="T28" fmla="*/ 2147483647 w 1152"/>
                <a:gd name="T29" fmla="*/ 2147483647 h 1067"/>
                <a:gd name="T30" fmla="*/ 2147483647 w 1152"/>
                <a:gd name="T31" fmla="*/ 2147483647 h 1067"/>
                <a:gd name="T32" fmla="*/ 2147483647 w 1152"/>
                <a:gd name="T33" fmla="*/ 2147483647 h 1067"/>
                <a:gd name="T34" fmla="*/ 2147483647 w 1152"/>
                <a:gd name="T35" fmla="*/ 2147483647 h 1067"/>
                <a:gd name="T36" fmla="*/ 2147483647 w 1152"/>
                <a:gd name="T37" fmla="*/ 2147483647 h 1067"/>
                <a:gd name="T38" fmla="*/ 2147483647 w 1152"/>
                <a:gd name="T39" fmla="*/ 2147483647 h 1067"/>
                <a:gd name="T40" fmla="*/ 2147483647 w 1152"/>
                <a:gd name="T41" fmla="*/ 2147483647 h 1067"/>
                <a:gd name="T42" fmla="*/ 2147483647 w 1152"/>
                <a:gd name="T43" fmla="*/ 2147483647 h 1067"/>
                <a:gd name="T44" fmla="*/ 2147483647 w 1152"/>
                <a:gd name="T45" fmla="*/ 2147483647 h 1067"/>
                <a:gd name="T46" fmla="*/ 2147483647 w 1152"/>
                <a:gd name="T47" fmla="*/ 2147483647 h 1067"/>
                <a:gd name="T48" fmla="*/ 2147483647 w 1152"/>
                <a:gd name="T49" fmla="*/ 2147483647 h 1067"/>
                <a:gd name="T50" fmla="*/ 2147483647 w 1152"/>
                <a:gd name="T51" fmla="*/ 2147483647 h 1067"/>
                <a:gd name="T52" fmla="*/ 2147483647 w 1152"/>
                <a:gd name="T53" fmla="*/ 2147483647 h 1067"/>
                <a:gd name="T54" fmla="*/ 2147483647 w 1152"/>
                <a:gd name="T55" fmla="*/ 2147483647 h 1067"/>
                <a:gd name="T56" fmla="*/ 2147483647 w 1152"/>
                <a:gd name="T57" fmla="*/ 2147483647 h 1067"/>
                <a:gd name="T58" fmla="*/ 2147483647 w 1152"/>
                <a:gd name="T59" fmla="*/ 2147483647 h 1067"/>
                <a:gd name="T60" fmla="*/ 2147483647 w 1152"/>
                <a:gd name="T61" fmla="*/ 2147483647 h 1067"/>
                <a:gd name="T62" fmla="*/ 2147483647 w 1152"/>
                <a:gd name="T63" fmla="*/ 2147483647 h 1067"/>
                <a:gd name="T64" fmla="*/ 2147483647 w 1152"/>
                <a:gd name="T65" fmla="*/ 2147483647 h 1067"/>
                <a:gd name="T66" fmla="*/ 2147483647 w 1152"/>
                <a:gd name="T67" fmla="*/ 2147483647 h 1067"/>
                <a:gd name="T68" fmla="*/ 2147483647 w 1152"/>
                <a:gd name="T69" fmla="*/ 2147483647 h 1067"/>
                <a:gd name="T70" fmla="*/ 2147483647 w 1152"/>
                <a:gd name="T71" fmla="*/ 2147483647 h 1067"/>
                <a:gd name="T72" fmla="*/ 2147483647 w 1152"/>
                <a:gd name="T73" fmla="*/ 2147483647 h 1067"/>
                <a:gd name="T74" fmla="*/ 2147483647 w 1152"/>
                <a:gd name="T75" fmla="*/ 2147483647 h 1067"/>
                <a:gd name="T76" fmla="*/ 2147483647 w 1152"/>
                <a:gd name="T77" fmla="*/ 2147483647 h 1067"/>
                <a:gd name="T78" fmla="*/ 2147483647 w 1152"/>
                <a:gd name="T79" fmla="*/ 2147483647 h 1067"/>
                <a:gd name="T80" fmla="*/ 2147483647 w 1152"/>
                <a:gd name="T81" fmla="*/ 2147483647 h 1067"/>
                <a:gd name="T82" fmla="*/ 2147483647 w 1152"/>
                <a:gd name="T83" fmla="*/ 2147483647 h 1067"/>
                <a:gd name="T84" fmla="*/ 2147483647 w 1152"/>
                <a:gd name="T85" fmla="*/ 2147483647 h 1067"/>
                <a:gd name="T86" fmla="*/ 2147483647 w 1152"/>
                <a:gd name="T87" fmla="*/ 2147483647 h 1067"/>
                <a:gd name="T88" fmla="*/ 2147483647 w 1152"/>
                <a:gd name="T89" fmla="*/ 2147483647 h 1067"/>
                <a:gd name="T90" fmla="*/ 2147483647 w 1152"/>
                <a:gd name="T91" fmla="*/ 2147483647 h 1067"/>
                <a:gd name="T92" fmla="*/ 0 w 1152"/>
                <a:gd name="T93" fmla="*/ 2147483647 h 1067"/>
                <a:gd name="T94" fmla="*/ 0 w 1152"/>
                <a:gd name="T95" fmla="*/ 2147483647 h 1067"/>
                <a:gd name="T96" fmla="*/ 2147483647 w 1152"/>
                <a:gd name="T97" fmla="*/ 2147483647 h 1067"/>
                <a:gd name="T98" fmla="*/ 2147483647 w 1152"/>
                <a:gd name="T99" fmla="*/ 2147483647 h 1067"/>
                <a:gd name="T100" fmla="*/ 2147483647 w 1152"/>
                <a:gd name="T101" fmla="*/ 0 h 1067"/>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1152"/>
                <a:gd name="T154" fmla="*/ 0 h 1067"/>
                <a:gd name="T155" fmla="*/ 1152 w 1152"/>
                <a:gd name="T156" fmla="*/ 1067 h 1067"/>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1152" h="1067">
                  <a:moveTo>
                    <a:pt x="334" y="0"/>
                  </a:moveTo>
                  <a:lnTo>
                    <a:pt x="589" y="9"/>
                  </a:lnTo>
                  <a:lnTo>
                    <a:pt x="589" y="203"/>
                  </a:lnTo>
                  <a:lnTo>
                    <a:pt x="719" y="257"/>
                  </a:lnTo>
                  <a:lnTo>
                    <a:pt x="754" y="239"/>
                  </a:lnTo>
                  <a:lnTo>
                    <a:pt x="839" y="281"/>
                  </a:lnTo>
                  <a:lnTo>
                    <a:pt x="890" y="278"/>
                  </a:lnTo>
                  <a:lnTo>
                    <a:pt x="988" y="236"/>
                  </a:lnTo>
                  <a:lnTo>
                    <a:pt x="1045" y="276"/>
                  </a:lnTo>
                  <a:lnTo>
                    <a:pt x="1094" y="287"/>
                  </a:lnTo>
                  <a:lnTo>
                    <a:pt x="1094" y="444"/>
                  </a:lnTo>
                  <a:lnTo>
                    <a:pt x="1152" y="543"/>
                  </a:lnTo>
                  <a:lnTo>
                    <a:pt x="1139" y="677"/>
                  </a:lnTo>
                  <a:lnTo>
                    <a:pt x="1076" y="731"/>
                  </a:lnTo>
                  <a:lnTo>
                    <a:pt x="1063" y="681"/>
                  </a:lnTo>
                  <a:lnTo>
                    <a:pt x="1045" y="704"/>
                  </a:lnTo>
                  <a:lnTo>
                    <a:pt x="1058" y="735"/>
                  </a:lnTo>
                  <a:lnTo>
                    <a:pt x="947" y="815"/>
                  </a:lnTo>
                  <a:lnTo>
                    <a:pt x="920" y="820"/>
                  </a:lnTo>
                  <a:lnTo>
                    <a:pt x="862" y="860"/>
                  </a:lnTo>
                  <a:lnTo>
                    <a:pt x="862" y="883"/>
                  </a:lnTo>
                  <a:lnTo>
                    <a:pt x="844" y="887"/>
                  </a:lnTo>
                  <a:lnTo>
                    <a:pt x="857" y="914"/>
                  </a:lnTo>
                  <a:lnTo>
                    <a:pt x="826" y="954"/>
                  </a:lnTo>
                  <a:lnTo>
                    <a:pt x="844" y="1012"/>
                  </a:lnTo>
                  <a:lnTo>
                    <a:pt x="862" y="1032"/>
                  </a:lnTo>
                  <a:lnTo>
                    <a:pt x="857" y="1067"/>
                  </a:lnTo>
                  <a:lnTo>
                    <a:pt x="812" y="1067"/>
                  </a:lnTo>
                  <a:lnTo>
                    <a:pt x="772" y="1049"/>
                  </a:lnTo>
                  <a:lnTo>
                    <a:pt x="745" y="1054"/>
                  </a:lnTo>
                  <a:lnTo>
                    <a:pt x="656" y="1023"/>
                  </a:lnTo>
                  <a:lnTo>
                    <a:pt x="616" y="900"/>
                  </a:lnTo>
                  <a:lnTo>
                    <a:pt x="553" y="842"/>
                  </a:lnTo>
                  <a:lnTo>
                    <a:pt x="498" y="735"/>
                  </a:lnTo>
                  <a:lnTo>
                    <a:pt x="473" y="725"/>
                  </a:lnTo>
                  <a:lnTo>
                    <a:pt x="443" y="698"/>
                  </a:lnTo>
                  <a:lnTo>
                    <a:pt x="414" y="698"/>
                  </a:lnTo>
                  <a:lnTo>
                    <a:pt x="371" y="689"/>
                  </a:lnTo>
                  <a:lnTo>
                    <a:pt x="338" y="698"/>
                  </a:lnTo>
                  <a:lnTo>
                    <a:pt x="316" y="751"/>
                  </a:lnTo>
                  <a:lnTo>
                    <a:pt x="282" y="760"/>
                  </a:lnTo>
                  <a:lnTo>
                    <a:pt x="209" y="719"/>
                  </a:lnTo>
                  <a:lnTo>
                    <a:pt x="166" y="668"/>
                  </a:lnTo>
                  <a:lnTo>
                    <a:pt x="158" y="607"/>
                  </a:lnTo>
                  <a:lnTo>
                    <a:pt x="127" y="565"/>
                  </a:lnTo>
                  <a:lnTo>
                    <a:pt x="54" y="507"/>
                  </a:lnTo>
                  <a:lnTo>
                    <a:pt x="0" y="446"/>
                  </a:lnTo>
                  <a:lnTo>
                    <a:pt x="0" y="421"/>
                  </a:lnTo>
                  <a:lnTo>
                    <a:pt x="174" y="422"/>
                  </a:lnTo>
                  <a:lnTo>
                    <a:pt x="316" y="434"/>
                  </a:lnTo>
                  <a:lnTo>
                    <a:pt x="334" y="0"/>
                  </a:lnTo>
                  <a:close/>
                </a:path>
              </a:pathLst>
            </a:custGeom>
            <a:solidFill>
              <a:schemeClr val="accent5"/>
            </a:solidFill>
            <a:ln w="19050">
              <a:solidFill>
                <a:srgbClr val="000000"/>
              </a:solidFill>
              <a:prstDash val="solid"/>
              <a:round/>
              <a:headEnd/>
              <a:tailEnd/>
            </a:ln>
          </p:spPr>
          <p:txBody>
            <a:bodyPr/>
            <a:lstStyle/>
            <a:p>
              <a:endParaRPr lang="en-US" sz="1300">
                <a:latin typeface="+mj-lt"/>
              </a:endParaRPr>
            </a:p>
          </p:txBody>
        </p:sp>
        <p:sp>
          <p:nvSpPr>
            <p:cNvPr id="12" name="Shape - Tennessee"/>
            <p:cNvSpPr>
              <a:spLocks noChangeAspect="1"/>
            </p:cNvSpPr>
            <p:nvPr/>
          </p:nvSpPr>
          <p:spPr bwMode="auto">
            <a:xfrm>
              <a:off x="5764105" y="3233738"/>
              <a:ext cx="1100137" cy="396875"/>
            </a:xfrm>
            <a:custGeom>
              <a:avLst/>
              <a:gdLst>
                <a:gd name="T0" fmla="*/ 2147483647 w 699"/>
                <a:gd name="T1" fmla="*/ 2147483647 h 255"/>
                <a:gd name="T2" fmla="*/ 2147483647 w 699"/>
                <a:gd name="T3" fmla="*/ 2147483647 h 255"/>
                <a:gd name="T4" fmla="*/ 2147483647 w 699"/>
                <a:gd name="T5" fmla="*/ 2147483647 h 255"/>
                <a:gd name="T6" fmla="*/ 2147483647 w 699"/>
                <a:gd name="T7" fmla="*/ 2147483647 h 255"/>
                <a:gd name="T8" fmla="*/ 0 w 699"/>
                <a:gd name="T9" fmla="*/ 2147483647 h 255"/>
                <a:gd name="T10" fmla="*/ 2147483647 w 699"/>
                <a:gd name="T11" fmla="*/ 2147483647 h 255"/>
                <a:gd name="T12" fmla="*/ 2147483647 w 699"/>
                <a:gd name="T13" fmla="*/ 2147483647 h 255"/>
                <a:gd name="T14" fmla="*/ 2147483647 w 699"/>
                <a:gd name="T15" fmla="*/ 2147483647 h 255"/>
                <a:gd name="T16" fmla="*/ 2147483647 w 699"/>
                <a:gd name="T17" fmla="*/ 2147483647 h 255"/>
                <a:gd name="T18" fmla="*/ 2147483647 w 699"/>
                <a:gd name="T19" fmla="*/ 2147483647 h 255"/>
                <a:gd name="T20" fmla="*/ 2147483647 w 699"/>
                <a:gd name="T21" fmla="*/ 2147483647 h 255"/>
                <a:gd name="T22" fmla="*/ 2147483647 w 699"/>
                <a:gd name="T23" fmla="*/ 0 h 255"/>
                <a:gd name="T24" fmla="*/ 2147483647 w 699"/>
                <a:gd name="T25" fmla="*/ 2147483647 h 255"/>
                <a:gd name="T26" fmla="*/ 2147483647 w 699"/>
                <a:gd name="T27" fmla="*/ 2147483647 h 255"/>
                <a:gd name="T28" fmla="*/ 2147483647 w 699"/>
                <a:gd name="T29" fmla="*/ 2147483647 h 255"/>
                <a:gd name="T30" fmla="*/ 2147483647 w 699"/>
                <a:gd name="T31" fmla="*/ 2147483647 h 255"/>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699"/>
                <a:gd name="T49" fmla="*/ 0 h 255"/>
                <a:gd name="T50" fmla="*/ 699 w 699"/>
                <a:gd name="T51" fmla="*/ 255 h 255"/>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699" h="255">
                  <a:moveTo>
                    <a:pt x="42" y="117"/>
                  </a:moveTo>
                  <a:lnTo>
                    <a:pt x="42" y="121"/>
                  </a:lnTo>
                  <a:lnTo>
                    <a:pt x="30" y="145"/>
                  </a:lnTo>
                  <a:lnTo>
                    <a:pt x="43" y="178"/>
                  </a:lnTo>
                  <a:lnTo>
                    <a:pt x="0" y="206"/>
                  </a:lnTo>
                  <a:lnTo>
                    <a:pt x="9" y="255"/>
                  </a:lnTo>
                  <a:lnTo>
                    <a:pt x="192" y="240"/>
                  </a:lnTo>
                  <a:lnTo>
                    <a:pt x="410" y="215"/>
                  </a:lnTo>
                  <a:lnTo>
                    <a:pt x="519" y="196"/>
                  </a:lnTo>
                  <a:lnTo>
                    <a:pt x="541" y="130"/>
                  </a:lnTo>
                  <a:lnTo>
                    <a:pt x="580" y="127"/>
                  </a:lnTo>
                  <a:lnTo>
                    <a:pt x="699" y="0"/>
                  </a:lnTo>
                  <a:lnTo>
                    <a:pt x="544" y="32"/>
                  </a:lnTo>
                  <a:lnTo>
                    <a:pt x="183" y="84"/>
                  </a:lnTo>
                  <a:lnTo>
                    <a:pt x="186" y="99"/>
                  </a:lnTo>
                  <a:lnTo>
                    <a:pt x="42" y="117"/>
                  </a:lnTo>
                  <a:close/>
                </a:path>
              </a:pathLst>
            </a:custGeom>
            <a:solidFill>
              <a:schemeClr val="accent3"/>
            </a:solidFill>
            <a:ln w="19050">
              <a:solidFill>
                <a:srgbClr val="000000"/>
              </a:solidFill>
              <a:prstDash val="solid"/>
              <a:round/>
              <a:headEnd/>
              <a:tailEnd/>
            </a:ln>
          </p:spPr>
          <p:txBody>
            <a:bodyPr/>
            <a:lstStyle/>
            <a:p>
              <a:endParaRPr lang="en-US" sz="1300">
                <a:latin typeface="+mj-lt"/>
              </a:endParaRPr>
            </a:p>
          </p:txBody>
        </p:sp>
        <p:sp>
          <p:nvSpPr>
            <p:cNvPr id="13" name="Shape - South Dakota"/>
            <p:cNvSpPr>
              <a:spLocks noChangeAspect="1"/>
            </p:cNvSpPr>
            <p:nvPr/>
          </p:nvSpPr>
          <p:spPr bwMode="auto">
            <a:xfrm>
              <a:off x="4001980" y="1928813"/>
              <a:ext cx="920750" cy="593725"/>
            </a:xfrm>
            <a:custGeom>
              <a:avLst/>
              <a:gdLst>
                <a:gd name="T0" fmla="*/ 2147483647 w 583"/>
                <a:gd name="T1" fmla="*/ 0 h 380"/>
                <a:gd name="T2" fmla="*/ 2147483647 w 583"/>
                <a:gd name="T3" fmla="*/ 2147483647 h 380"/>
                <a:gd name="T4" fmla="*/ 0 w 583"/>
                <a:gd name="T5" fmla="*/ 2147483647 h 380"/>
                <a:gd name="T6" fmla="*/ 2147483647 w 583"/>
                <a:gd name="T7" fmla="*/ 2147483647 h 380"/>
                <a:gd name="T8" fmla="*/ 2147483647 w 583"/>
                <a:gd name="T9" fmla="*/ 2147483647 h 380"/>
                <a:gd name="T10" fmla="*/ 2147483647 w 583"/>
                <a:gd name="T11" fmla="*/ 2147483647 h 380"/>
                <a:gd name="T12" fmla="*/ 2147483647 w 583"/>
                <a:gd name="T13" fmla="*/ 2147483647 h 380"/>
                <a:gd name="T14" fmla="*/ 2147483647 w 583"/>
                <a:gd name="T15" fmla="*/ 2147483647 h 380"/>
                <a:gd name="T16" fmla="*/ 2147483647 w 583"/>
                <a:gd name="T17" fmla="*/ 2147483647 h 380"/>
                <a:gd name="T18" fmla="*/ 2147483647 w 583"/>
                <a:gd name="T19" fmla="*/ 2147483647 h 380"/>
                <a:gd name="T20" fmla="*/ 2147483647 w 583"/>
                <a:gd name="T21" fmla="*/ 2147483647 h 380"/>
                <a:gd name="T22" fmla="*/ 2147483647 w 583"/>
                <a:gd name="T23" fmla="*/ 2147483647 h 380"/>
                <a:gd name="T24" fmla="*/ 2147483647 w 583"/>
                <a:gd name="T25" fmla="*/ 2147483647 h 380"/>
                <a:gd name="T26" fmla="*/ 2147483647 w 583"/>
                <a:gd name="T27" fmla="*/ 0 h 38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583"/>
                <a:gd name="T43" fmla="*/ 0 h 380"/>
                <a:gd name="T44" fmla="*/ 583 w 583"/>
                <a:gd name="T45" fmla="*/ 380 h 380"/>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583" h="380">
                  <a:moveTo>
                    <a:pt x="11" y="0"/>
                  </a:moveTo>
                  <a:lnTo>
                    <a:pt x="9" y="147"/>
                  </a:lnTo>
                  <a:lnTo>
                    <a:pt x="0" y="320"/>
                  </a:lnTo>
                  <a:lnTo>
                    <a:pt x="424" y="326"/>
                  </a:lnTo>
                  <a:lnTo>
                    <a:pt x="468" y="350"/>
                  </a:lnTo>
                  <a:lnTo>
                    <a:pt x="500" y="317"/>
                  </a:lnTo>
                  <a:lnTo>
                    <a:pt x="583" y="380"/>
                  </a:lnTo>
                  <a:lnTo>
                    <a:pt x="571" y="314"/>
                  </a:lnTo>
                  <a:lnTo>
                    <a:pt x="579" y="264"/>
                  </a:lnTo>
                  <a:lnTo>
                    <a:pt x="583" y="91"/>
                  </a:lnTo>
                  <a:lnTo>
                    <a:pt x="546" y="54"/>
                  </a:lnTo>
                  <a:lnTo>
                    <a:pt x="561" y="6"/>
                  </a:lnTo>
                  <a:lnTo>
                    <a:pt x="284" y="4"/>
                  </a:lnTo>
                  <a:lnTo>
                    <a:pt x="11" y="0"/>
                  </a:lnTo>
                  <a:close/>
                </a:path>
              </a:pathLst>
            </a:custGeom>
            <a:solidFill>
              <a:schemeClr val="accent5"/>
            </a:solidFill>
            <a:ln w="19050">
              <a:solidFill>
                <a:srgbClr val="000000"/>
              </a:solidFill>
              <a:prstDash val="solid"/>
              <a:round/>
              <a:headEnd/>
              <a:tailEnd/>
            </a:ln>
          </p:spPr>
          <p:txBody>
            <a:bodyPr/>
            <a:lstStyle/>
            <a:p>
              <a:endParaRPr lang="en-US" sz="1300">
                <a:latin typeface="+mj-lt"/>
              </a:endParaRPr>
            </a:p>
          </p:txBody>
        </p:sp>
        <p:sp>
          <p:nvSpPr>
            <p:cNvPr id="14" name="Shape - South Carolina"/>
            <p:cNvSpPr>
              <a:spLocks noChangeAspect="1"/>
            </p:cNvSpPr>
            <p:nvPr/>
          </p:nvSpPr>
          <p:spPr bwMode="auto">
            <a:xfrm>
              <a:off x="6705492" y="3425825"/>
              <a:ext cx="646113" cy="503238"/>
            </a:xfrm>
            <a:custGeom>
              <a:avLst/>
              <a:gdLst>
                <a:gd name="T0" fmla="*/ 2147483647 w 408"/>
                <a:gd name="T1" fmla="*/ 2147483647 h 323"/>
                <a:gd name="T2" fmla="*/ 2147483647 w 408"/>
                <a:gd name="T3" fmla="*/ 2147483647 h 323"/>
                <a:gd name="T4" fmla="*/ 2147483647 w 408"/>
                <a:gd name="T5" fmla="*/ 0 h 323"/>
                <a:gd name="T6" fmla="*/ 2147483647 w 408"/>
                <a:gd name="T7" fmla="*/ 2147483647 h 323"/>
                <a:gd name="T8" fmla="*/ 2147483647 w 408"/>
                <a:gd name="T9" fmla="*/ 2147483647 h 323"/>
                <a:gd name="T10" fmla="*/ 2147483647 w 408"/>
                <a:gd name="T11" fmla="*/ 2147483647 h 323"/>
                <a:gd name="T12" fmla="*/ 2147483647 w 408"/>
                <a:gd name="T13" fmla="*/ 2147483647 h 323"/>
                <a:gd name="T14" fmla="*/ 2147483647 w 408"/>
                <a:gd name="T15" fmla="*/ 2147483647 h 323"/>
                <a:gd name="T16" fmla="*/ 2147483647 w 408"/>
                <a:gd name="T17" fmla="*/ 2147483647 h 323"/>
                <a:gd name="T18" fmla="*/ 2147483647 w 408"/>
                <a:gd name="T19" fmla="*/ 2147483647 h 323"/>
                <a:gd name="T20" fmla="*/ 2147483647 w 408"/>
                <a:gd name="T21" fmla="*/ 2147483647 h 323"/>
                <a:gd name="T22" fmla="*/ 2147483647 w 408"/>
                <a:gd name="T23" fmla="*/ 2147483647 h 323"/>
                <a:gd name="T24" fmla="*/ 2147483647 w 408"/>
                <a:gd name="T25" fmla="*/ 2147483647 h 323"/>
                <a:gd name="T26" fmla="*/ 2147483647 w 408"/>
                <a:gd name="T27" fmla="*/ 2147483647 h 323"/>
                <a:gd name="T28" fmla="*/ 0 w 408"/>
                <a:gd name="T29" fmla="*/ 2147483647 h 323"/>
                <a:gd name="T30" fmla="*/ 2147483647 w 408"/>
                <a:gd name="T31" fmla="*/ 2147483647 h 32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408"/>
                <a:gd name="T49" fmla="*/ 0 h 323"/>
                <a:gd name="T50" fmla="*/ 408 w 408"/>
                <a:gd name="T51" fmla="*/ 323 h 323"/>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408" h="323">
                  <a:moveTo>
                    <a:pt x="15" y="58"/>
                  </a:moveTo>
                  <a:lnTo>
                    <a:pt x="47" y="27"/>
                  </a:lnTo>
                  <a:lnTo>
                    <a:pt x="170" y="0"/>
                  </a:lnTo>
                  <a:lnTo>
                    <a:pt x="207" y="18"/>
                  </a:lnTo>
                  <a:lnTo>
                    <a:pt x="286" y="5"/>
                  </a:lnTo>
                  <a:lnTo>
                    <a:pt x="350" y="51"/>
                  </a:lnTo>
                  <a:lnTo>
                    <a:pt x="408" y="86"/>
                  </a:lnTo>
                  <a:lnTo>
                    <a:pt x="375" y="183"/>
                  </a:lnTo>
                  <a:lnTo>
                    <a:pt x="326" y="233"/>
                  </a:lnTo>
                  <a:lnTo>
                    <a:pt x="272" y="247"/>
                  </a:lnTo>
                  <a:lnTo>
                    <a:pt x="283" y="286"/>
                  </a:lnTo>
                  <a:lnTo>
                    <a:pt x="250" y="323"/>
                  </a:lnTo>
                  <a:lnTo>
                    <a:pt x="187" y="233"/>
                  </a:lnTo>
                  <a:lnTo>
                    <a:pt x="26" y="86"/>
                  </a:lnTo>
                  <a:lnTo>
                    <a:pt x="0" y="86"/>
                  </a:lnTo>
                  <a:lnTo>
                    <a:pt x="15" y="58"/>
                  </a:lnTo>
                  <a:close/>
                </a:path>
              </a:pathLst>
            </a:custGeom>
            <a:solidFill>
              <a:schemeClr val="accent2"/>
            </a:solidFill>
            <a:ln w="19050">
              <a:solidFill>
                <a:srgbClr val="000000"/>
              </a:solidFill>
              <a:prstDash val="solid"/>
              <a:round/>
              <a:headEnd/>
              <a:tailEnd/>
            </a:ln>
          </p:spPr>
          <p:txBody>
            <a:bodyPr/>
            <a:lstStyle/>
            <a:p>
              <a:endParaRPr lang="en-US" sz="1300">
                <a:latin typeface="+mj-lt"/>
              </a:endParaRPr>
            </a:p>
          </p:txBody>
        </p:sp>
        <p:sp>
          <p:nvSpPr>
            <p:cNvPr id="15" name="Shape - Rhode Island"/>
            <p:cNvSpPr>
              <a:spLocks noChangeAspect="1"/>
            </p:cNvSpPr>
            <p:nvPr/>
          </p:nvSpPr>
          <p:spPr bwMode="auto">
            <a:xfrm>
              <a:off x="7829442" y="2071688"/>
              <a:ext cx="120650" cy="101600"/>
            </a:xfrm>
            <a:custGeom>
              <a:avLst/>
              <a:gdLst>
                <a:gd name="T0" fmla="*/ 0 w 77"/>
                <a:gd name="T1" fmla="*/ 2147483647 h 64"/>
                <a:gd name="T2" fmla="*/ 2147483647 w 77"/>
                <a:gd name="T3" fmla="*/ 0 h 64"/>
                <a:gd name="T4" fmla="*/ 2147483647 w 77"/>
                <a:gd name="T5" fmla="*/ 2147483647 h 64"/>
                <a:gd name="T6" fmla="*/ 2147483647 w 77"/>
                <a:gd name="T7" fmla="*/ 2147483647 h 64"/>
                <a:gd name="T8" fmla="*/ 2147483647 w 77"/>
                <a:gd name="T9" fmla="*/ 2147483647 h 64"/>
                <a:gd name="T10" fmla="*/ 2147483647 w 77"/>
                <a:gd name="T11" fmla="*/ 2147483647 h 64"/>
                <a:gd name="T12" fmla="*/ 0 w 77"/>
                <a:gd name="T13" fmla="*/ 2147483647 h 64"/>
                <a:gd name="T14" fmla="*/ 0 60000 65536"/>
                <a:gd name="T15" fmla="*/ 0 60000 65536"/>
                <a:gd name="T16" fmla="*/ 0 60000 65536"/>
                <a:gd name="T17" fmla="*/ 0 60000 65536"/>
                <a:gd name="T18" fmla="*/ 0 60000 65536"/>
                <a:gd name="T19" fmla="*/ 0 60000 65536"/>
                <a:gd name="T20" fmla="*/ 0 60000 65536"/>
                <a:gd name="T21" fmla="*/ 0 w 77"/>
                <a:gd name="T22" fmla="*/ 0 h 64"/>
                <a:gd name="T23" fmla="*/ 77 w 77"/>
                <a:gd name="T24" fmla="*/ 64 h 6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77" h="64">
                  <a:moveTo>
                    <a:pt x="0" y="10"/>
                  </a:moveTo>
                  <a:lnTo>
                    <a:pt x="32" y="0"/>
                  </a:lnTo>
                  <a:lnTo>
                    <a:pt x="77" y="33"/>
                  </a:lnTo>
                  <a:lnTo>
                    <a:pt x="68" y="42"/>
                  </a:lnTo>
                  <a:lnTo>
                    <a:pt x="46" y="42"/>
                  </a:lnTo>
                  <a:lnTo>
                    <a:pt x="35" y="64"/>
                  </a:lnTo>
                  <a:lnTo>
                    <a:pt x="0" y="10"/>
                  </a:lnTo>
                  <a:close/>
                </a:path>
              </a:pathLst>
            </a:custGeom>
            <a:solidFill>
              <a:schemeClr val="accent5">
                <a:lumMod val="20000"/>
                <a:lumOff val="80000"/>
              </a:schemeClr>
            </a:solidFill>
            <a:ln w="19050">
              <a:solidFill>
                <a:srgbClr val="000000"/>
              </a:solidFill>
              <a:prstDash val="solid"/>
              <a:round/>
              <a:headEnd/>
              <a:tailEnd/>
            </a:ln>
          </p:spPr>
          <p:txBody>
            <a:bodyPr/>
            <a:lstStyle/>
            <a:p>
              <a:endParaRPr lang="en-US" sz="1300">
                <a:latin typeface="+mj-lt"/>
              </a:endParaRPr>
            </a:p>
          </p:txBody>
        </p:sp>
        <p:sp>
          <p:nvSpPr>
            <p:cNvPr id="16" name="Shape - Pennsylvania"/>
            <p:cNvSpPr>
              <a:spLocks noChangeAspect="1"/>
            </p:cNvSpPr>
            <p:nvPr/>
          </p:nvSpPr>
          <p:spPr bwMode="auto">
            <a:xfrm>
              <a:off x="6813442" y="2201863"/>
              <a:ext cx="746125" cy="482600"/>
            </a:xfrm>
            <a:custGeom>
              <a:avLst/>
              <a:gdLst>
                <a:gd name="T0" fmla="*/ 43 w 473"/>
                <a:gd name="T1" fmla="*/ 45 h 310"/>
                <a:gd name="T2" fmla="*/ 0 w 473"/>
                <a:gd name="T3" fmla="*/ 87 h 310"/>
                <a:gd name="T4" fmla="*/ 24 w 473"/>
                <a:gd name="T5" fmla="*/ 237 h 310"/>
                <a:gd name="T6" fmla="*/ 43 w 473"/>
                <a:gd name="T7" fmla="*/ 310 h 310"/>
                <a:gd name="T8" fmla="*/ 124 w 473"/>
                <a:gd name="T9" fmla="*/ 304 h 310"/>
                <a:gd name="T10" fmla="*/ 422 w 473"/>
                <a:gd name="T11" fmla="*/ 248 h 310"/>
                <a:gd name="T12" fmla="*/ 443 w 473"/>
                <a:gd name="T13" fmla="*/ 239 h 310"/>
                <a:gd name="T14" fmla="*/ 473 w 473"/>
                <a:gd name="T15" fmla="*/ 169 h 310"/>
                <a:gd name="T16" fmla="*/ 428 w 473"/>
                <a:gd name="T17" fmla="*/ 130 h 310"/>
                <a:gd name="T18" fmla="*/ 452 w 473"/>
                <a:gd name="T19" fmla="*/ 41 h 310"/>
                <a:gd name="T20" fmla="*/ 418 w 473"/>
                <a:gd name="T21" fmla="*/ 32 h 310"/>
                <a:gd name="T22" fmla="*/ 418 w 473"/>
                <a:gd name="T23" fmla="*/ 9 h 310"/>
                <a:gd name="T24" fmla="*/ 403 w 473"/>
                <a:gd name="T25" fmla="*/ 0 h 310"/>
                <a:gd name="T26" fmla="*/ 57 w 473"/>
                <a:gd name="T27" fmla="*/ 64 h 310"/>
                <a:gd name="T28" fmla="*/ 43 w 473"/>
                <a:gd name="T29" fmla="*/ 45 h 31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473"/>
                <a:gd name="T46" fmla="*/ 0 h 310"/>
                <a:gd name="T47" fmla="*/ 473 w 473"/>
                <a:gd name="T48" fmla="*/ 310 h 31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473" h="310">
                  <a:moveTo>
                    <a:pt x="43" y="45"/>
                  </a:moveTo>
                  <a:lnTo>
                    <a:pt x="0" y="87"/>
                  </a:lnTo>
                  <a:lnTo>
                    <a:pt x="24" y="237"/>
                  </a:lnTo>
                  <a:lnTo>
                    <a:pt x="43" y="310"/>
                  </a:lnTo>
                  <a:lnTo>
                    <a:pt x="124" y="304"/>
                  </a:lnTo>
                  <a:lnTo>
                    <a:pt x="422" y="248"/>
                  </a:lnTo>
                  <a:lnTo>
                    <a:pt x="443" y="239"/>
                  </a:lnTo>
                  <a:lnTo>
                    <a:pt x="473" y="169"/>
                  </a:lnTo>
                  <a:lnTo>
                    <a:pt x="428" y="130"/>
                  </a:lnTo>
                  <a:lnTo>
                    <a:pt x="452" y="41"/>
                  </a:lnTo>
                  <a:lnTo>
                    <a:pt x="418" y="32"/>
                  </a:lnTo>
                  <a:lnTo>
                    <a:pt x="418" y="9"/>
                  </a:lnTo>
                  <a:lnTo>
                    <a:pt x="403" y="0"/>
                  </a:lnTo>
                  <a:lnTo>
                    <a:pt x="57" y="64"/>
                  </a:lnTo>
                  <a:lnTo>
                    <a:pt x="43" y="45"/>
                  </a:lnTo>
                  <a:close/>
                </a:path>
              </a:pathLst>
            </a:custGeom>
            <a:solidFill>
              <a:schemeClr val="accent5"/>
            </a:solidFill>
            <a:ln w="19050">
              <a:solidFill>
                <a:srgbClr val="000000"/>
              </a:solidFill>
              <a:prstDash val="solid"/>
              <a:round/>
              <a:headEnd/>
              <a:tailEnd/>
            </a:ln>
          </p:spPr>
          <p:txBody>
            <a:bodyPr/>
            <a:lstStyle/>
            <a:p>
              <a:pPr>
                <a:defRPr/>
              </a:pPr>
              <a:endParaRPr lang="en-US" sz="1300">
                <a:latin typeface="+mj-lt"/>
              </a:endParaRPr>
            </a:p>
          </p:txBody>
        </p:sp>
        <p:sp>
          <p:nvSpPr>
            <p:cNvPr id="17" name="Shape - Oregon"/>
            <p:cNvSpPr>
              <a:spLocks noChangeAspect="1"/>
            </p:cNvSpPr>
            <p:nvPr/>
          </p:nvSpPr>
          <p:spPr bwMode="auto">
            <a:xfrm>
              <a:off x="1609617" y="1609725"/>
              <a:ext cx="1044575" cy="784225"/>
            </a:xfrm>
            <a:custGeom>
              <a:avLst/>
              <a:gdLst>
                <a:gd name="T0" fmla="*/ 145 w 662"/>
                <a:gd name="T1" fmla="*/ 0 h 505"/>
                <a:gd name="T2" fmla="*/ 126 w 662"/>
                <a:gd name="T3" fmla="*/ 11 h 505"/>
                <a:gd name="T4" fmla="*/ 114 w 662"/>
                <a:gd name="T5" fmla="*/ 55 h 505"/>
                <a:gd name="T6" fmla="*/ 102 w 662"/>
                <a:gd name="T7" fmla="*/ 93 h 505"/>
                <a:gd name="T8" fmla="*/ 93 w 662"/>
                <a:gd name="T9" fmla="*/ 123 h 505"/>
                <a:gd name="T10" fmla="*/ 81 w 662"/>
                <a:gd name="T11" fmla="*/ 155 h 505"/>
                <a:gd name="T12" fmla="*/ 67 w 662"/>
                <a:gd name="T13" fmla="*/ 188 h 505"/>
                <a:gd name="T14" fmla="*/ 50 w 662"/>
                <a:gd name="T15" fmla="*/ 224 h 505"/>
                <a:gd name="T16" fmla="*/ 26 w 662"/>
                <a:gd name="T17" fmla="*/ 266 h 505"/>
                <a:gd name="T18" fmla="*/ 0 w 662"/>
                <a:gd name="T19" fmla="*/ 306 h 505"/>
                <a:gd name="T20" fmla="*/ 0 w 662"/>
                <a:gd name="T21" fmla="*/ 394 h 505"/>
                <a:gd name="T22" fmla="*/ 371 w 662"/>
                <a:gd name="T23" fmla="*/ 470 h 505"/>
                <a:gd name="T24" fmla="*/ 543 w 662"/>
                <a:gd name="T25" fmla="*/ 505 h 505"/>
                <a:gd name="T26" fmla="*/ 579 w 662"/>
                <a:gd name="T27" fmla="*/ 330 h 505"/>
                <a:gd name="T28" fmla="*/ 601 w 662"/>
                <a:gd name="T29" fmla="*/ 315 h 505"/>
                <a:gd name="T30" fmla="*/ 580 w 662"/>
                <a:gd name="T31" fmla="*/ 276 h 505"/>
                <a:gd name="T32" fmla="*/ 591 w 662"/>
                <a:gd name="T33" fmla="*/ 236 h 505"/>
                <a:gd name="T34" fmla="*/ 662 w 662"/>
                <a:gd name="T35" fmla="*/ 169 h 505"/>
                <a:gd name="T36" fmla="*/ 613 w 662"/>
                <a:gd name="T37" fmla="*/ 108 h 505"/>
                <a:gd name="T38" fmla="*/ 407 w 662"/>
                <a:gd name="T39" fmla="*/ 64 h 505"/>
                <a:gd name="T40" fmla="*/ 379 w 662"/>
                <a:gd name="T41" fmla="*/ 82 h 505"/>
                <a:gd name="T42" fmla="*/ 342 w 662"/>
                <a:gd name="T43" fmla="*/ 52 h 505"/>
                <a:gd name="T44" fmla="*/ 309 w 662"/>
                <a:gd name="T45" fmla="*/ 84 h 505"/>
                <a:gd name="T46" fmla="*/ 278 w 662"/>
                <a:gd name="T47" fmla="*/ 52 h 505"/>
                <a:gd name="T48" fmla="*/ 196 w 662"/>
                <a:gd name="T49" fmla="*/ 54 h 505"/>
                <a:gd name="T50" fmla="*/ 206 w 662"/>
                <a:gd name="T51" fmla="*/ 5 h 505"/>
                <a:gd name="T52" fmla="*/ 145 w 662"/>
                <a:gd name="T53" fmla="*/ 0 h 505"/>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662"/>
                <a:gd name="T82" fmla="*/ 0 h 505"/>
                <a:gd name="T83" fmla="*/ 662 w 662"/>
                <a:gd name="T84" fmla="*/ 505 h 505"/>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662" h="505">
                  <a:moveTo>
                    <a:pt x="145" y="0"/>
                  </a:moveTo>
                  <a:lnTo>
                    <a:pt x="126" y="11"/>
                  </a:lnTo>
                  <a:lnTo>
                    <a:pt x="114" y="55"/>
                  </a:lnTo>
                  <a:lnTo>
                    <a:pt x="102" y="93"/>
                  </a:lnTo>
                  <a:lnTo>
                    <a:pt x="93" y="123"/>
                  </a:lnTo>
                  <a:lnTo>
                    <a:pt x="81" y="155"/>
                  </a:lnTo>
                  <a:lnTo>
                    <a:pt x="67" y="188"/>
                  </a:lnTo>
                  <a:lnTo>
                    <a:pt x="50" y="224"/>
                  </a:lnTo>
                  <a:lnTo>
                    <a:pt x="26" y="266"/>
                  </a:lnTo>
                  <a:lnTo>
                    <a:pt x="0" y="306"/>
                  </a:lnTo>
                  <a:lnTo>
                    <a:pt x="0" y="394"/>
                  </a:lnTo>
                  <a:lnTo>
                    <a:pt x="371" y="470"/>
                  </a:lnTo>
                  <a:lnTo>
                    <a:pt x="543" y="505"/>
                  </a:lnTo>
                  <a:lnTo>
                    <a:pt x="579" y="330"/>
                  </a:lnTo>
                  <a:lnTo>
                    <a:pt x="601" y="315"/>
                  </a:lnTo>
                  <a:lnTo>
                    <a:pt x="580" y="276"/>
                  </a:lnTo>
                  <a:lnTo>
                    <a:pt x="591" y="236"/>
                  </a:lnTo>
                  <a:lnTo>
                    <a:pt x="662" y="169"/>
                  </a:lnTo>
                  <a:lnTo>
                    <a:pt x="613" y="108"/>
                  </a:lnTo>
                  <a:lnTo>
                    <a:pt x="407" y="64"/>
                  </a:lnTo>
                  <a:lnTo>
                    <a:pt x="379" y="82"/>
                  </a:lnTo>
                  <a:lnTo>
                    <a:pt x="342" y="52"/>
                  </a:lnTo>
                  <a:lnTo>
                    <a:pt x="309" y="84"/>
                  </a:lnTo>
                  <a:lnTo>
                    <a:pt x="278" y="52"/>
                  </a:lnTo>
                  <a:lnTo>
                    <a:pt x="196" y="54"/>
                  </a:lnTo>
                  <a:lnTo>
                    <a:pt x="206" y="5"/>
                  </a:lnTo>
                  <a:lnTo>
                    <a:pt x="145" y="0"/>
                  </a:lnTo>
                  <a:close/>
                </a:path>
              </a:pathLst>
            </a:custGeom>
            <a:solidFill>
              <a:schemeClr val="accent3"/>
            </a:solidFill>
            <a:ln w="19050">
              <a:solidFill>
                <a:srgbClr val="000000"/>
              </a:solidFill>
              <a:prstDash val="solid"/>
              <a:round/>
              <a:headEnd/>
              <a:tailEnd/>
            </a:ln>
          </p:spPr>
          <p:txBody>
            <a:bodyPr/>
            <a:lstStyle/>
            <a:p>
              <a:pPr>
                <a:defRPr/>
              </a:pPr>
              <a:endParaRPr lang="en-US" sz="1300">
                <a:latin typeface="+mj-lt"/>
              </a:endParaRPr>
            </a:p>
          </p:txBody>
        </p:sp>
        <p:sp>
          <p:nvSpPr>
            <p:cNvPr id="18" name="Shape - Oklahoma"/>
            <p:cNvSpPr>
              <a:spLocks noChangeAspect="1"/>
            </p:cNvSpPr>
            <p:nvPr/>
          </p:nvSpPr>
          <p:spPr bwMode="auto">
            <a:xfrm>
              <a:off x="4098817" y="3368675"/>
              <a:ext cx="1125538" cy="534988"/>
            </a:xfrm>
            <a:custGeom>
              <a:avLst/>
              <a:gdLst>
                <a:gd name="T0" fmla="*/ 2147483647 w 713"/>
                <a:gd name="T1" fmla="*/ 0 h 343"/>
                <a:gd name="T2" fmla="*/ 0 w 713"/>
                <a:gd name="T3" fmla="*/ 2147483647 h 343"/>
                <a:gd name="T4" fmla="*/ 2147483647 w 713"/>
                <a:gd name="T5" fmla="*/ 2147483647 h 343"/>
                <a:gd name="T6" fmla="*/ 2147483647 w 713"/>
                <a:gd name="T7" fmla="*/ 2147483647 h 343"/>
                <a:gd name="T8" fmla="*/ 2147483647 w 713"/>
                <a:gd name="T9" fmla="*/ 2147483647 h 343"/>
                <a:gd name="T10" fmla="*/ 2147483647 w 713"/>
                <a:gd name="T11" fmla="*/ 2147483647 h 343"/>
                <a:gd name="T12" fmla="*/ 2147483647 w 713"/>
                <a:gd name="T13" fmla="*/ 2147483647 h 343"/>
                <a:gd name="T14" fmla="*/ 2147483647 w 713"/>
                <a:gd name="T15" fmla="*/ 2147483647 h 343"/>
                <a:gd name="T16" fmla="*/ 2147483647 w 713"/>
                <a:gd name="T17" fmla="*/ 2147483647 h 343"/>
                <a:gd name="T18" fmla="*/ 2147483647 w 713"/>
                <a:gd name="T19" fmla="*/ 2147483647 h 343"/>
                <a:gd name="T20" fmla="*/ 2147483647 w 713"/>
                <a:gd name="T21" fmla="*/ 2147483647 h 343"/>
                <a:gd name="T22" fmla="*/ 2147483647 w 713"/>
                <a:gd name="T23" fmla="*/ 2147483647 h 343"/>
                <a:gd name="T24" fmla="*/ 2147483647 w 713"/>
                <a:gd name="T25" fmla="*/ 0 h 343"/>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713"/>
                <a:gd name="T40" fmla="*/ 0 h 343"/>
                <a:gd name="T41" fmla="*/ 713 w 713"/>
                <a:gd name="T42" fmla="*/ 343 h 343"/>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713" h="343">
                  <a:moveTo>
                    <a:pt x="4" y="0"/>
                  </a:moveTo>
                  <a:lnTo>
                    <a:pt x="0" y="61"/>
                  </a:lnTo>
                  <a:lnTo>
                    <a:pt x="253" y="70"/>
                  </a:lnTo>
                  <a:lnTo>
                    <a:pt x="255" y="266"/>
                  </a:lnTo>
                  <a:lnTo>
                    <a:pt x="385" y="319"/>
                  </a:lnTo>
                  <a:lnTo>
                    <a:pt x="420" y="300"/>
                  </a:lnTo>
                  <a:lnTo>
                    <a:pt x="502" y="343"/>
                  </a:lnTo>
                  <a:lnTo>
                    <a:pt x="556" y="342"/>
                  </a:lnTo>
                  <a:lnTo>
                    <a:pt x="654" y="300"/>
                  </a:lnTo>
                  <a:lnTo>
                    <a:pt x="713" y="340"/>
                  </a:lnTo>
                  <a:lnTo>
                    <a:pt x="713" y="128"/>
                  </a:lnTo>
                  <a:lnTo>
                    <a:pt x="695" y="5"/>
                  </a:lnTo>
                  <a:lnTo>
                    <a:pt x="4" y="0"/>
                  </a:lnTo>
                  <a:close/>
                </a:path>
              </a:pathLst>
            </a:custGeom>
            <a:solidFill>
              <a:schemeClr val="accent3"/>
            </a:solidFill>
            <a:ln w="19050">
              <a:solidFill>
                <a:srgbClr val="000000"/>
              </a:solidFill>
              <a:prstDash val="solid"/>
              <a:round/>
              <a:headEnd/>
              <a:tailEnd/>
            </a:ln>
          </p:spPr>
          <p:txBody>
            <a:bodyPr/>
            <a:lstStyle/>
            <a:p>
              <a:endParaRPr lang="en-US" sz="1300">
                <a:latin typeface="+mj-lt"/>
              </a:endParaRPr>
            </a:p>
          </p:txBody>
        </p:sp>
        <p:sp>
          <p:nvSpPr>
            <p:cNvPr id="19" name="Shape - Ohio"/>
            <p:cNvSpPr>
              <a:spLocks noChangeAspect="1"/>
            </p:cNvSpPr>
            <p:nvPr/>
          </p:nvSpPr>
          <p:spPr bwMode="auto">
            <a:xfrm>
              <a:off x="6308617" y="2335213"/>
              <a:ext cx="547688" cy="619125"/>
            </a:xfrm>
            <a:custGeom>
              <a:avLst/>
              <a:gdLst>
                <a:gd name="T0" fmla="*/ 0 w 345"/>
                <a:gd name="T1" fmla="*/ 89 h 398"/>
                <a:gd name="T2" fmla="*/ 155 w 345"/>
                <a:gd name="T3" fmla="*/ 74 h 398"/>
                <a:gd name="T4" fmla="*/ 188 w 345"/>
                <a:gd name="T5" fmla="*/ 80 h 398"/>
                <a:gd name="T6" fmla="*/ 261 w 345"/>
                <a:gd name="T7" fmla="*/ 46 h 398"/>
                <a:gd name="T8" fmla="*/ 277 w 345"/>
                <a:gd name="T9" fmla="*/ 15 h 398"/>
                <a:gd name="T10" fmla="*/ 321 w 345"/>
                <a:gd name="T11" fmla="*/ 0 h 398"/>
                <a:gd name="T12" fmla="*/ 345 w 345"/>
                <a:gd name="T13" fmla="*/ 150 h 398"/>
                <a:gd name="T14" fmla="*/ 327 w 345"/>
                <a:gd name="T15" fmla="*/ 167 h 398"/>
                <a:gd name="T16" fmla="*/ 331 w 345"/>
                <a:gd name="T17" fmla="*/ 271 h 398"/>
                <a:gd name="T18" fmla="*/ 297 w 345"/>
                <a:gd name="T19" fmla="*/ 280 h 398"/>
                <a:gd name="T20" fmla="*/ 277 w 345"/>
                <a:gd name="T21" fmla="*/ 338 h 398"/>
                <a:gd name="T22" fmla="*/ 251 w 345"/>
                <a:gd name="T23" fmla="*/ 331 h 398"/>
                <a:gd name="T24" fmla="*/ 242 w 345"/>
                <a:gd name="T25" fmla="*/ 398 h 398"/>
                <a:gd name="T26" fmla="*/ 203 w 345"/>
                <a:gd name="T27" fmla="*/ 369 h 398"/>
                <a:gd name="T28" fmla="*/ 127 w 345"/>
                <a:gd name="T29" fmla="*/ 387 h 398"/>
                <a:gd name="T30" fmla="*/ 94 w 345"/>
                <a:gd name="T31" fmla="*/ 362 h 398"/>
                <a:gd name="T32" fmla="*/ 51 w 345"/>
                <a:gd name="T33" fmla="*/ 360 h 398"/>
                <a:gd name="T34" fmla="*/ 29 w 345"/>
                <a:gd name="T35" fmla="*/ 249 h 398"/>
                <a:gd name="T36" fmla="*/ 0 w 345"/>
                <a:gd name="T37" fmla="*/ 89 h 39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345"/>
                <a:gd name="T58" fmla="*/ 0 h 398"/>
                <a:gd name="T59" fmla="*/ 345 w 345"/>
                <a:gd name="T60" fmla="*/ 398 h 398"/>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345" h="398">
                  <a:moveTo>
                    <a:pt x="0" y="89"/>
                  </a:moveTo>
                  <a:lnTo>
                    <a:pt x="155" y="74"/>
                  </a:lnTo>
                  <a:lnTo>
                    <a:pt x="188" y="80"/>
                  </a:lnTo>
                  <a:lnTo>
                    <a:pt x="261" y="46"/>
                  </a:lnTo>
                  <a:lnTo>
                    <a:pt x="277" y="15"/>
                  </a:lnTo>
                  <a:lnTo>
                    <a:pt x="321" y="0"/>
                  </a:lnTo>
                  <a:lnTo>
                    <a:pt x="345" y="150"/>
                  </a:lnTo>
                  <a:lnTo>
                    <a:pt x="327" y="167"/>
                  </a:lnTo>
                  <a:lnTo>
                    <a:pt x="331" y="271"/>
                  </a:lnTo>
                  <a:lnTo>
                    <a:pt x="297" y="280"/>
                  </a:lnTo>
                  <a:lnTo>
                    <a:pt x="277" y="338"/>
                  </a:lnTo>
                  <a:lnTo>
                    <a:pt x="251" y="331"/>
                  </a:lnTo>
                  <a:lnTo>
                    <a:pt x="242" y="398"/>
                  </a:lnTo>
                  <a:lnTo>
                    <a:pt x="203" y="369"/>
                  </a:lnTo>
                  <a:lnTo>
                    <a:pt x="127" y="387"/>
                  </a:lnTo>
                  <a:lnTo>
                    <a:pt x="94" y="362"/>
                  </a:lnTo>
                  <a:lnTo>
                    <a:pt x="51" y="360"/>
                  </a:lnTo>
                  <a:lnTo>
                    <a:pt x="29" y="249"/>
                  </a:lnTo>
                  <a:lnTo>
                    <a:pt x="0" y="89"/>
                  </a:lnTo>
                  <a:close/>
                </a:path>
              </a:pathLst>
            </a:custGeom>
            <a:solidFill>
              <a:schemeClr val="accent3"/>
            </a:solidFill>
            <a:ln w="19050">
              <a:solidFill>
                <a:srgbClr val="000000"/>
              </a:solidFill>
              <a:prstDash val="solid"/>
              <a:round/>
              <a:headEnd/>
              <a:tailEnd/>
            </a:ln>
          </p:spPr>
          <p:txBody>
            <a:bodyPr/>
            <a:lstStyle/>
            <a:p>
              <a:pPr>
                <a:defRPr/>
              </a:pPr>
              <a:endParaRPr lang="en-US" sz="1300">
                <a:latin typeface="+mj-lt"/>
              </a:endParaRPr>
            </a:p>
          </p:txBody>
        </p:sp>
        <p:sp>
          <p:nvSpPr>
            <p:cNvPr id="20" name="Shape - North Dakota"/>
            <p:cNvSpPr>
              <a:spLocks noChangeAspect="1"/>
            </p:cNvSpPr>
            <p:nvPr/>
          </p:nvSpPr>
          <p:spPr bwMode="auto">
            <a:xfrm>
              <a:off x="4022998" y="1443038"/>
              <a:ext cx="876300" cy="506412"/>
            </a:xfrm>
            <a:custGeom>
              <a:avLst/>
              <a:gdLst>
                <a:gd name="T0" fmla="*/ 2147483647 w 555"/>
                <a:gd name="T1" fmla="*/ 0 h 325"/>
                <a:gd name="T2" fmla="*/ 2147483647 w 555"/>
                <a:gd name="T3" fmla="*/ 2147483647 h 325"/>
                <a:gd name="T4" fmla="*/ 2147483647 w 555"/>
                <a:gd name="T5" fmla="*/ 2147483647 h 325"/>
                <a:gd name="T6" fmla="*/ 2147483647 w 555"/>
                <a:gd name="T7" fmla="*/ 2147483647 h 325"/>
                <a:gd name="T8" fmla="*/ 2147483647 w 555"/>
                <a:gd name="T9" fmla="*/ 2147483647 h 325"/>
                <a:gd name="T10" fmla="*/ 2147483647 w 555"/>
                <a:gd name="T11" fmla="*/ 2147483647 h 325"/>
                <a:gd name="T12" fmla="*/ 2147483647 w 555"/>
                <a:gd name="T13" fmla="*/ 2147483647 h 325"/>
                <a:gd name="T14" fmla="*/ 0 w 555"/>
                <a:gd name="T15" fmla="*/ 2147483647 h 325"/>
                <a:gd name="T16" fmla="*/ 2147483647 w 555"/>
                <a:gd name="T17" fmla="*/ 0 h 32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55"/>
                <a:gd name="T28" fmla="*/ 0 h 325"/>
                <a:gd name="T29" fmla="*/ 555 w 555"/>
                <a:gd name="T30" fmla="*/ 325 h 32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55" h="325">
                  <a:moveTo>
                    <a:pt x="2" y="0"/>
                  </a:moveTo>
                  <a:lnTo>
                    <a:pt x="465" y="10"/>
                  </a:lnTo>
                  <a:lnTo>
                    <a:pt x="500" y="106"/>
                  </a:lnTo>
                  <a:lnTo>
                    <a:pt x="532" y="179"/>
                  </a:lnTo>
                  <a:lnTo>
                    <a:pt x="555" y="298"/>
                  </a:lnTo>
                  <a:lnTo>
                    <a:pt x="541" y="325"/>
                  </a:lnTo>
                  <a:lnTo>
                    <a:pt x="370" y="320"/>
                  </a:lnTo>
                  <a:lnTo>
                    <a:pt x="0" y="314"/>
                  </a:lnTo>
                  <a:lnTo>
                    <a:pt x="2" y="0"/>
                  </a:lnTo>
                  <a:close/>
                </a:path>
              </a:pathLst>
            </a:custGeom>
            <a:solidFill>
              <a:schemeClr val="accent5">
                <a:lumMod val="20000"/>
                <a:lumOff val="80000"/>
              </a:schemeClr>
            </a:solidFill>
            <a:ln w="19050">
              <a:solidFill>
                <a:srgbClr val="000000"/>
              </a:solidFill>
              <a:prstDash val="solid"/>
              <a:round/>
              <a:headEnd/>
              <a:tailEnd/>
            </a:ln>
          </p:spPr>
          <p:txBody>
            <a:bodyPr/>
            <a:lstStyle/>
            <a:p>
              <a:endParaRPr lang="en-US" sz="1300">
                <a:latin typeface="+mj-lt"/>
              </a:endParaRPr>
            </a:p>
          </p:txBody>
        </p:sp>
        <p:sp>
          <p:nvSpPr>
            <p:cNvPr id="21" name="Shape - North Carolina"/>
            <p:cNvSpPr>
              <a:spLocks noChangeAspect="1"/>
            </p:cNvSpPr>
            <p:nvPr/>
          </p:nvSpPr>
          <p:spPr bwMode="auto">
            <a:xfrm>
              <a:off x="6576905" y="3079750"/>
              <a:ext cx="1112837" cy="479425"/>
            </a:xfrm>
            <a:custGeom>
              <a:avLst/>
              <a:gdLst>
                <a:gd name="T0" fmla="*/ 2147483647 w 704"/>
                <a:gd name="T1" fmla="*/ 2147483647 h 308"/>
                <a:gd name="T2" fmla="*/ 0 w 704"/>
                <a:gd name="T3" fmla="*/ 2147483647 h 308"/>
                <a:gd name="T4" fmla="*/ 2147483647 w 704"/>
                <a:gd name="T5" fmla="*/ 2147483647 h 308"/>
                <a:gd name="T6" fmla="*/ 2147483647 w 704"/>
                <a:gd name="T7" fmla="*/ 2147483647 h 308"/>
                <a:gd name="T8" fmla="*/ 2147483647 w 704"/>
                <a:gd name="T9" fmla="*/ 2147483647 h 308"/>
                <a:gd name="T10" fmla="*/ 2147483647 w 704"/>
                <a:gd name="T11" fmla="*/ 2147483647 h 308"/>
                <a:gd name="T12" fmla="*/ 2147483647 w 704"/>
                <a:gd name="T13" fmla="*/ 2147483647 h 308"/>
                <a:gd name="T14" fmla="*/ 2147483647 w 704"/>
                <a:gd name="T15" fmla="*/ 2147483647 h 308"/>
                <a:gd name="T16" fmla="*/ 2147483647 w 704"/>
                <a:gd name="T17" fmla="*/ 2147483647 h 308"/>
                <a:gd name="T18" fmla="*/ 2147483647 w 704"/>
                <a:gd name="T19" fmla="*/ 2147483647 h 308"/>
                <a:gd name="T20" fmla="*/ 2147483647 w 704"/>
                <a:gd name="T21" fmla="*/ 2147483647 h 308"/>
                <a:gd name="T22" fmla="*/ 2147483647 w 704"/>
                <a:gd name="T23" fmla="*/ 2147483647 h 308"/>
                <a:gd name="T24" fmla="*/ 2147483647 w 704"/>
                <a:gd name="T25" fmla="*/ 2147483647 h 308"/>
                <a:gd name="T26" fmla="*/ 2147483647 w 704"/>
                <a:gd name="T27" fmla="*/ 2147483647 h 308"/>
                <a:gd name="T28" fmla="*/ 2147483647 w 704"/>
                <a:gd name="T29" fmla="*/ 2147483647 h 308"/>
                <a:gd name="T30" fmla="*/ 2147483647 w 704"/>
                <a:gd name="T31" fmla="*/ 2147483647 h 308"/>
                <a:gd name="T32" fmla="*/ 2147483647 w 704"/>
                <a:gd name="T33" fmla="*/ 2147483647 h 308"/>
                <a:gd name="T34" fmla="*/ 2147483647 w 704"/>
                <a:gd name="T35" fmla="*/ 2147483647 h 308"/>
                <a:gd name="T36" fmla="*/ 2147483647 w 704"/>
                <a:gd name="T37" fmla="*/ 2147483647 h 308"/>
                <a:gd name="T38" fmla="*/ 2147483647 w 704"/>
                <a:gd name="T39" fmla="*/ 2147483647 h 308"/>
                <a:gd name="T40" fmla="*/ 2147483647 w 704"/>
                <a:gd name="T41" fmla="*/ 2147483647 h 308"/>
                <a:gd name="T42" fmla="*/ 2147483647 w 704"/>
                <a:gd name="T43" fmla="*/ 2147483647 h 308"/>
                <a:gd name="T44" fmla="*/ 2147483647 w 704"/>
                <a:gd name="T45" fmla="*/ 2147483647 h 308"/>
                <a:gd name="T46" fmla="*/ 2147483647 w 704"/>
                <a:gd name="T47" fmla="*/ 2147483647 h 308"/>
                <a:gd name="T48" fmla="*/ 2147483647 w 704"/>
                <a:gd name="T49" fmla="*/ 2147483647 h 308"/>
                <a:gd name="T50" fmla="*/ 2147483647 w 704"/>
                <a:gd name="T51" fmla="*/ 2147483647 h 308"/>
                <a:gd name="T52" fmla="*/ 2147483647 w 704"/>
                <a:gd name="T53" fmla="*/ 2147483647 h 308"/>
                <a:gd name="T54" fmla="*/ 2147483647 w 704"/>
                <a:gd name="T55" fmla="*/ 2147483647 h 308"/>
                <a:gd name="T56" fmla="*/ 2147483647 w 704"/>
                <a:gd name="T57" fmla="*/ 2147483647 h 308"/>
                <a:gd name="T58" fmla="*/ 2147483647 w 704"/>
                <a:gd name="T59" fmla="*/ 0 h 308"/>
                <a:gd name="T60" fmla="*/ 2147483647 w 704"/>
                <a:gd name="T61" fmla="*/ 2147483647 h 308"/>
                <a:gd name="T62" fmla="*/ 2147483647 w 704"/>
                <a:gd name="T63" fmla="*/ 2147483647 h 308"/>
                <a:gd name="T64" fmla="*/ 2147483647 w 704"/>
                <a:gd name="T65" fmla="*/ 2147483647 h 308"/>
                <a:gd name="T66" fmla="*/ 2147483647 w 704"/>
                <a:gd name="T67" fmla="*/ 2147483647 h 308"/>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704"/>
                <a:gd name="T103" fmla="*/ 0 h 308"/>
                <a:gd name="T104" fmla="*/ 704 w 704"/>
                <a:gd name="T105" fmla="*/ 308 h 308"/>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704" h="308">
                  <a:moveTo>
                    <a:pt x="24" y="228"/>
                  </a:moveTo>
                  <a:lnTo>
                    <a:pt x="0" y="294"/>
                  </a:lnTo>
                  <a:lnTo>
                    <a:pt x="91" y="285"/>
                  </a:lnTo>
                  <a:lnTo>
                    <a:pt x="127" y="255"/>
                  </a:lnTo>
                  <a:lnTo>
                    <a:pt x="251" y="222"/>
                  </a:lnTo>
                  <a:lnTo>
                    <a:pt x="285" y="240"/>
                  </a:lnTo>
                  <a:lnTo>
                    <a:pt x="367" y="228"/>
                  </a:lnTo>
                  <a:lnTo>
                    <a:pt x="367" y="233"/>
                  </a:lnTo>
                  <a:lnTo>
                    <a:pt x="489" y="308"/>
                  </a:lnTo>
                  <a:lnTo>
                    <a:pt x="561" y="286"/>
                  </a:lnTo>
                  <a:lnTo>
                    <a:pt x="601" y="201"/>
                  </a:lnTo>
                  <a:lnTo>
                    <a:pt x="671" y="177"/>
                  </a:lnTo>
                  <a:lnTo>
                    <a:pt x="704" y="115"/>
                  </a:lnTo>
                  <a:lnTo>
                    <a:pt x="702" y="39"/>
                  </a:lnTo>
                  <a:lnTo>
                    <a:pt x="693" y="101"/>
                  </a:lnTo>
                  <a:lnTo>
                    <a:pt x="655" y="155"/>
                  </a:lnTo>
                  <a:lnTo>
                    <a:pt x="640" y="151"/>
                  </a:lnTo>
                  <a:lnTo>
                    <a:pt x="587" y="165"/>
                  </a:lnTo>
                  <a:lnTo>
                    <a:pt x="587" y="148"/>
                  </a:lnTo>
                  <a:lnTo>
                    <a:pt x="640" y="130"/>
                  </a:lnTo>
                  <a:lnTo>
                    <a:pt x="592" y="124"/>
                  </a:lnTo>
                  <a:lnTo>
                    <a:pt x="646" y="107"/>
                  </a:lnTo>
                  <a:lnTo>
                    <a:pt x="666" y="116"/>
                  </a:lnTo>
                  <a:lnTo>
                    <a:pt x="677" y="57"/>
                  </a:lnTo>
                  <a:lnTo>
                    <a:pt x="663" y="43"/>
                  </a:lnTo>
                  <a:lnTo>
                    <a:pt x="599" y="67"/>
                  </a:lnTo>
                  <a:lnTo>
                    <a:pt x="601" y="31"/>
                  </a:lnTo>
                  <a:lnTo>
                    <a:pt x="628" y="40"/>
                  </a:lnTo>
                  <a:lnTo>
                    <a:pt x="663" y="13"/>
                  </a:lnTo>
                  <a:lnTo>
                    <a:pt x="644" y="0"/>
                  </a:lnTo>
                  <a:lnTo>
                    <a:pt x="434" y="48"/>
                  </a:lnTo>
                  <a:lnTo>
                    <a:pt x="176" y="100"/>
                  </a:lnTo>
                  <a:lnTo>
                    <a:pt x="58" y="227"/>
                  </a:lnTo>
                  <a:lnTo>
                    <a:pt x="24" y="228"/>
                  </a:lnTo>
                  <a:close/>
                </a:path>
              </a:pathLst>
            </a:custGeom>
            <a:solidFill>
              <a:schemeClr val="accent3"/>
            </a:solidFill>
            <a:ln w="19050">
              <a:solidFill>
                <a:srgbClr val="000000"/>
              </a:solidFill>
              <a:prstDash val="solid"/>
              <a:round/>
              <a:headEnd/>
              <a:tailEnd/>
            </a:ln>
          </p:spPr>
          <p:txBody>
            <a:bodyPr/>
            <a:lstStyle/>
            <a:p>
              <a:endParaRPr lang="en-US" sz="1300">
                <a:latin typeface="+mj-lt"/>
              </a:endParaRPr>
            </a:p>
          </p:txBody>
        </p:sp>
        <p:grpSp>
          <p:nvGrpSpPr>
            <p:cNvPr id="22" name="Shape - New York"/>
            <p:cNvGrpSpPr>
              <a:grpSpLocks/>
            </p:cNvGrpSpPr>
            <p:nvPr/>
          </p:nvGrpSpPr>
          <p:grpSpPr bwMode="auto">
            <a:xfrm>
              <a:off x="6876942" y="1655763"/>
              <a:ext cx="1044575" cy="700087"/>
              <a:chOff x="4071" y="893"/>
              <a:chExt cx="658" cy="440"/>
            </a:xfrm>
            <a:noFill/>
          </p:grpSpPr>
          <p:sp>
            <p:nvSpPr>
              <p:cNvPr id="127" name="Shape -"/>
              <p:cNvSpPr>
                <a:spLocks noChangeAspect="1"/>
              </p:cNvSpPr>
              <p:nvPr/>
            </p:nvSpPr>
            <p:spPr bwMode="auto">
              <a:xfrm>
                <a:off x="4071" y="893"/>
                <a:ext cx="521" cy="417"/>
              </a:xfrm>
              <a:custGeom>
                <a:avLst/>
                <a:gdLst>
                  <a:gd name="T0" fmla="*/ 41 w 524"/>
                  <a:gd name="T1" fmla="*/ 286 h 426"/>
                  <a:gd name="T2" fmla="*/ 90 w 524"/>
                  <a:gd name="T3" fmla="*/ 261 h 426"/>
                  <a:gd name="T4" fmla="*/ 157 w 524"/>
                  <a:gd name="T5" fmla="*/ 255 h 426"/>
                  <a:gd name="T6" fmla="*/ 173 w 524"/>
                  <a:gd name="T7" fmla="*/ 233 h 426"/>
                  <a:gd name="T8" fmla="*/ 197 w 524"/>
                  <a:gd name="T9" fmla="*/ 230 h 426"/>
                  <a:gd name="T10" fmla="*/ 211 w 524"/>
                  <a:gd name="T11" fmla="*/ 206 h 426"/>
                  <a:gd name="T12" fmla="*/ 233 w 524"/>
                  <a:gd name="T13" fmla="*/ 197 h 426"/>
                  <a:gd name="T14" fmla="*/ 223 w 524"/>
                  <a:gd name="T15" fmla="*/ 152 h 426"/>
                  <a:gd name="T16" fmla="*/ 209 w 524"/>
                  <a:gd name="T17" fmla="*/ 140 h 426"/>
                  <a:gd name="T18" fmla="*/ 237 w 524"/>
                  <a:gd name="T19" fmla="*/ 104 h 426"/>
                  <a:gd name="T20" fmla="*/ 255 w 524"/>
                  <a:gd name="T21" fmla="*/ 104 h 426"/>
                  <a:gd name="T22" fmla="*/ 316 w 524"/>
                  <a:gd name="T23" fmla="*/ 28 h 426"/>
                  <a:gd name="T24" fmla="*/ 410 w 524"/>
                  <a:gd name="T25" fmla="*/ 0 h 426"/>
                  <a:gd name="T26" fmla="*/ 421 w 524"/>
                  <a:gd name="T27" fmla="*/ 72 h 426"/>
                  <a:gd name="T28" fmla="*/ 425 w 524"/>
                  <a:gd name="T29" fmla="*/ 69 h 426"/>
                  <a:gd name="T30" fmla="*/ 448 w 524"/>
                  <a:gd name="T31" fmla="*/ 94 h 426"/>
                  <a:gd name="T32" fmla="*/ 449 w 524"/>
                  <a:gd name="T33" fmla="*/ 167 h 426"/>
                  <a:gd name="T34" fmla="*/ 477 w 524"/>
                  <a:gd name="T35" fmla="*/ 227 h 426"/>
                  <a:gd name="T36" fmla="*/ 488 w 524"/>
                  <a:gd name="T37" fmla="*/ 304 h 426"/>
                  <a:gd name="T38" fmla="*/ 491 w 524"/>
                  <a:gd name="T39" fmla="*/ 371 h 426"/>
                  <a:gd name="T40" fmla="*/ 524 w 524"/>
                  <a:gd name="T41" fmla="*/ 394 h 426"/>
                  <a:gd name="T42" fmla="*/ 500 w 524"/>
                  <a:gd name="T43" fmla="*/ 426 h 426"/>
                  <a:gd name="T44" fmla="*/ 439 w 524"/>
                  <a:gd name="T45" fmla="*/ 388 h 426"/>
                  <a:gd name="T46" fmla="*/ 407 w 524"/>
                  <a:gd name="T47" fmla="*/ 391 h 426"/>
                  <a:gd name="T48" fmla="*/ 376 w 524"/>
                  <a:gd name="T49" fmla="*/ 382 h 426"/>
                  <a:gd name="T50" fmla="*/ 378 w 524"/>
                  <a:gd name="T51" fmla="*/ 359 h 426"/>
                  <a:gd name="T52" fmla="*/ 358 w 524"/>
                  <a:gd name="T53" fmla="*/ 352 h 426"/>
                  <a:gd name="T54" fmla="*/ 15 w 524"/>
                  <a:gd name="T55" fmla="*/ 417 h 426"/>
                  <a:gd name="T56" fmla="*/ 0 w 524"/>
                  <a:gd name="T57" fmla="*/ 398 h 426"/>
                  <a:gd name="T58" fmla="*/ 53 w 524"/>
                  <a:gd name="T59" fmla="*/ 322 h 426"/>
                  <a:gd name="T60" fmla="*/ 41 w 524"/>
                  <a:gd name="T61" fmla="*/ 286 h 42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524"/>
                  <a:gd name="T94" fmla="*/ 0 h 426"/>
                  <a:gd name="T95" fmla="*/ 524 w 524"/>
                  <a:gd name="T96" fmla="*/ 426 h 42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524" h="426">
                    <a:moveTo>
                      <a:pt x="41" y="286"/>
                    </a:moveTo>
                    <a:lnTo>
                      <a:pt x="90" y="261"/>
                    </a:lnTo>
                    <a:lnTo>
                      <a:pt x="157" y="255"/>
                    </a:lnTo>
                    <a:lnTo>
                      <a:pt x="173" y="233"/>
                    </a:lnTo>
                    <a:lnTo>
                      <a:pt x="197" y="230"/>
                    </a:lnTo>
                    <a:lnTo>
                      <a:pt x="211" y="206"/>
                    </a:lnTo>
                    <a:lnTo>
                      <a:pt x="233" y="197"/>
                    </a:lnTo>
                    <a:lnTo>
                      <a:pt x="223" y="152"/>
                    </a:lnTo>
                    <a:lnTo>
                      <a:pt x="209" y="140"/>
                    </a:lnTo>
                    <a:lnTo>
                      <a:pt x="237" y="104"/>
                    </a:lnTo>
                    <a:lnTo>
                      <a:pt x="255" y="104"/>
                    </a:lnTo>
                    <a:lnTo>
                      <a:pt x="316" y="28"/>
                    </a:lnTo>
                    <a:lnTo>
                      <a:pt x="410" y="0"/>
                    </a:lnTo>
                    <a:lnTo>
                      <a:pt x="421" y="72"/>
                    </a:lnTo>
                    <a:lnTo>
                      <a:pt x="425" y="69"/>
                    </a:lnTo>
                    <a:lnTo>
                      <a:pt x="448" y="94"/>
                    </a:lnTo>
                    <a:lnTo>
                      <a:pt x="449" y="167"/>
                    </a:lnTo>
                    <a:lnTo>
                      <a:pt x="477" y="227"/>
                    </a:lnTo>
                    <a:lnTo>
                      <a:pt x="488" y="304"/>
                    </a:lnTo>
                    <a:lnTo>
                      <a:pt x="491" y="371"/>
                    </a:lnTo>
                    <a:lnTo>
                      <a:pt x="524" y="394"/>
                    </a:lnTo>
                    <a:lnTo>
                      <a:pt x="500" y="426"/>
                    </a:lnTo>
                    <a:lnTo>
                      <a:pt x="439" y="388"/>
                    </a:lnTo>
                    <a:lnTo>
                      <a:pt x="407" y="391"/>
                    </a:lnTo>
                    <a:lnTo>
                      <a:pt x="376" y="382"/>
                    </a:lnTo>
                    <a:lnTo>
                      <a:pt x="378" y="359"/>
                    </a:lnTo>
                    <a:lnTo>
                      <a:pt x="358" y="352"/>
                    </a:lnTo>
                    <a:lnTo>
                      <a:pt x="15" y="417"/>
                    </a:lnTo>
                    <a:lnTo>
                      <a:pt x="0" y="398"/>
                    </a:lnTo>
                    <a:lnTo>
                      <a:pt x="53" y="322"/>
                    </a:lnTo>
                    <a:lnTo>
                      <a:pt x="41" y="286"/>
                    </a:lnTo>
                    <a:close/>
                  </a:path>
                </a:pathLst>
              </a:custGeom>
              <a:solidFill>
                <a:schemeClr val="accent5">
                  <a:lumMod val="20000"/>
                  <a:lumOff val="80000"/>
                </a:schemeClr>
              </a:solidFill>
              <a:ln w="19050">
                <a:solidFill>
                  <a:srgbClr val="000000"/>
                </a:solidFill>
                <a:prstDash val="solid"/>
                <a:round/>
                <a:headEnd/>
                <a:tailEnd/>
              </a:ln>
            </p:spPr>
            <p:txBody>
              <a:bodyPr/>
              <a:lstStyle/>
              <a:p>
                <a:pPr>
                  <a:defRPr/>
                </a:pPr>
                <a:endParaRPr lang="en-US" sz="1300">
                  <a:latin typeface="+mj-lt"/>
                </a:endParaRPr>
              </a:p>
            </p:txBody>
          </p:sp>
          <p:sp>
            <p:nvSpPr>
              <p:cNvPr id="128" name="Shape -"/>
              <p:cNvSpPr>
                <a:spLocks noChangeAspect="1"/>
              </p:cNvSpPr>
              <p:nvPr/>
            </p:nvSpPr>
            <p:spPr bwMode="auto">
              <a:xfrm>
                <a:off x="4578" y="1244"/>
                <a:ext cx="151" cy="89"/>
              </a:xfrm>
              <a:custGeom>
                <a:avLst/>
                <a:gdLst>
                  <a:gd name="T0" fmla="*/ 0 w 152"/>
                  <a:gd name="T1" fmla="*/ 67 h 91"/>
                  <a:gd name="T2" fmla="*/ 63 w 152"/>
                  <a:gd name="T3" fmla="*/ 37 h 91"/>
                  <a:gd name="T4" fmla="*/ 124 w 152"/>
                  <a:gd name="T5" fmla="*/ 0 h 91"/>
                  <a:gd name="T6" fmla="*/ 134 w 152"/>
                  <a:gd name="T7" fmla="*/ 1 h 91"/>
                  <a:gd name="T8" fmla="*/ 152 w 152"/>
                  <a:gd name="T9" fmla="*/ 3 h 91"/>
                  <a:gd name="T10" fmla="*/ 93 w 152"/>
                  <a:gd name="T11" fmla="*/ 50 h 91"/>
                  <a:gd name="T12" fmla="*/ 18 w 152"/>
                  <a:gd name="T13" fmla="*/ 91 h 91"/>
                  <a:gd name="T14" fmla="*/ 0 w 152"/>
                  <a:gd name="T15" fmla="*/ 67 h 91"/>
                  <a:gd name="T16" fmla="*/ 0 60000 65536"/>
                  <a:gd name="T17" fmla="*/ 0 60000 65536"/>
                  <a:gd name="T18" fmla="*/ 0 60000 65536"/>
                  <a:gd name="T19" fmla="*/ 0 60000 65536"/>
                  <a:gd name="T20" fmla="*/ 0 60000 65536"/>
                  <a:gd name="T21" fmla="*/ 0 60000 65536"/>
                  <a:gd name="T22" fmla="*/ 0 60000 65536"/>
                  <a:gd name="T23" fmla="*/ 0 60000 65536"/>
                  <a:gd name="T24" fmla="*/ 0 w 152"/>
                  <a:gd name="T25" fmla="*/ 0 h 91"/>
                  <a:gd name="T26" fmla="*/ 152 w 152"/>
                  <a:gd name="T27" fmla="*/ 91 h 91"/>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52" h="91">
                    <a:moveTo>
                      <a:pt x="0" y="67"/>
                    </a:moveTo>
                    <a:lnTo>
                      <a:pt x="63" y="37"/>
                    </a:lnTo>
                    <a:lnTo>
                      <a:pt x="124" y="0"/>
                    </a:lnTo>
                    <a:lnTo>
                      <a:pt x="134" y="1"/>
                    </a:lnTo>
                    <a:lnTo>
                      <a:pt x="152" y="3"/>
                    </a:lnTo>
                    <a:lnTo>
                      <a:pt x="93" y="50"/>
                    </a:lnTo>
                    <a:lnTo>
                      <a:pt x="18" y="91"/>
                    </a:lnTo>
                    <a:lnTo>
                      <a:pt x="0" y="67"/>
                    </a:lnTo>
                    <a:close/>
                  </a:path>
                </a:pathLst>
              </a:custGeom>
              <a:solidFill>
                <a:schemeClr val="accent4">
                  <a:lumMod val="20000"/>
                  <a:lumOff val="80000"/>
                </a:schemeClr>
              </a:solidFill>
              <a:ln w="19050">
                <a:solidFill>
                  <a:srgbClr val="000000"/>
                </a:solidFill>
                <a:prstDash val="solid"/>
                <a:round/>
                <a:headEnd/>
                <a:tailEnd/>
              </a:ln>
            </p:spPr>
            <p:txBody>
              <a:bodyPr/>
              <a:lstStyle/>
              <a:p>
                <a:pPr>
                  <a:defRPr/>
                </a:pPr>
                <a:endParaRPr lang="en-US" sz="1300">
                  <a:latin typeface="+mj-lt"/>
                </a:endParaRPr>
              </a:p>
            </p:txBody>
          </p:sp>
        </p:grpSp>
        <p:sp>
          <p:nvSpPr>
            <p:cNvPr id="23" name="Shape - New Mexico"/>
            <p:cNvSpPr>
              <a:spLocks noChangeAspect="1"/>
            </p:cNvSpPr>
            <p:nvPr/>
          </p:nvSpPr>
          <p:spPr bwMode="auto">
            <a:xfrm>
              <a:off x="3214580" y="3335338"/>
              <a:ext cx="898525" cy="877887"/>
            </a:xfrm>
            <a:custGeom>
              <a:avLst/>
              <a:gdLst>
                <a:gd name="T0" fmla="*/ 2147483647 w 568"/>
                <a:gd name="T1" fmla="*/ 0 h 563"/>
                <a:gd name="T2" fmla="*/ 2147483647 w 568"/>
                <a:gd name="T3" fmla="*/ 2147483647 h 563"/>
                <a:gd name="T4" fmla="*/ 2147483647 w 568"/>
                <a:gd name="T5" fmla="*/ 2147483647 h 563"/>
                <a:gd name="T6" fmla="*/ 2147483647 w 568"/>
                <a:gd name="T7" fmla="*/ 2147483647 h 563"/>
                <a:gd name="T8" fmla="*/ 2147483647 w 568"/>
                <a:gd name="T9" fmla="*/ 2147483647 h 563"/>
                <a:gd name="T10" fmla="*/ 2147483647 w 568"/>
                <a:gd name="T11" fmla="*/ 2147483647 h 563"/>
                <a:gd name="T12" fmla="*/ 2147483647 w 568"/>
                <a:gd name="T13" fmla="*/ 2147483647 h 563"/>
                <a:gd name="T14" fmla="*/ 2147483647 w 568"/>
                <a:gd name="T15" fmla="*/ 2147483647 h 563"/>
                <a:gd name="T16" fmla="*/ 0 w 568"/>
                <a:gd name="T17" fmla="*/ 2147483647 h 563"/>
                <a:gd name="T18" fmla="*/ 2147483647 w 568"/>
                <a:gd name="T19" fmla="*/ 2147483647 h 563"/>
                <a:gd name="T20" fmla="*/ 2147483647 w 568"/>
                <a:gd name="T21" fmla="*/ 0 h 56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568"/>
                <a:gd name="T34" fmla="*/ 0 h 563"/>
                <a:gd name="T35" fmla="*/ 568 w 568"/>
                <a:gd name="T36" fmla="*/ 563 h 563"/>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568" h="563">
                  <a:moveTo>
                    <a:pt x="69" y="0"/>
                  </a:moveTo>
                  <a:lnTo>
                    <a:pt x="568" y="22"/>
                  </a:lnTo>
                  <a:lnTo>
                    <a:pt x="544" y="520"/>
                  </a:lnTo>
                  <a:lnTo>
                    <a:pt x="382" y="511"/>
                  </a:lnTo>
                  <a:lnTo>
                    <a:pt x="230" y="507"/>
                  </a:lnTo>
                  <a:lnTo>
                    <a:pt x="230" y="526"/>
                  </a:lnTo>
                  <a:lnTo>
                    <a:pt x="103" y="526"/>
                  </a:lnTo>
                  <a:lnTo>
                    <a:pt x="95" y="563"/>
                  </a:lnTo>
                  <a:lnTo>
                    <a:pt x="0" y="551"/>
                  </a:lnTo>
                  <a:lnTo>
                    <a:pt x="54" y="130"/>
                  </a:lnTo>
                  <a:lnTo>
                    <a:pt x="69" y="0"/>
                  </a:lnTo>
                  <a:close/>
                </a:path>
              </a:pathLst>
            </a:custGeom>
            <a:solidFill>
              <a:schemeClr val="accent2"/>
            </a:solidFill>
            <a:ln w="19050">
              <a:solidFill>
                <a:srgbClr val="000000"/>
              </a:solidFill>
              <a:prstDash val="solid"/>
              <a:round/>
              <a:headEnd/>
              <a:tailEnd/>
            </a:ln>
          </p:spPr>
          <p:txBody>
            <a:bodyPr/>
            <a:lstStyle/>
            <a:p>
              <a:endParaRPr lang="en-US" sz="1300">
                <a:latin typeface="+mj-lt"/>
              </a:endParaRPr>
            </a:p>
          </p:txBody>
        </p:sp>
        <p:sp>
          <p:nvSpPr>
            <p:cNvPr id="24" name="Shape - New Jersey"/>
            <p:cNvSpPr>
              <a:spLocks noChangeAspect="1"/>
            </p:cNvSpPr>
            <p:nvPr/>
          </p:nvSpPr>
          <p:spPr bwMode="auto">
            <a:xfrm>
              <a:off x="7489717" y="2257425"/>
              <a:ext cx="196850" cy="385763"/>
            </a:xfrm>
            <a:custGeom>
              <a:avLst/>
              <a:gdLst>
                <a:gd name="T0" fmla="*/ 2147483647 w 125"/>
                <a:gd name="T1" fmla="*/ 2147483647 h 247"/>
                <a:gd name="T2" fmla="*/ 2147483647 w 125"/>
                <a:gd name="T3" fmla="*/ 0 h 247"/>
                <a:gd name="T4" fmla="*/ 2147483647 w 125"/>
                <a:gd name="T5" fmla="*/ 2147483647 h 247"/>
                <a:gd name="T6" fmla="*/ 2147483647 w 125"/>
                <a:gd name="T7" fmla="*/ 2147483647 h 247"/>
                <a:gd name="T8" fmla="*/ 2147483647 w 125"/>
                <a:gd name="T9" fmla="*/ 2147483647 h 247"/>
                <a:gd name="T10" fmla="*/ 2147483647 w 125"/>
                <a:gd name="T11" fmla="*/ 2147483647 h 247"/>
                <a:gd name="T12" fmla="*/ 2147483647 w 125"/>
                <a:gd name="T13" fmla="*/ 2147483647 h 247"/>
                <a:gd name="T14" fmla="*/ 2147483647 w 125"/>
                <a:gd name="T15" fmla="*/ 2147483647 h 247"/>
                <a:gd name="T16" fmla="*/ 2147483647 w 125"/>
                <a:gd name="T17" fmla="*/ 2147483647 h 247"/>
                <a:gd name="T18" fmla="*/ 2147483647 w 125"/>
                <a:gd name="T19" fmla="*/ 2147483647 h 247"/>
                <a:gd name="T20" fmla="*/ 2147483647 w 125"/>
                <a:gd name="T21" fmla="*/ 2147483647 h 247"/>
                <a:gd name="T22" fmla="*/ 0 w 125"/>
                <a:gd name="T23" fmla="*/ 2147483647 h 247"/>
                <a:gd name="T24" fmla="*/ 2147483647 w 125"/>
                <a:gd name="T25" fmla="*/ 2147483647 h 24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25"/>
                <a:gd name="T40" fmla="*/ 0 h 247"/>
                <a:gd name="T41" fmla="*/ 125 w 125"/>
                <a:gd name="T42" fmla="*/ 247 h 24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25" h="247">
                  <a:moveTo>
                    <a:pt x="22" y="2"/>
                  </a:moveTo>
                  <a:lnTo>
                    <a:pt x="52" y="0"/>
                  </a:lnTo>
                  <a:lnTo>
                    <a:pt x="112" y="37"/>
                  </a:lnTo>
                  <a:lnTo>
                    <a:pt x="103" y="67"/>
                  </a:lnTo>
                  <a:lnTo>
                    <a:pt x="124" y="86"/>
                  </a:lnTo>
                  <a:lnTo>
                    <a:pt x="125" y="203"/>
                  </a:lnTo>
                  <a:lnTo>
                    <a:pt x="104" y="247"/>
                  </a:lnTo>
                  <a:lnTo>
                    <a:pt x="81" y="231"/>
                  </a:lnTo>
                  <a:lnTo>
                    <a:pt x="55" y="230"/>
                  </a:lnTo>
                  <a:lnTo>
                    <a:pt x="12" y="206"/>
                  </a:lnTo>
                  <a:lnTo>
                    <a:pt x="45" y="133"/>
                  </a:lnTo>
                  <a:lnTo>
                    <a:pt x="0" y="94"/>
                  </a:lnTo>
                  <a:lnTo>
                    <a:pt x="22" y="2"/>
                  </a:lnTo>
                  <a:close/>
                </a:path>
              </a:pathLst>
            </a:custGeom>
            <a:solidFill>
              <a:schemeClr val="accent5">
                <a:lumMod val="20000"/>
                <a:lumOff val="80000"/>
              </a:schemeClr>
            </a:solidFill>
            <a:ln w="19050">
              <a:solidFill>
                <a:srgbClr val="000000"/>
              </a:solidFill>
              <a:prstDash val="solid"/>
              <a:round/>
              <a:headEnd/>
              <a:tailEnd/>
            </a:ln>
          </p:spPr>
          <p:txBody>
            <a:bodyPr/>
            <a:lstStyle/>
            <a:p>
              <a:endParaRPr lang="en-US" sz="1300">
                <a:latin typeface="+mj-lt"/>
              </a:endParaRPr>
            </a:p>
          </p:txBody>
        </p:sp>
        <p:sp>
          <p:nvSpPr>
            <p:cNvPr id="25" name="Shape - New Hampshire"/>
            <p:cNvSpPr>
              <a:spLocks noChangeAspect="1"/>
            </p:cNvSpPr>
            <p:nvPr/>
          </p:nvSpPr>
          <p:spPr bwMode="auto">
            <a:xfrm>
              <a:off x="7680217" y="1543050"/>
              <a:ext cx="257175" cy="447675"/>
            </a:xfrm>
            <a:custGeom>
              <a:avLst/>
              <a:gdLst>
                <a:gd name="T0" fmla="*/ 2147483647 w 162"/>
                <a:gd name="T1" fmla="*/ 0 h 289"/>
                <a:gd name="T2" fmla="*/ 0 w 162"/>
                <a:gd name="T3" fmla="*/ 2147483647 h 289"/>
                <a:gd name="T4" fmla="*/ 2147483647 w 162"/>
                <a:gd name="T5" fmla="*/ 2147483647 h 289"/>
                <a:gd name="T6" fmla="*/ 2147483647 w 162"/>
                <a:gd name="T7" fmla="*/ 2147483647 h 289"/>
                <a:gd name="T8" fmla="*/ 2147483647 w 162"/>
                <a:gd name="T9" fmla="*/ 2147483647 h 289"/>
                <a:gd name="T10" fmla="*/ 2147483647 w 162"/>
                <a:gd name="T11" fmla="*/ 2147483647 h 289"/>
                <a:gd name="T12" fmla="*/ 2147483647 w 162"/>
                <a:gd name="T13" fmla="*/ 2147483647 h 289"/>
                <a:gd name="T14" fmla="*/ 2147483647 w 162"/>
                <a:gd name="T15" fmla="*/ 2147483647 h 289"/>
                <a:gd name="T16" fmla="*/ 2147483647 w 162"/>
                <a:gd name="T17" fmla="*/ 2147483647 h 289"/>
                <a:gd name="T18" fmla="*/ 2147483647 w 162"/>
                <a:gd name="T19" fmla="*/ 2147483647 h 289"/>
                <a:gd name="T20" fmla="*/ 2147483647 w 162"/>
                <a:gd name="T21" fmla="*/ 2147483647 h 289"/>
                <a:gd name="T22" fmla="*/ 2147483647 w 162"/>
                <a:gd name="T23" fmla="*/ 2147483647 h 289"/>
                <a:gd name="T24" fmla="*/ 2147483647 w 162"/>
                <a:gd name="T25" fmla="*/ 0 h 289"/>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62"/>
                <a:gd name="T40" fmla="*/ 0 h 289"/>
                <a:gd name="T41" fmla="*/ 162 w 162"/>
                <a:gd name="T42" fmla="*/ 289 h 289"/>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62" h="289">
                  <a:moveTo>
                    <a:pt x="34" y="0"/>
                  </a:moveTo>
                  <a:lnTo>
                    <a:pt x="0" y="51"/>
                  </a:lnTo>
                  <a:lnTo>
                    <a:pt x="37" y="118"/>
                  </a:lnTo>
                  <a:lnTo>
                    <a:pt x="15" y="136"/>
                  </a:lnTo>
                  <a:lnTo>
                    <a:pt x="24" y="289"/>
                  </a:lnTo>
                  <a:lnTo>
                    <a:pt x="115" y="267"/>
                  </a:lnTo>
                  <a:lnTo>
                    <a:pt x="138" y="267"/>
                  </a:lnTo>
                  <a:lnTo>
                    <a:pt x="152" y="250"/>
                  </a:lnTo>
                  <a:lnTo>
                    <a:pt x="152" y="222"/>
                  </a:lnTo>
                  <a:lnTo>
                    <a:pt x="162" y="204"/>
                  </a:lnTo>
                  <a:lnTo>
                    <a:pt x="112" y="182"/>
                  </a:lnTo>
                  <a:lnTo>
                    <a:pt x="46" y="14"/>
                  </a:lnTo>
                  <a:lnTo>
                    <a:pt x="34" y="0"/>
                  </a:lnTo>
                  <a:close/>
                </a:path>
              </a:pathLst>
            </a:custGeom>
            <a:solidFill>
              <a:schemeClr val="accent5">
                <a:lumMod val="20000"/>
                <a:lumOff val="80000"/>
              </a:schemeClr>
            </a:solidFill>
            <a:ln w="19050">
              <a:solidFill>
                <a:srgbClr val="000000"/>
              </a:solidFill>
              <a:prstDash val="solid"/>
              <a:round/>
              <a:headEnd/>
              <a:tailEnd/>
            </a:ln>
          </p:spPr>
          <p:txBody>
            <a:bodyPr/>
            <a:lstStyle/>
            <a:p>
              <a:endParaRPr lang="en-US" sz="1300">
                <a:latin typeface="+mj-lt"/>
              </a:endParaRPr>
            </a:p>
          </p:txBody>
        </p:sp>
        <p:sp>
          <p:nvSpPr>
            <p:cNvPr id="26" name="Shape - Nevada"/>
            <p:cNvSpPr>
              <a:spLocks noChangeAspect="1"/>
            </p:cNvSpPr>
            <p:nvPr/>
          </p:nvSpPr>
          <p:spPr bwMode="auto">
            <a:xfrm>
              <a:off x="2006492" y="2320925"/>
              <a:ext cx="831850" cy="1239838"/>
            </a:xfrm>
            <a:custGeom>
              <a:avLst/>
              <a:gdLst>
                <a:gd name="T0" fmla="*/ 2147483647 w 527"/>
                <a:gd name="T1" fmla="*/ 0 h 797"/>
                <a:gd name="T2" fmla="*/ 0 w 527"/>
                <a:gd name="T3" fmla="*/ 2147483647 h 797"/>
                <a:gd name="T4" fmla="*/ 2147483647 w 527"/>
                <a:gd name="T5" fmla="*/ 2147483647 h 797"/>
                <a:gd name="T6" fmla="*/ 2147483647 w 527"/>
                <a:gd name="T7" fmla="*/ 2147483647 h 797"/>
                <a:gd name="T8" fmla="*/ 2147483647 w 527"/>
                <a:gd name="T9" fmla="*/ 2147483647 h 797"/>
                <a:gd name="T10" fmla="*/ 2147483647 w 527"/>
                <a:gd name="T11" fmla="*/ 2147483647 h 797"/>
                <a:gd name="T12" fmla="*/ 2147483647 w 527"/>
                <a:gd name="T13" fmla="*/ 2147483647 h 797"/>
                <a:gd name="T14" fmla="*/ 2147483647 w 527"/>
                <a:gd name="T15" fmla="*/ 2147483647 h 797"/>
                <a:gd name="T16" fmla="*/ 2147483647 w 527"/>
                <a:gd name="T17" fmla="*/ 2147483647 h 797"/>
                <a:gd name="T18" fmla="*/ 2147483647 w 527"/>
                <a:gd name="T19" fmla="*/ 2147483647 h 797"/>
                <a:gd name="T20" fmla="*/ 2147483647 w 527"/>
                <a:gd name="T21" fmla="*/ 2147483647 h 797"/>
                <a:gd name="T22" fmla="*/ 2147483647 w 527"/>
                <a:gd name="T23" fmla="*/ 0 h 797"/>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527"/>
                <a:gd name="T37" fmla="*/ 0 h 797"/>
                <a:gd name="T38" fmla="*/ 527 w 527"/>
                <a:gd name="T39" fmla="*/ 797 h 797"/>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527" h="797">
                  <a:moveTo>
                    <a:pt x="67" y="0"/>
                  </a:moveTo>
                  <a:lnTo>
                    <a:pt x="0" y="316"/>
                  </a:lnTo>
                  <a:lnTo>
                    <a:pt x="359" y="797"/>
                  </a:lnTo>
                  <a:lnTo>
                    <a:pt x="381" y="776"/>
                  </a:lnTo>
                  <a:lnTo>
                    <a:pt x="380" y="681"/>
                  </a:lnTo>
                  <a:lnTo>
                    <a:pt x="425" y="688"/>
                  </a:lnTo>
                  <a:lnTo>
                    <a:pt x="471" y="396"/>
                  </a:lnTo>
                  <a:lnTo>
                    <a:pt x="502" y="198"/>
                  </a:lnTo>
                  <a:lnTo>
                    <a:pt x="511" y="138"/>
                  </a:lnTo>
                  <a:lnTo>
                    <a:pt x="527" y="85"/>
                  </a:lnTo>
                  <a:lnTo>
                    <a:pt x="290" y="47"/>
                  </a:lnTo>
                  <a:lnTo>
                    <a:pt x="67" y="0"/>
                  </a:lnTo>
                  <a:close/>
                </a:path>
              </a:pathLst>
            </a:custGeom>
            <a:solidFill>
              <a:schemeClr val="accent3"/>
            </a:solidFill>
            <a:ln w="19050">
              <a:solidFill>
                <a:srgbClr val="000000"/>
              </a:solidFill>
              <a:prstDash val="solid"/>
              <a:round/>
              <a:headEnd/>
              <a:tailEnd/>
            </a:ln>
          </p:spPr>
          <p:txBody>
            <a:bodyPr/>
            <a:lstStyle/>
            <a:p>
              <a:endParaRPr lang="en-US" sz="1300">
                <a:latin typeface="+mj-lt"/>
              </a:endParaRPr>
            </a:p>
          </p:txBody>
        </p:sp>
        <p:sp>
          <p:nvSpPr>
            <p:cNvPr id="27" name="Shape - Nebraska"/>
            <p:cNvSpPr>
              <a:spLocks noChangeAspect="1"/>
            </p:cNvSpPr>
            <p:nvPr/>
          </p:nvSpPr>
          <p:spPr bwMode="auto">
            <a:xfrm>
              <a:off x="3994042" y="2422525"/>
              <a:ext cx="1095375" cy="487363"/>
            </a:xfrm>
            <a:custGeom>
              <a:avLst/>
              <a:gdLst>
                <a:gd name="T0" fmla="*/ 2147483647 w 695"/>
                <a:gd name="T1" fmla="*/ 0 h 313"/>
                <a:gd name="T2" fmla="*/ 0 w 695"/>
                <a:gd name="T3" fmla="*/ 2147483647 h 313"/>
                <a:gd name="T4" fmla="*/ 2147483647 w 695"/>
                <a:gd name="T5" fmla="*/ 2147483647 h 313"/>
                <a:gd name="T6" fmla="*/ 2147483647 w 695"/>
                <a:gd name="T7" fmla="*/ 2147483647 h 313"/>
                <a:gd name="T8" fmla="*/ 2147483647 w 695"/>
                <a:gd name="T9" fmla="*/ 2147483647 h 313"/>
                <a:gd name="T10" fmla="*/ 2147483647 w 695"/>
                <a:gd name="T11" fmla="*/ 2147483647 h 313"/>
                <a:gd name="T12" fmla="*/ 2147483647 w 695"/>
                <a:gd name="T13" fmla="*/ 2147483647 h 313"/>
                <a:gd name="T14" fmla="*/ 2147483647 w 695"/>
                <a:gd name="T15" fmla="*/ 2147483647 h 313"/>
                <a:gd name="T16" fmla="*/ 2147483647 w 695"/>
                <a:gd name="T17" fmla="*/ 2147483647 h 313"/>
                <a:gd name="T18" fmla="*/ 2147483647 w 695"/>
                <a:gd name="T19" fmla="*/ 2147483647 h 313"/>
                <a:gd name="T20" fmla="*/ 2147483647 w 695"/>
                <a:gd name="T21" fmla="*/ 2147483647 h 313"/>
                <a:gd name="T22" fmla="*/ 2147483647 w 695"/>
                <a:gd name="T23" fmla="*/ 2147483647 h 313"/>
                <a:gd name="T24" fmla="*/ 2147483647 w 695"/>
                <a:gd name="T25" fmla="*/ 2147483647 h 313"/>
                <a:gd name="T26" fmla="*/ 2147483647 w 695"/>
                <a:gd name="T27" fmla="*/ 2147483647 h 313"/>
                <a:gd name="T28" fmla="*/ 2147483647 w 695"/>
                <a:gd name="T29" fmla="*/ 0 h 31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95"/>
                <a:gd name="T46" fmla="*/ 0 h 313"/>
                <a:gd name="T47" fmla="*/ 695 w 695"/>
                <a:gd name="T48" fmla="*/ 313 h 31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95" h="313">
                  <a:moveTo>
                    <a:pt x="8" y="0"/>
                  </a:moveTo>
                  <a:lnTo>
                    <a:pt x="0" y="207"/>
                  </a:lnTo>
                  <a:lnTo>
                    <a:pt x="157" y="211"/>
                  </a:lnTo>
                  <a:lnTo>
                    <a:pt x="155" y="313"/>
                  </a:lnTo>
                  <a:lnTo>
                    <a:pt x="367" y="310"/>
                  </a:lnTo>
                  <a:lnTo>
                    <a:pt x="556" y="307"/>
                  </a:lnTo>
                  <a:lnTo>
                    <a:pt x="695" y="310"/>
                  </a:lnTo>
                  <a:lnTo>
                    <a:pt x="652" y="222"/>
                  </a:lnTo>
                  <a:lnTo>
                    <a:pt x="622" y="140"/>
                  </a:lnTo>
                  <a:lnTo>
                    <a:pt x="589" y="55"/>
                  </a:lnTo>
                  <a:lnTo>
                    <a:pt x="510" y="1"/>
                  </a:lnTo>
                  <a:lnTo>
                    <a:pt x="474" y="33"/>
                  </a:lnTo>
                  <a:lnTo>
                    <a:pt x="431" y="10"/>
                  </a:lnTo>
                  <a:lnTo>
                    <a:pt x="242" y="4"/>
                  </a:lnTo>
                  <a:lnTo>
                    <a:pt x="8" y="0"/>
                  </a:lnTo>
                  <a:close/>
                </a:path>
              </a:pathLst>
            </a:custGeom>
            <a:solidFill>
              <a:schemeClr val="accent5"/>
            </a:solidFill>
            <a:ln w="19050">
              <a:solidFill>
                <a:srgbClr val="000000"/>
              </a:solidFill>
              <a:prstDash val="solid"/>
              <a:round/>
              <a:headEnd/>
              <a:tailEnd/>
            </a:ln>
          </p:spPr>
          <p:txBody>
            <a:bodyPr/>
            <a:lstStyle/>
            <a:p>
              <a:endParaRPr lang="en-US" sz="1300">
                <a:latin typeface="+mj-lt"/>
              </a:endParaRPr>
            </a:p>
          </p:txBody>
        </p:sp>
        <p:sp>
          <p:nvSpPr>
            <p:cNvPr id="28" name="Shape - Montana"/>
            <p:cNvSpPr>
              <a:spLocks noChangeAspect="1"/>
            </p:cNvSpPr>
            <p:nvPr/>
          </p:nvSpPr>
          <p:spPr bwMode="auto">
            <a:xfrm>
              <a:off x="2719927" y="1316038"/>
              <a:ext cx="1306512" cy="803275"/>
            </a:xfrm>
            <a:custGeom>
              <a:avLst/>
              <a:gdLst>
                <a:gd name="T0" fmla="*/ 2147483647 w 828"/>
                <a:gd name="T1" fmla="*/ 0 h 516"/>
                <a:gd name="T2" fmla="*/ 2147483647 w 828"/>
                <a:gd name="T3" fmla="*/ 2147483647 h 516"/>
                <a:gd name="T4" fmla="*/ 2147483647 w 828"/>
                <a:gd name="T5" fmla="*/ 2147483647 h 516"/>
                <a:gd name="T6" fmla="*/ 2147483647 w 828"/>
                <a:gd name="T7" fmla="*/ 2147483647 h 516"/>
                <a:gd name="T8" fmla="*/ 2147483647 w 828"/>
                <a:gd name="T9" fmla="*/ 2147483647 h 516"/>
                <a:gd name="T10" fmla="*/ 2147483647 w 828"/>
                <a:gd name="T11" fmla="*/ 2147483647 h 516"/>
                <a:gd name="T12" fmla="*/ 2147483647 w 828"/>
                <a:gd name="T13" fmla="*/ 2147483647 h 516"/>
                <a:gd name="T14" fmla="*/ 2147483647 w 828"/>
                <a:gd name="T15" fmla="*/ 2147483647 h 516"/>
                <a:gd name="T16" fmla="*/ 2147483647 w 828"/>
                <a:gd name="T17" fmla="*/ 2147483647 h 516"/>
                <a:gd name="T18" fmla="*/ 2147483647 w 828"/>
                <a:gd name="T19" fmla="*/ 2147483647 h 516"/>
                <a:gd name="T20" fmla="*/ 2147483647 w 828"/>
                <a:gd name="T21" fmla="*/ 2147483647 h 516"/>
                <a:gd name="T22" fmla="*/ 2147483647 w 828"/>
                <a:gd name="T23" fmla="*/ 2147483647 h 516"/>
                <a:gd name="T24" fmla="*/ 2147483647 w 828"/>
                <a:gd name="T25" fmla="*/ 2147483647 h 516"/>
                <a:gd name="T26" fmla="*/ 2147483647 w 828"/>
                <a:gd name="T27" fmla="*/ 2147483647 h 516"/>
                <a:gd name="T28" fmla="*/ 2147483647 w 828"/>
                <a:gd name="T29" fmla="*/ 2147483647 h 516"/>
                <a:gd name="T30" fmla="*/ 2147483647 w 828"/>
                <a:gd name="T31" fmla="*/ 2147483647 h 516"/>
                <a:gd name="T32" fmla="*/ 2147483647 w 828"/>
                <a:gd name="T33" fmla="*/ 2147483647 h 516"/>
                <a:gd name="T34" fmla="*/ 0 w 828"/>
                <a:gd name="T35" fmla="*/ 2147483647 h 516"/>
                <a:gd name="T36" fmla="*/ 2147483647 w 828"/>
                <a:gd name="T37" fmla="*/ 0 h 51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828"/>
                <a:gd name="T58" fmla="*/ 0 h 516"/>
                <a:gd name="T59" fmla="*/ 828 w 828"/>
                <a:gd name="T60" fmla="*/ 516 h 51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828" h="516">
                  <a:moveTo>
                    <a:pt x="14" y="0"/>
                  </a:moveTo>
                  <a:lnTo>
                    <a:pt x="176" y="21"/>
                  </a:lnTo>
                  <a:lnTo>
                    <a:pt x="275" y="34"/>
                  </a:lnTo>
                  <a:lnTo>
                    <a:pt x="404" y="48"/>
                  </a:lnTo>
                  <a:lnTo>
                    <a:pt x="524" y="60"/>
                  </a:lnTo>
                  <a:lnTo>
                    <a:pt x="731" y="75"/>
                  </a:lnTo>
                  <a:lnTo>
                    <a:pt x="828" y="82"/>
                  </a:lnTo>
                  <a:lnTo>
                    <a:pt x="825" y="502"/>
                  </a:lnTo>
                  <a:lnTo>
                    <a:pt x="318" y="459"/>
                  </a:lnTo>
                  <a:lnTo>
                    <a:pt x="307" y="516"/>
                  </a:lnTo>
                  <a:lnTo>
                    <a:pt x="288" y="489"/>
                  </a:lnTo>
                  <a:lnTo>
                    <a:pt x="242" y="493"/>
                  </a:lnTo>
                  <a:lnTo>
                    <a:pt x="175" y="504"/>
                  </a:lnTo>
                  <a:lnTo>
                    <a:pt x="163" y="431"/>
                  </a:lnTo>
                  <a:lnTo>
                    <a:pt x="84" y="373"/>
                  </a:lnTo>
                  <a:lnTo>
                    <a:pt x="96" y="317"/>
                  </a:lnTo>
                  <a:lnTo>
                    <a:pt x="103" y="273"/>
                  </a:lnTo>
                  <a:lnTo>
                    <a:pt x="0" y="128"/>
                  </a:lnTo>
                  <a:lnTo>
                    <a:pt x="14" y="0"/>
                  </a:lnTo>
                  <a:close/>
                </a:path>
              </a:pathLst>
            </a:custGeom>
            <a:solidFill>
              <a:schemeClr val="accent3"/>
            </a:solidFill>
            <a:ln w="19050">
              <a:solidFill>
                <a:srgbClr val="000000"/>
              </a:solidFill>
              <a:prstDash val="solid"/>
              <a:round/>
              <a:headEnd/>
              <a:tailEnd/>
            </a:ln>
          </p:spPr>
          <p:txBody>
            <a:bodyPr/>
            <a:lstStyle/>
            <a:p>
              <a:endParaRPr lang="en-US" sz="1300">
                <a:latin typeface="+mj-lt"/>
              </a:endParaRPr>
            </a:p>
          </p:txBody>
        </p:sp>
        <p:sp>
          <p:nvSpPr>
            <p:cNvPr id="29" name="Shape - Missouri"/>
            <p:cNvSpPr>
              <a:spLocks noChangeAspect="1"/>
            </p:cNvSpPr>
            <p:nvPr/>
          </p:nvSpPr>
          <p:spPr bwMode="auto">
            <a:xfrm>
              <a:off x="5033855" y="2773363"/>
              <a:ext cx="863600" cy="701675"/>
            </a:xfrm>
            <a:custGeom>
              <a:avLst/>
              <a:gdLst>
                <a:gd name="T0" fmla="*/ 0 w 548"/>
                <a:gd name="T1" fmla="*/ 15 h 451"/>
                <a:gd name="T2" fmla="*/ 240 w 548"/>
                <a:gd name="T3" fmla="*/ 0 h 451"/>
                <a:gd name="T4" fmla="*/ 290 w 548"/>
                <a:gd name="T5" fmla="*/ 0 h 451"/>
                <a:gd name="T6" fmla="*/ 329 w 548"/>
                <a:gd name="T7" fmla="*/ 13 h 451"/>
                <a:gd name="T8" fmla="*/ 308 w 548"/>
                <a:gd name="T9" fmla="*/ 52 h 451"/>
                <a:gd name="T10" fmla="*/ 378 w 548"/>
                <a:gd name="T11" fmla="*/ 116 h 451"/>
                <a:gd name="T12" fmla="*/ 401 w 548"/>
                <a:gd name="T13" fmla="*/ 170 h 451"/>
                <a:gd name="T14" fmla="*/ 442 w 548"/>
                <a:gd name="T15" fmla="*/ 156 h 451"/>
                <a:gd name="T16" fmla="*/ 441 w 548"/>
                <a:gd name="T17" fmla="*/ 232 h 451"/>
                <a:gd name="T18" fmla="*/ 483 w 548"/>
                <a:gd name="T19" fmla="*/ 255 h 451"/>
                <a:gd name="T20" fmla="*/ 502 w 548"/>
                <a:gd name="T21" fmla="*/ 322 h 451"/>
                <a:gd name="T22" fmla="*/ 532 w 548"/>
                <a:gd name="T23" fmla="*/ 328 h 451"/>
                <a:gd name="T24" fmla="*/ 548 w 548"/>
                <a:gd name="T25" fmla="*/ 356 h 451"/>
                <a:gd name="T26" fmla="*/ 511 w 548"/>
                <a:gd name="T27" fmla="*/ 395 h 451"/>
                <a:gd name="T28" fmla="*/ 499 w 548"/>
                <a:gd name="T29" fmla="*/ 439 h 451"/>
                <a:gd name="T30" fmla="*/ 447 w 548"/>
                <a:gd name="T31" fmla="*/ 451 h 451"/>
                <a:gd name="T32" fmla="*/ 460 w 548"/>
                <a:gd name="T33" fmla="*/ 402 h 451"/>
                <a:gd name="T34" fmla="*/ 255 w 548"/>
                <a:gd name="T35" fmla="*/ 420 h 451"/>
                <a:gd name="T36" fmla="*/ 107 w 548"/>
                <a:gd name="T37" fmla="*/ 438 h 451"/>
                <a:gd name="T38" fmla="*/ 98 w 548"/>
                <a:gd name="T39" fmla="*/ 390 h 451"/>
                <a:gd name="T40" fmla="*/ 88 w 548"/>
                <a:gd name="T41" fmla="*/ 246 h 451"/>
                <a:gd name="T42" fmla="*/ 86 w 548"/>
                <a:gd name="T43" fmla="*/ 167 h 451"/>
                <a:gd name="T44" fmla="*/ 37 w 548"/>
                <a:gd name="T45" fmla="*/ 131 h 451"/>
                <a:gd name="T46" fmla="*/ 55 w 548"/>
                <a:gd name="T47" fmla="*/ 98 h 451"/>
                <a:gd name="T48" fmla="*/ 31 w 548"/>
                <a:gd name="T49" fmla="*/ 80 h 451"/>
                <a:gd name="T50" fmla="*/ 0 w 548"/>
                <a:gd name="T51" fmla="*/ 15 h 451"/>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548"/>
                <a:gd name="T79" fmla="*/ 0 h 451"/>
                <a:gd name="T80" fmla="*/ 548 w 548"/>
                <a:gd name="T81" fmla="*/ 451 h 451"/>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548" h="451">
                  <a:moveTo>
                    <a:pt x="0" y="15"/>
                  </a:moveTo>
                  <a:lnTo>
                    <a:pt x="240" y="0"/>
                  </a:lnTo>
                  <a:lnTo>
                    <a:pt x="290" y="0"/>
                  </a:lnTo>
                  <a:lnTo>
                    <a:pt x="329" y="13"/>
                  </a:lnTo>
                  <a:lnTo>
                    <a:pt x="308" y="52"/>
                  </a:lnTo>
                  <a:lnTo>
                    <a:pt x="378" y="116"/>
                  </a:lnTo>
                  <a:lnTo>
                    <a:pt x="401" y="170"/>
                  </a:lnTo>
                  <a:lnTo>
                    <a:pt x="442" y="156"/>
                  </a:lnTo>
                  <a:lnTo>
                    <a:pt x="441" y="232"/>
                  </a:lnTo>
                  <a:lnTo>
                    <a:pt x="483" y="255"/>
                  </a:lnTo>
                  <a:lnTo>
                    <a:pt x="502" y="322"/>
                  </a:lnTo>
                  <a:lnTo>
                    <a:pt x="532" y="328"/>
                  </a:lnTo>
                  <a:lnTo>
                    <a:pt x="548" y="356"/>
                  </a:lnTo>
                  <a:lnTo>
                    <a:pt x="511" y="395"/>
                  </a:lnTo>
                  <a:lnTo>
                    <a:pt x="499" y="439"/>
                  </a:lnTo>
                  <a:lnTo>
                    <a:pt x="447" y="451"/>
                  </a:lnTo>
                  <a:lnTo>
                    <a:pt x="460" y="402"/>
                  </a:lnTo>
                  <a:lnTo>
                    <a:pt x="255" y="420"/>
                  </a:lnTo>
                  <a:lnTo>
                    <a:pt x="107" y="438"/>
                  </a:lnTo>
                  <a:lnTo>
                    <a:pt x="98" y="390"/>
                  </a:lnTo>
                  <a:lnTo>
                    <a:pt x="88" y="246"/>
                  </a:lnTo>
                  <a:lnTo>
                    <a:pt x="86" y="167"/>
                  </a:lnTo>
                  <a:lnTo>
                    <a:pt x="37" y="131"/>
                  </a:lnTo>
                  <a:lnTo>
                    <a:pt x="55" y="98"/>
                  </a:lnTo>
                  <a:lnTo>
                    <a:pt x="31" y="80"/>
                  </a:lnTo>
                  <a:lnTo>
                    <a:pt x="0" y="15"/>
                  </a:lnTo>
                  <a:close/>
                </a:path>
              </a:pathLst>
            </a:custGeom>
            <a:solidFill>
              <a:schemeClr val="accent3"/>
            </a:solidFill>
            <a:ln w="19050">
              <a:solidFill>
                <a:srgbClr val="000000"/>
              </a:solidFill>
              <a:prstDash val="solid"/>
              <a:round/>
              <a:headEnd/>
              <a:tailEnd/>
            </a:ln>
          </p:spPr>
          <p:txBody>
            <a:bodyPr/>
            <a:lstStyle/>
            <a:p>
              <a:pPr>
                <a:defRPr/>
              </a:pPr>
              <a:endParaRPr lang="en-US" sz="1300">
                <a:latin typeface="+mj-lt"/>
              </a:endParaRPr>
            </a:p>
          </p:txBody>
        </p:sp>
        <p:sp>
          <p:nvSpPr>
            <p:cNvPr id="30" name="Shape - Mississippi"/>
            <p:cNvSpPr>
              <a:spLocks noChangeAspect="1"/>
            </p:cNvSpPr>
            <p:nvPr/>
          </p:nvSpPr>
          <p:spPr bwMode="auto">
            <a:xfrm>
              <a:off x="5649805" y="3606800"/>
              <a:ext cx="450850" cy="774700"/>
            </a:xfrm>
            <a:custGeom>
              <a:avLst/>
              <a:gdLst>
                <a:gd name="T0" fmla="*/ 2147483647 w 287"/>
                <a:gd name="T1" fmla="*/ 2147483647 h 499"/>
                <a:gd name="T2" fmla="*/ 2147483647 w 287"/>
                <a:gd name="T3" fmla="*/ 2147483647 h 499"/>
                <a:gd name="T4" fmla="*/ 0 w 287"/>
                <a:gd name="T5" fmla="*/ 2147483647 h 499"/>
                <a:gd name="T6" fmla="*/ 2147483647 w 287"/>
                <a:gd name="T7" fmla="*/ 2147483647 h 499"/>
                <a:gd name="T8" fmla="*/ 2147483647 w 287"/>
                <a:gd name="T9" fmla="*/ 2147483647 h 499"/>
                <a:gd name="T10" fmla="*/ 2147483647 w 287"/>
                <a:gd name="T11" fmla="*/ 2147483647 h 499"/>
                <a:gd name="T12" fmla="*/ 2147483647 w 287"/>
                <a:gd name="T13" fmla="*/ 2147483647 h 499"/>
                <a:gd name="T14" fmla="*/ 2147483647 w 287"/>
                <a:gd name="T15" fmla="*/ 2147483647 h 499"/>
                <a:gd name="T16" fmla="*/ 2147483647 w 287"/>
                <a:gd name="T17" fmla="*/ 2147483647 h 499"/>
                <a:gd name="T18" fmla="*/ 2147483647 w 287"/>
                <a:gd name="T19" fmla="*/ 2147483647 h 499"/>
                <a:gd name="T20" fmla="*/ 2147483647 w 287"/>
                <a:gd name="T21" fmla="*/ 2147483647 h 499"/>
                <a:gd name="T22" fmla="*/ 2147483647 w 287"/>
                <a:gd name="T23" fmla="*/ 2147483647 h 499"/>
                <a:gd name="T24" fmla="*/ 2147483647 w 287"/>
                <a:gd name="T25" fmla="*/ 2147483647 h 499"/>
                <a:gd name="T26" fmla="*/ 2147483647 w 287"/>
                <a:gd name="T27" fmla="*/ 0 h 499"/>
                <a:gd name="T28" fmla="*/ 2147483647 w 287"/>
                <a:gd name="T29" fmla="*/ 2147483647 h 499"/>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87"/>
                <a:gd name="T46" fmla="*/ 0 h 499"/>
                <a:gd name="T47" fmla="*/ 287 w 287"/>
                <a:gd name="T48" fmla="*/ 499 h 499"/>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87" h="499">
                  <a:moveTo>
                    <a:pt x="81" y="16"/>
                  </a:moveTo>
                  <a:lnTo>
                    <a:pt x="38" y="101"/>
                  </a:lnTo>
                  <a:lnTo>
                    <a:pt x="0" y="156"/>
                  </a:lnTo>
                  <a:lnTo>
                    <a:pt x="12" y="222"/>
                  </a:lnTo>
                  <a:lnTo>
                    <a:pt x="57" y="311"/>
                  </a:lnTo>
                  <a:lnTo>
                    <a:pt x="23" y="402"/>
                  </a:lnTo>
                  <a:lnTo>
                    <a:pt x="8" y="450"/>
                  </a:lnTo>
                  <a:lnTo>
                    <a:pt x="175" y="430"/>
                  </a:lnTo>
                  <a:lnTo>
                    <a:pt x="182" y="492"/>
                  </a:lnTo>
                  <a:lnTo>
                    <a:pt x="216" y="499"/>
                  </a:lnTo>
                  <a:lnTo>
                    <a:pt x="225" y="468"/>
                  </a:lnTo>
                  <a:lnTo>
                    <a:pt x="287" y="459"/>
                  </a:lnTo>
                  <a:lnTo>
                    <a:pt x="273" y="357"/>
                  </a:lnTo>
                  <a:lnTo>
                    <a:pt x="270" y="0"/>
                  </a:lnTo>
                  <a:lnTo>
                    <a:pt x="81" y="16"/>
                  </a:lnTo>
                  <a:close/>
                </a:path>
              </a:pathLst>
            </a:custGeom>
            <a:solidFill>
              <a:schemeClr val="accent2"/>
            </a:solidFill>
            <a:ln w="19050">
              <a:solidFill>
                <a:srgbClr val="000000"/>
              </a:solidFill>
              <a:prstDash val="solid"/>
              <a:round/>
              <a:headEnd/>
              <a:tailEnd/>
            </a:ln>
          </p:spPr>
          <p:txBody>
            <a:bodyPr/>
            <a:lstStyle/>
            <a:p>
              <a:endParaRPr lang="en-US" sz="1300">
                <a:latin typeface="+mj-lt"/>
              </a:endParaRPr>
            </a:p>
          </p:txBody>
        </p:sp>
        <p:sp>
          <p:nvSpPr>
            <p:cNvPr id="31" name="Shape - Minnesota"/>
            <p:cNvSpPr>
              <a:spLocks noChangeAspect="1"/>
            </p:cNvSpPr>
            <p:nvPr/>
          </p:nvSpPr>
          <p:spPr bwMode="auto">
            <a:xfrm>
              <a:off x="4756423" y="1381125"/>
              <a:ext cx="857250" cy="957263"/>
            </a:xfrm>
            <a:custGeom>
              <a:avLst/>
              <a:gdLst>
                <a:gd name="T0" fmla="*/ 0 w 545"/>
                <a:gd name="T1" fmla="*/ 2147483647 h 614"/>
                <a:gd name="T2" fmla="*/ 2147483647 w 545"/>
                <a:gd name="T3" fmla="*/ 2147483647 h 614"/>
                <a:gd name="T4" fmla="*/ 2147483647 w 545"/>
                <a:gd name="T5" fmla="*/ 0 h 614"/>
                <a:gd name="T6" fmla="*/ 2147483647 w 545"/>
                <a:gd name="T7" fmla="*/ 2147483647 h 614"/>
                <a:gd name="T8" fmla="*/ 2147483647 w 545"/>
                <a:gd name="T9" fmla="*/ 2147483647 h 614"/>
                <a:gd name="T10" fmla="*/ 2147483647 w 545"/>
                <a:gd name="T11" fmla="*/ 2147483647 h 614"/>
                <a:gd name="T12" fmla="*/ 2147483647 w 545"/>
                <a:gd name="T13" fmla="*/ 2147483647 h 614"/>
                <a:gd name="T14" fmla="*/ 2147483647 w 545"/>
                <a:gd name="T15" fmla="*/ 2147483647 h 614"/>
                <a:gd name="T16" fmla="*/ 2147483647 w 545"/>
                <a:gd name="T17" fmla="*/ 2147483647 h 614"/>
                <a:gd name="T18" fmla="*/ 2147483647 w 545"/>
                <a:gd name="T19" fmla="*/ 2147483647 h 614"/>
                <a:gd name="T20" fmla="*/ 2147483647 w 545"/>
                <a:gd name="T21" fmla="*/ 2147483647 h 614"/>
                <a:gd name="T22" fmla="*/ 2147483647 w 545"/>
                <a:gd name="T23" fmla="*/ 2147483647 h 614"/>
                <a:gd name="T24" fmla="*/ 2147483647 w 545"/>
                <a:gd name="T25" fmla="*/ 2147483647 h 614"/>
                <a:gd name="T26" fmla="*/ 2147483647 w 545"/>
                <a:gd name="T27" fmla="*/ 2147483647 h 614"/>
                <a:gd name="T28" fmla="*/ 2147483647 w 545"/>
                <a:gd name="T29" fmla="*/ 2147483647 h 614"/>
                <a:gd name="T30" fmla="*/ 2147483647 w 545"/>
                <a:gd name="T31" fmla="*/ 2147483647 h 614"/>
                <a:gd name="T32" fmla="*/ 2147483647 w 545"/>
                <a:gd name="T33" fmla="*/ 2147483647 h 614"/>
                <a:gd name="T34" fmla="*/ 2147483647 w 545"/>
                <a:gd name="T35" fmla="*/ 2147483647 h 614"/>
                <a:gd name="T36" fmla="*/ 2147483647 w 545"/>
                <a:gd name="T37" fmla="*/ 2147483647 h 614"/>
                <a:gd name="T38" fmla="*/ 2147483647 w 545"/>
                <a:gd name="T39" fmla="*/ 2147483647 h 614"/>
                <a:gd name="T40" fmla="*/ 2147483647 w 545"/>
                <a:gd name="T41" fmla="*/ 2147483647 h 614"/>
                <a:gd name="T42" fmla="*/ 2147483647 w 545"/>
                <a:gd name="T43" fmla="*/ 2147483647 h 614"/>
                <a:gd name="T44" fmla="*/ 2147483647 w 545"/>
                <a:gd name="T45" fmla="*/ 2147483647 h 614"/>
                <a:gd name="T46" fmla="*/ 2147483647 w 545"/>
                <a:gd name="T47" fmla="*/ 2147483647 h 614"/>
                <a:gd name="T48" fmla="*/ 2147483647 w 545"/>
                <a:gd name="T49" fmla="*/ 2147483647 h 614"/>
                <a:gd name="T50" fmla="*/ 2147483647 w 545"/>
                <a:gd name="T51" fmla="*/ 2147483647 h 614"/>
                <a:gd name="T52" fmla="*/ 2147483647 w 545"/>
                <a:gd name="T53" fmla="*/ 2147483647 h 614"/>
                <a:gd name="T54" fmla="*/ 2147483647 w 545"/>
                <a:gd name="T55" fmla="*/ 2147483647 h 614"/>
                <a:gd name="T56" fmla="*/ 2147483647 w 545"/>
                <a:gd name="T57" fmla="*/ 2147483647 h 614"/>
                <a:gd name="T58" fmla="*/ 2147483647 w 545"/>
                <a:gd name="T59" fmla="*/ 2147483647 h 614"/>
                <a:gd name="T60" fmla="*/ 0 w 545"/>
                <a:gd name="T61" fmla="*/ 2147483647 h 614"/>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545"/>
                <a:gd name="T94" fmla="*/ 0 h 614"/>
                <a:gd name="T95" fmla="*/ 545 w 545"/>
                <a:gd name="T96" fmla="*/ 614 h 614"/>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545" h="614">
                  <a:moveTo>
                    <a:pt x="0" y="48"/>
                  </a:moveTo>
                  <a:lnTo>
                    <a:pt x="143" y="48"/>
                  </a:lnTo>
                  <a:lnTo>
                    <a:pt x="141" y="0"/>
                  </a:lnTo>
                  <a:lnTo>
                    <a:pt x="173" y="14"/>
                  </a:lnTo>
                  <a:lnTo>
                    <a:pt x="179" y="51"/>
                  </a:lnTo>
                  <a:lnTo>
                    <a:pt x="247" y="91"/>
                  </a:lnTo>
                  <a:lnTo>
                    <a:pt x="268" y="73"/>
                  </a:lnTo>
                  <a:lnTo>
                    <a:pt x="308" y="73"/>
                  </a:lnTo>
                  <a:lnTo>
                    <a:pt x="340" y="109"/>
                  </a:lnTo>
                  <a:lnTo>
                    <a:pt x="361" y="96"/>
                  </a:lnTo>
                  <a:lnTo>
                    <a:pt x="420" y="111"/>
                  </a:lnTo>
                  <a:lnTo>
                    <a:pt x="441" y="84"/>
                  </a:lnTo>
                  <a:lnTo>
                    <a:pt x="478" y="105"/>
                  </a:lnTo>
                  <a:lnTo>
                    <a:pt x="545" y="102"/>
                  </a:lnTo>
                  <a:lnTo>
                    <a:pt x="437" y="178"/>
                  </a:lnTo>
                  <a:lnTo>
                    <a:pt x="383" y="245"/>
                  </a:lnTo>
                  <a:lnTo>
                    <a:pt x="393" y="342"/>
                  </a:lnTo>
                  <a:lnTo>
                    <a:pt x="356" y="382"/>
                  </a:lnTo>
                  <a:lnTo>
                    <a:pt x="371" y="410"/>
                  </a:lnTo>
                  <a:lnTo>
                    <a:pt x="371" y="482"/>
                  </a:lnTo>
                  <a:lnTo>
                    <a:pt x="408" y="482"/>
                  </a:lnTo>
                  <a:lnTo>
                    <a:pt x="463" y="534"/>
                  </a:lnTo>
                  <a:lnTo>
                    <a:pt x="486" y="596"/>
                  </a:lnTo>
                  <a:lnTo>
                    <a:pt x="100" y="614"/>
                  </a:lnTo>
                  <a:lnTo>
                    <a:pt x="101" y="444"/>
                  </a:lnTo>
                  <a:lnTo>
                    <a:pt x="67" y="407"/>
                  </a:lnTo>
                  <a:lnTo>
                    <a:pt x="79" y="362"/>
                  </a:lnTo>
                  <a:lnTo>
                    <a:pt x="91" y="337"/>
                  </a:lnTo>
                  <a:lnTo>
                    <a:pt x="67" y="219"/>
                  </a:lnTo>
                  <a:lnTo>
                    <a:pt x="34" y="142"/>
                  </a:lnTo>
                  <a:lnTo>
                    <a:pt x="0" y="48"/>
                  </a:lnTo>
                  <a:close/>
                </a:path>
              </a:pathLst>
            </a:custGeom>
            <a:solidFill>
              <a:schemeClr val="accent5">
                <a:lumMod val="20000"/>
                <a:lumOff val="80000"/>
              </a:schemeClr>
            </a:solidFill>
            <a:ln w="19050">
              <a:solidFill>
                <a:srgbClr val="000000"/>
              </a:solidFill>
              <a:prstDash val="solid"/>
              <a:round/>
              <a:headEnd/>
              <a:tailEnd/>
            </a:ln>
          </p:spPr>
          <p:txBody>
            <a:bodyPr/>
            <a:lstStyle/>
            <a:p>
              <a:endParaRPr lang="en-US" sz="1300">
                <a:latin typeface="+mj-lt"/>
              </a:endParaRPr>
            </a:p>
          </p:txBody>
        </p:sp>
        <p:grpSp>
          <p:nvGrpSpPr>
            <p:cNvPr id="65" name="Shape - Michigan"/>
            <p:cNvGrpSpPr>
              <a:grpSpLocks/>
            </p:cNvGrpSpPr>
            <p:nvPr/>
          </p:nvGrpSpPr>
          <p:grpSpPr bwMode="auto">
            <a:xfrm>
              <a:off x="5578367" y="1604963"/>
              <a:ext cx="990600" cy="882650"/>
              <a:chOff x="3254" y="860"/>
              <a:chExt cx="623" cy="557"/>
            </a:xfrm>
            <a:noFill/>
          </p:grpSpPr>
          <p:sp>
            <p:nvSpPr>
              <p:cNvPr id="117" name="Freeform 27"/>
              <p:cNvSpPr>
                <a:spLocks noChangeAspect="1"/>
              </p:cNvSpPr>
              <p:nvPr/>
            </p:nvSpPr>
            <p:spPr bwMode="auto">
              <a:xfrm>
                <a:off x="3254" y="860"/>
                <a:ext cx="442" cy="190"/>
              </a:xfrm>
              <a:custGeom>
                <a:avLst/>
                <a:gdLst>
                  <a:gd name="T0" fmla="*/ 0 w 445"/>
                  <a:gd name="T1" fmla="*/ 100 h 193"/>
                  <a:gd name="T2" fmla="*/ 96 w 445"/>
                  <a:gd name="T3" fmla="*/ 0 h 193"/>
                  <a:gd name="T4" fmla="*/ 79 w 445"/>
                  <a:gd name="T5" fmla="*/ 41 h 193"/>
                  <a:gd name="T6" fmla="*/ 92 w 445"/>
                  <a:gd name="T7" fmla="*/ 54 h 193"/>
                  <a:gd name="T8" fmla="*/ 123 w 445"/>
                  <a:gd name="T9" fmla="*/ 36 h 193"/>
                  <a:gd name="T10" fmla="*/ 192 w 445"/>
                  <a:gd name="T11" fmla="*/ 63 h 193"/>
                  <a:gd name="T12" fmla="*/ 220 w 445"/>
                  <a:gd name="T13" fmla="*/ 41 h 193"/>
                  <a:gd name="T14" fmla="*/ 311 w 445"/>
                  <a:gd name="T15" fmla="*/ 32 h 193"/>
                  <a:gd name="T16" fmla="*/ 329 w 445"/>
                  <a:gd name="T17" fmla="*/ 55 h 193"/>
                  <a:gd name="T18" fmla="*/ 364 w 445"/>
                  <a:gd name="T19" fmla="*/ 50 h 193"/>
                  <a:gd name="T20" fmla="*/ 432 w 445"/>
                  <a:gd name="T21" fmla="*/ 78 h 193"/>
                  <a:gd name="T22" fmla="*/ 436 w 445"/>
                  <a:gd name="T23" fmla="*/ 96 h 193"/>
                  <a:gd name="T24" fmla="*/ 363 w 445"/>
                  <a:gd name="T25" fmla="*/ 114 h 193"/>
                  <a:gd name="T26" fmla="*/ 341 w 445"/>
                  <a:gd name="T27" fmla="*/ 100 h 193"/>
                  <a:gd name="T28" fmla="*/ 302 w 445"/>
                  <a:gd name="T29" fmla="*/ 105 h 193"/>
                  <a:gd name="T30" fmla="*/ 257 w 445"/>
                  <a:gd name="T31" fmla="*/ 131 h 193"/>
                  <a:gd name="T32" fmla="*/ 237 w 445"/>
                  <a:gd name="T33" fmla="*/ 133 h 193"/>
                  <a:gd name="T34" fmla="*/ 221 w 445"/>
                  <a:gd name="T35" fmla="*/ 114 h 193"/>
                  <a:gd name="T36" fmla="*/ 198 w 445"/>
                  <a:gd name="T37" fmla="*/ 182 h 193"/>
                  <a:gd name="T38" fmla="*/ 170 w 445"/>
                  <a:gd name="T39" fmla="*/ 184 h 193"/>
                  <a:gd name="T40" fmla="*/ 158 w 445"/>
                  <a:gd name="T41" fmla="*/ 156 h 193"/>
                  <a:gd name="T42" fmla="*/ 98 w 445"/>
                  <a:gd name="T43" fmla="*/ 145 h 193"/>
                  <a:gd name="T44" fmla="*/ 73 w 445"/>
                  <a:gd name="T45" fmla="*/ 124 h 193"/>
                  <a:gd name="T46" fmla="*/ 23 w 445"/>
                  <a:gd name="T47" fmla="*/ 131 h 193"/>
                  <a:gd name="T48" fmla="*/ 0 w 445"/>
                  <a:gd name="T49" fmla="*/ 100 h 193"/>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445"/>
                  <a:gd name="T76" fmla="*/ 0 h 193"/>
                  <a:gd name="T77" fmla="*/ 445 w 445"/>
                  <a:gd name="T78" fmla="*/ 193 h 193"/>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445" h="193">
                    <a:moveTo>
                      <a:pt x="0" y="106"/>
                    </a:moveTo>
                    <a:lnTo>
                      <a:pt x="99" y="0"/>
                    </a:lnTo>
                    <a:lnTo>
                      <a:pt x="82" y="44"/>
                    </a:lnTo>
                    <a:lnTo>
                      <a:pt x="95" y="57"/>
                    </a:lnTo>
                    <a:lnTo>
                      <a:pt x="126" y="39"/>
                    </a:lnTo>
                    <a:lnTo>
                      <a:pt x="195" y="66"/>
                    </a:lnTo>
                    <a:lnTo>
                      <a:pt x="225" y="44"/>
                    </a:lnTo>
                    <a:lnTo>
                      <a:pt x="317" y="32"/>
                    </a:lnTo>
                    <a:lnTo>
                      <a:pt x="335" y="58"/>
                    </a:lnTo>
                    <a:lnTo>
                      <a:pt x="371" y="53"/>
                    </a:lnTo>
                    <a:lnTo>
                      <a:pt x="441" y="81"/>
                    </a:lnTo>
                    <a:lnTo>
                      <a:pt x="445" y="102"/>
                    </a:lnTo>
                    <a:lnTo>
                      <a:pt x="369" y="120"/>
                    </a:lnTo>
                    <a:lnTo>
                      <a:pt x="347" y="106"/>
                    </a:lnTo>
                    <a:lnTo>
                      <a:pt x="308" y="111"/>
                    </a:lnTo>
                    <a:lnTo>
                      <a:pt x="263" y="137"/>
                    </a:lnTo>
                    <a:lnTo>
                      <a:pt x="243" y="139"/>
                    </a:lnTo>
                    <a:lnTo>
                      <a:pt x="226" y="120"/>
                    </a:lnTo>
                    <a:lnTo>
                      <a:pt x="201" y="191"/>
                    </a:lnTo>
                    <a:lnTo>
                      <a:pt x="173" y="193"/>
                    </a:lnTo>
                    <a:lnTo>
                      <a:pt x="161" y="164"/>
                    </a:lnTo>
                    <a:lnTo>
                      <a:pt x="101" y="151"/>
                    </a:lnTo>
                    <a:lnTo>
                      <a:pt x="73" y="130"/>
                    </a:lnTo>
                    <a:lnTo>
                      <a:pt x="23" y="137"/>
                    </a:lnTo>
                    <a:lnTo>
                      <a:pt x="0" y="106"/>
                    </a:lnTo>
                    <a:close/>
                  </a:path>
                </a:pathLst>
              </a:custGeom>
              <a:solidFill>
                <a:schemeClr val="accent3"/>
              </a:solidFill>
              <a:ln w="19050">
                <a:solidFill>
                  <a:srgbClr val="000000"/>
                </a:solidFill>
                <a:prstDash val="solid"/>
                <a:round/>
                <a:headEnd/>
                <a:tailEnd/>
              </a:ln>
            </p:spPr>
            <p:txBody>
              <a:bodyPr/>
              <a:lstStyle/>
              <a:p>
                <a:endParaRPr lang="en-US" sz="1300">
                  <a:latin typeface="+mj-lt"/>
                </a:endParaRPr>
              </a:p>
            </p:txBody>
          </p:sp>
          <p:sp>
            <p:nvSpPr>
              <p:cNvPr id="118" name="Freeform 28"/>
              <p:cNvSpPr>
                <a:spLocks noChangeAspect="1"/>
              </p:cNvSpPr>
              <p:nvPr/>
            </p:nvSpPr>
            <p:spPr bwMode="auto">
              <a:xfrm>
                <a:off x="3560" y="994"/>
                <a:ext cx="317" cy="423"/>
              </a:xfrm>
              <a:custGeom>
                <a:avLst/>
                <a:gdLst>
                  <a:gd name="T0" fmla="*/ 79 w 319"/>
                  <a:gd name="T1" fmla="*/ 18 h 432"/>
                  <a:gd name="T2" fmla="*/ 90 w 319"/>
                  <a:gd name="T3" fmla="*/ 42 h 432"/>
                  <a:gd name="T4" fmla="*/ 70 w 319"/>
                  <a:gd name="T5" fmla="*/ 58 h 432"/>
                  <a:gd name="T6" fmla="*/ 69 w 319"/>
                  <a:gd name="T7" fmla="*/ 121 h 432"/>
                  <a:gd name="T8" fmla="*/ 57 w 319"/>
                  <a:gd name="T9" fmla="*/ 79 h 432"/>
                  <a:gd name="T10" fmla="*/ 11 w 319"/>
                  <a:gd name="T11" fmla="*/ 119 h 432"/>
                  <a:gd name="T12" fmla="*/ 0 w 319"/>
                  <a:gd name="T13" fmla="*/ 237 h 432"/>
                  <a:gd name="T14" fmla="*/ 30 w 319"/>
                  <a:gd name="T15" fmla="*/ 294 h 432"/>
                  <a:gd name="T16" fmla="*/ 33 w 319"/>
                  <a:gd name="T17" fmla="*/ 323 h 432"/>
                  <a:gd name="T18" fmla="*/ 34 w 319"/>
                  <a:gd name="T19" fmla="*/ 346 h 432"/>
                  <a:gd name="T20" fmla="*/ 33 w 319"/>
                  <a:gd name="T21" fmla="*/ 368 h 432"/>
                  <a:gd name="T22" fmla="*/ 27 w 319"/>
                  <a:gd name="T23" fmla="*/ 405 h 432"/>
                  <a:gd name="T24" fmla="*/ 149 w 319"/>
                  <a:gd name="T25" fmla="*/ 399 h 432"/>
                  <a:gd name="T26" fmla="*/ 312 w 319"/>
                  <a:gd name="T27" fmla="*/ 385 h 432"/>
                  <a:gd name="T28" fmla="*/ 282 w 319"/>
                  <a:gd name="T29" fmla="*/ 377 h 432"/>
                  <a:gd name="T30" fmla="*/ 265 w 319"/>
                  <a:gd name="T31" fmla="*/ 354 h 432"/>
                  <a:gd name="T32" fmla="*/ 291 w 319"/>
                  <a:gd name="T33" fmla="*/ 338 h 432"/>
                  <a:gd name="T34" fmla="*/ 291 w 319"/>
                  <a:gd name="T35" fmla="*/ 314 h 432"/>
                  <a:gd name="T36" fmla="*/ 279 w 319"/>
                  <a:gd name="T37" fmla="*/ 295 h 432"/>
                  <a:gd name="T38" fmla="*/ 291 w 319"/>
                  <a:gd name="T39" fmla="*/ 281 h 432"/>
                  <a:gd name="T40" fmla="*/ 313 w 319"/>
                  <a:gd name="T41" fmla="*/ 283 h 432"/>
                  <a:gd name="T42" fmla="*/ 309 w 319"/>
                  <a:gd name="T43" fmla="*/ 226 h 432"/>
                  <a:gd name="T44" fmla="*/ 303 w 319"/>
                  <a:gd name="T45" fmla="*/ 194 h 432"/>
                  <a:gd name="T46" fmla="*/ 289 w 319"/>
                  <a:gd name="T47" fmla="*/ 171 h 432"/>
                  <a:gd name="T48" fmla="*/ 276 w 319"/>
                  <a:gd name="T49" fmla="*/ 160 h 432"/>
                  <a:gd name="T50" fmla="*/ 255 w 319"/>
                  <a:gd name="T51" fmla="*/ 156 h 432"/>
                  <a:gd name="T52" fmla="*/ 237 w 319"/>
                  <a:gd name="T53" fmla="*/ 156 h 432"/>
                  <a:gd name="T54" fmla="*/ 218 w 319"/>
                  <a:gd name="T55" fmla="*/ 182 h 432"/>
                  <a:gd name="T56" fmla="*/ 204 w 319"/>
                  <a:gd name="T57" fmla="*/ 191 h 432"/>
                  <a:gd name="T58" fmla="*/ 195 w 319"/>
                  <a:gd name="T59" fmla="*/ 194 h 432"/>
                  <a:gd name="T60" fmla="*/ 185 w 319"/>
                  <a:gd name="T61" fmla="*/ 189 h 432"/>
                  <a:gd name="T62" fmla="*/ 182 w 319"/>
                  <a:gd name="T63" fmla="*/ 176 h 432"/>
                  <a:gd name="T64" fmla="*/ 185 w 319"/>
                  <a:gd name="T65" fmla="*/ 167 h 432"/>
                  <a:gd name="T66" fmla="*/ 194 w 319"/>
                  <a:gd name="T67" fmla="*/ 160 h 432"/>
                  <a:gd name="T68" fmla="*/ 203 w 319"/>
                  <a:gd name="T69" fmla="*/ 156 h 432"/>
                  <a:gd name="T70" fmla="*/ 212 w 319"/>
                  <a:gd name="T71" fmla="*/ 155 h 432"/>
                  <a:gd name="T72" fmla="*/ 212 w 319"/>
                  <a:gd name="T73" fmla="*/ 138 h 432"/>
                  <a:gd name="T74" fmla="*/ 236 w 319"/>
                  <a:gd name="T75" fmla="*/ 121 h 432"/>
                  <a:gd name="T76" fmla="*/ 212 w 319"/>
                  <a:gd name="T77" fmla="*/ 69 h 432"/>
                  <a:gd name="T78" fmla="*/ 212 w 319"/>
                  <a:gd name="T79" fmla="*/ 43 h 432"/>
                  <a:gd name="T80" fmla="*/ 172 w 319"/>
                  <a:gd name="T81" fmla="*/ 33 h 432"/>
                  <a:gd name="T82" fmla="*/ 113 w 319"/>
                  <a:gd name="T83" fmla="*/ 0 h 432"/>
                  <a:gd name="T84" fmla="*/ 79 w 319"/>
                  <a:gd name="T85" fmla="*/ 18 h 432"/>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319"/>
                  <a:gd name="T130" fmla="*/ 0 h 432"/>
                  <a:gd name="T131" fmla="*/ 319 w 319"/>
                  <a:gd name="T132" fmla="*/ 432 h 432"/>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319" h="432">
                    <a:moveTo>
                      <a:pt x="81" y="18"/>
                    </a:moveTo>
                    <a:lnTo>
                      <a:pt x="93" y="45"/>
                    </a:lnTo>
                    <a:lnTo>
                      <a:pt x="70" y="61"/>
                    </a:lnTo>
                    <a:lnTo>
                      <a:pt x="69" y="130"/>
                    </a:lnTo>
                    <a:lnTo>
                      <a:pt x="57" y="85"/>
                    </a:lnTo>
                    <a:lnTo>
                      <a:pt x="11" y="128"/>
                    </a:lnTo>
                    <a:lnTo>
                      <a:pt x="0" y="252"/>
                    </a:lnTo>
                    <a:lnTo>
                      <a:pt x="30" y="313"/>
                    </a:lnTo>
                    <a:lnTo>
                      <a:pt x="33" y="344"/>
                    </a:lnTo>
                    <a:lnTo>
                      <a:pt x="34" y="369"/>
                    </a:lnTo>
                    <a:lnTo>
                      <a:pt x="33" y="392"/>
                    </a:lnTo>
                    <a:lnTo>
                      <a:pt x="27" y="432"/>
                    </a:lnTo>
                    <a:lnTo>
                      <a:pt x="152" y="425"/>
                    </a:lnTo>
                    <a:lnTo>
                      <a:pt x="318" y="410"/>
                    </a:lnTo>
                    <a:lnTo>
                      <a:pt x="288" y="401"/>
                    </a:lnTo>
                    <a:lnTo>
                      <a:pt x="271" y="378"/>
                    </a:lnTo>
                    <a:lnTo>
                      <a:pt x="297" y="359"/>
                    </a:lnTo>
                    <a:lnTo>
                      <a:pt x="297" y="335"/>
                    </a:lnTo>
                    <a:lnTo>
                      <a:pt x="285" y="314"/>
                    </a:lnTo>
                    <a:lnTo>
                      <a:pt x="297" y="299"/>
                    </a:lnTo>
                    <a:lnTo>
                      <a:pt x="319" y="301"/>
                    </a:lnTo>
                    <a:lnTo>
                      <a:pt x="315" y="241"/>
                    </a:lnTo>
                    <a:lnTo>
                      <a:pt x="309" y="206"/>
                    </a:lnTo>
                    <a:lnTo>
                      <a:pt x="295" y="183"/>
                    </a:lnTo>
                    <a:lnTo>
                      <a:pt x="282" y="170"/>
                    </a:lnTo>
                    <a:lnTo>
                      <a:pt x="261" y="165"/>
                    </a:lnTo>
                    <a:lnTo>
                      <a:pt x="242" y="165"/>
                    </a:lnTo>
                    <a:lnTo>
                      <a:pt x="221" y="194"/>
                    </a:lnTo>
                    <a:lnTo>
                      <a:pt x="207" y="203"/>
                    </a:lnTo>
                    <a:lnTo>
                      <a:pt x="198" y="206"/>
                    </a:lnTo>
                    <a:lnTo>
                      <a:pt x="188" y="201"/>
                    </a:lnTo>
                    <a:lnTo>
                      <a:pt x="185" y="188"/>
                    </a:lnTo>
                    <a:lnTo>
                      <a:pt x="188" y="179"/>
                    </a:lnTo>
                    <a:lnTo>
                      <a:pt x="197" y="170"/>
                    </a:lnTo>
                    <a:lnTo>
                      <a:pt x="206" y="165"/>
                    </a:lnTo>
                    <a:lnTo>
                      <a:pt x="215" y="164"/>
                    </a:lnTo>
                    <a:lnTo>
                      <a:pt x="215" y="147"/>
                    </a:lnTo>
                    <a:lnTo>
                      <a:pt x="239" y="130"/>
                    </a:lnTo>
                    <a:lnTo>
                      <a:pt x="215" y="73"/>
                    </a:lnTo>
                    <a:lnTo>
                      <a:pt x="215" y="46"/>
                    </a:lnTo>
                    <a:lnTo>
                      <a:pt x="175" y="36"/>
                    </a:lnTo>
                    <a:lnTo>
                      <a:pt x="116" y="0"/>
                    </a:lnTo>
                    <a:lnTo>
                      <a:pt x="81" y="18"/>
                    </a:lnTo>
                    <a:close/>
                  </a:path>
                </a:pathLst>
              </a:custGeom>
              <a:solidFill>
                <a:schemeClr val="accent3"/>
              </a:solidFill>
              <a:ln w="19050">
                <a:solidFill>
                  <a:srgbClr val="000000"/>
                </a:solidFill>
                <a:prstDash val="solid"/>
                <a:round/>
                <a:headEnd/>
                <a:tailEnd/>
              </a:ln>
            </p:spPr>
            <p:txBody>
              <a:bodyPr/>
              <a:lstStyle/>
              <a:p>
                <a:endParaRPr lang="en-US" sz="1300">
                  <a:latin typeface="+mj-lt"/>
                </a:endParaRPr>
              </a:p>
            </p:txBody>
          </p:sp>
        </p:grpSp>
        <p:sp>
          <p:nvSpPr>
            <p:cNvPr id="32" name="Shape - Massachusetts"/>
            <p:cNvSpPr>
              <a:spLocks noChangeAspect="1"/>
            </p:cNvSpPr>
            <p:nvPr/>
          </p:nvSpPr>
          <p:spPr bwMode="auto">
            <a:xfrm>
              <a:off x="7624655" y="1928813"/>
              <a:ext cx="468312" cy="211137"/>
            </a:xfrm>
            <a:custGeom>
              <a:avLst/>
              <a:gdLst>
                <a:gd name="T0" fmla="*/ 0 w 296"/>
                <a:gd name="T1" fmla="*/ 2147483647 h 134"/>
                <a:gd name="T2" fmla="*/ 2147483647 w 296"/>
                <a:gd name="T3" fmla="*/ 2147483647 h 134"/>
                <a:gd name="T4" fmla="*/ 2147483647 w 296"/>
                <a:gd name="T5" fmla="*/ 2147483647 h 134"/>
                <a:gd name="T6" fmla="*/ 2147483647 w 296"/>
                <a:gd name="T7" fmla="*/ 0 h 134"/>
                <a:gd name="T8" fmla="*/ 2147483647 w 296"/>
                <a:gd name="T9" fmla="*/ 2147483647 h 134"/>
                <a:gd name="T10" fmla="*/ 2147483647 w 296"/>
                <a:gd name="T11" fmla="*/ 2147483647 h 134"/>
                <a:gd name="T12" fmla="*/ 2147483647 w 296"/>
                <a:gd name="T13" fmla="*/ 2147483647 h 134"/>
                <a:gd name="T14" fmla="*/ 2147483647 w 296"/>
                <a:gd name="T15" fmla="*/ 2147483647 h 134"/>
                <a:gd name="T16" fmla="*/ 2147483647 w 296"/>
                <a:gd name="T17" fmla="*/ 2147483647 h 134"/>
                <a:gd name="T18" fmla="*/ 2147483647 w 296"/>
                <a:gd name="T19" fmla="*/ 2147483647 h 134"/>
                <a:gd name="T20" fmla="*/ 2147483647 w 296"/>
                <a:gd name="T21" fmla="*/ 2147483647 h 134"/>
                <a:gd name="T22" fmla="*/ 2147483647 w 296"/>
                <a:gd name="T23" fmla="*/ 2147483647 h 134"/>
                <a:gd name="T24" fmla="*/ 2147483647 w 296"/>
                <a:gd name="T25" fmla="*/ 2147483647 h 134"/>
                <a:gd name="T26" fmla="*/ 2147483647 w 296"/>
                <a:gd name="T27" fmla="*/ 2147483647 h 134"/>
                <a:gd name="T28" fmla="*/ 2147483647 w 296"/>
                <a:gd name="T29" fmla="*/ 2147483647 h 134"/>
                <a:gd name="T30" fmla="*/ 2147483647 w 296"/>
                <a:gd name="T31" fmla="*/ 2147483647 h 134"/>
                <a:gd name="T32" fmla="*/ 2147483647 w 296"/>
                <a:gd name="T33" fmla="*/ 2147483647 h 134"/>
                <a:gd name="T34" fmla="*/ 2147483647 w 296"/>
                <a:gd name="T35" fmla="*/ 2147483647 h 134"/>
                <a:gd name="T36" fmla="*/ 2147483647 w 296"/>
                <a:gd name="T37" fmla="*/ 2147483647 h 134"/>
                <a:gd name="T38" fmla="*/ 0 w 296"/>
                <a:gd name="T39" fmla="*/ 2147483647 h 134"/>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296"/>
                <a:gd name="T61" fmla="*/ 0 h 134"/>
                <a:gd name="T62" fmla="*/ 296 w 296"/>
                <a:gd name="T63" fmla="*/ 134 h 134"/>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296" h="134">
                  <a:moveTo>
                    <a:pt x="0" y="54"/>
                  </a:moveTo>
                  <a:lnTo>
                    <a:pt x="151" y="16"/>
                  </a:lnTo>
                  <a:lnTo>
                    <a:pt x="169" y="18"/>
                  </a:lnTo>
                  <a:lnTo>
                    <a:pt x="187" y="0"/>
                  </a:lnTo>
                  <a:lnTo>
                    <a:pt x="202" y="9"/>
                  </a:lnTo>
                  <a:lnTo>
                    <a:pt x="184" y="48"/>
                  </a:lnTo>
                  <a:lnTo>
                    <a:pt x="215" y="45"/>
                  </a:lnTo>
                  <a:lnTo>
                    <a:pt x="233" y="74"/>
                  </a:lnTo>
                  <a:lnTo>
                    <a:pt x="254" y="77"/>
                  </a:lnTo>
                  <a:lnTo>
                    <a:pt x="269" y="73"/>
                  </a:lnTo>
                  <a:lnTo>
                    <a:pt x="269" y="57"/>
                  </a:lnTo>
                  <a:lnTo>
                    <a:pt x="243" y="36"/>
                  </a:lnTo>
                  <a:lnTo>
                    <a:pt x="263" y="34"/>
                  </a:lnTo>
                  <a:lnTo>
                    <a:pt x="296" y="79"/>
                  </a:lnTo>
                  <a:lnTo>
                    <a:pt x="264" y="106"/>
                  </a:lnTo>
                  <a:lnTo>
                    <a:pt x="229" y="92"/>
                  </a:lnTo>
                  <a:lnTo>
                    <a:pt x="206" y="125"/>
                  </a:lnTo>
                  <a:lnTo>
                    <a:pt x="161" y="92"/>
                  </a:lnTo>
                  <a:lnTo>
                    <a:pt x="12" y="134"/>
                  </a:lnTo>
                  <a:lnTo>
                    <a:pt x="0" y="54"/>
                  </a:lnTo>
                  <a:close/>
                </a:path>
              </a:pathLst>
            </a:custGeom>
            <a:solidFill>
              <a:schemeClr val="accent5">
                <a:lumMod val="20000"/>
                <a:lumOff val="80000"/>
              </a:schemeClr>
            </a:solidFill>
            <a:ln w="19050">
              <a:solidFill>
                <a:srgbClr val="000000"/>
              </a:solidFill>
              <a:prstDash val="solid"/>
              <a:round/>
              <a:headEnd/>
              <a:tailEnd/>
            </a:ln>
          </p:spPr>
          <p:txBody>
            <a:bodyPr/>
            <a:lstStyle/>
            <a:p>
              <a:endParaRPr lang="en-US" sz="1300">
                <a:latin typeface="+mj-lt"/>
              </a:endParaRPr>
            </a:p>
          </p:txBody>
        </p:sp>
        <p:sp>
          <p:nvSpPr>
            <p:cNvPr id="33" name="Shape - Maryland"/>
            <p:cNvSpPr>
              <a:spLocks noChangeAspect="1"/>
            </p:cNvSpPr>
            <p:nvPr/>
          </p:nvSpPr>
          <p:spPr bwMode="auto">
            <a:xfrm>
              <a:off x="6997592" y="2586038"/>
              <a:ext cx="635000" cy="258762"/>
            </a:xfrm>
            <a:custGeom>
              <a:avLst/>
              <a:gdLst>
                <a:gd name="T0" fmla="*/ 0 w 403"/>
                <a:gd name="T1" fmla="*/ 2147483647 h 165"/>
                <a:gd name="T2" fmla="*/ 2147483647 w 403"/>
                <a:gd name="T3" fmla="*/ 0 h 165"/>
                <a:gd name="T4" fmla="*/ 2147483647 w 403"/>
                <a:gd name="T5" fmla="*/ 2147483647 h 165"/>
                <a:gd name="T6" fmla="*/ 2147483647 w 403"/>
                <a:gd name="T7" fmla="*/ 2147483647 h 165"/>
                <a:gd name="T8" fmla="*/ 2147483647 w 403"/>
                <a:gd name="T9" fmla="*/ 2147483647 h 165"/>
                <a:gd name="T10" fmla="*/ 2147483647 w 403"/>
                <a:gd name="T11" fmla="*/ 2147483647 h 165"/>
                <a:gd name="T12" fmla="*/ 2147483647 w 403"/>
                <a:gd name="T13" fmla="*/ 2147483647 h 165"/>
                <a:gd name="T14" fmla="*/ 2147483647 w 403"/>
                <a:gd name="T15" fmla="*/ 2147483647 h 165"/>
                <a:gd name="T16" fmla="*/ 2147483647 w 403"/>
                <a:gd name="T17" fmla="*/ 2147483647 h 165"/>
                <a:gd name="T18" fmla="*/ 2147483647 w 403"/>
                <a:gd name="T19" fmla="*/ 2147483647 h 165"/>
                <a:gd name="T20" fmla="*/ 2147483647 w 403"/>
                <a:gd name="T21" fmla="*/ 2147483647 h 165"/>
                <a:gd name="T22" fmla="*/ 2147483647 w 403"/>
                <a:gd name="T23" fmla="*/ 2147483647 h 165"/>
                <a:gd name="T24" fmla="*/ 2147483647 w 403"/>
                <a:gd name="T25" fmla="*/ 2147483647 h 165"/>
                <a:gd name="T26" fmla="*/ 2147483647 w 403"/>
                <a:gd name="T27" fmla="*/ 2147483647 h 165"/>
                <a:gd name="T28" fmla="*/ 2147483647 w 403"/>
                <a:gd name="T29" fmla="*/ 2147483647 h 165"/>
                <a:gd name="T30" fmla="*/ 2147483647 w 403"/>
                <a:gd name="T31" fmla="*/ 2147483647 h 165"/>
                <a:gd name="T32" fmla="*/ 0 w 403"/>
                <a:gd name="T33" fmla="*/ 2147483647 h 165"/>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403"/>
                <a:gd name="T52" fmla="*/ 0 h 165"/>
                <a:gd name="T53" fmla="*/ 403 w 403"/>
                <a:gd name="T54" fmla="*/ 165 h 165"/>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403" h="165">
                  <a:moveTo>
                    <a:pt x="0" y="56"/>
                  </a:moveTo>
                  <a:lnTo>
                    <a:pt x="300" y="0"/>
                  </a:lnTo>
                  <a:lnTo>
                    <a:pt x="349" y="113"/>
                  </a:lnTo>
                  <a:lnTo>
                    <a:pt x="401" y="101"/>
                  </a:lnTo>
                  <a:lnTo>
                    <a:pt x="403" y="158"/>
                  </a:lnTo>
                  <a:lnTo>
                    <a:pt x="361" y="165"/>
                  </a:lnTo>
                  <a:lnTo>
                    <a:pt x="324" y="128"/>
                  </a:lnTo>
                  <a:lnTo>
                    <a:pt x="300" y="83"/>
                  </a:lnTo>
                  <a:lnTo>
                    <a:pt x="296" y="21"/>
                  </a:lnTo>
                  <a:lnTo>
                    <a:pt x="278" y="52"/>
                  </a:lnTo>
                  <a:lnTo>
                    <a:pt x="299" y="146"/>
                  </a:lnTo>
                  <a:lnTo>
                    <a:pt x="211" y="159"/>
                  </a:lnTo>
                  <a:lnTo>
                    <a:pt x="208" y="91"/>
                  </a:lnTo>
                  <a:lnTo>
                    <a:pt x="154" y="61"/>
                  </a:lnTo>
                  <a:lnTo>
                    <a:pt x="108" y="53"/>
                  </a:lnTo>
                  <a:lnTo>
                    <a:pt x="12" y="101"/>
                  </a:lnTo>
                  <a:lnTo>
                    <a:pt x="0" y="56"/>
                  </a:lnTo>
                  <a:close/>
                </a:path>
              </a:pathLst>
            </a:custGeom>
            <a:solidFill>
              <a:schemeClr val="accent5">
                <a:lumMod val="20000"/>
                <a:lumOff val="80000"/>
              </a:schemeClr>
            </a:solidFill>
            <a:ln w="19050">
              <a:solidFill>
                <a:srgbClr val="000000"/>
              </a:solidFill>
              <a:prstDash val="solid"/>
              <a:round/>
              <a:headEnd/>
              <a:tailEnd/>
            </a:ln>
          </p:spPr>
          <p:txBody>
            <a:bodyPr/>
            <a:lstStyle/>
            <a:p>
              <a:endParaRPr lang="en-US" sz="1300">
                <a:latin typeface="+mj-lt"/>
              </a:endParaRPr>
            </a:p>
          </p:txBody>
        </p:sp>
        <p:sp>
          <p:nvSpPr>
            <p:cNvPr id="34" name="Shape - Maine"/>
            <p:cNvSpPr>
              <a:spLocks noChangeAspect="1"/>
            </p:cNvSpPr>
            <p:nvPr/>
          </p:nvSpPr>
          <p:spPr bwMode="auto">
            <a:xfrm>
              <a:off x="7734192" y="1143000"/>
              <a:ext cx="492125" cy="708025"/>
            </a:xfrm>
            <a:custGeom>
              <a:avLst/>
              <a:gdLst>
                <a:gd name="T0" fmla="*/ 2147483647 w 313"/>
                <a:gd name="T1" fmla="*/ 2147483647 h 478"/>
                <a:gd name="T2" fmla="*/ 2147483647 w 313"/>
                <a:gd name="T3" fmla="*/ 2147483647 h 478"/>
                <a:gd name="T4" fmla="*/ 2147483647 w 313"/>
                <a:gd name="T5" fmla="*/ 2147483647 h 478"/>
                <a:gd name="T6" fmla="*/ 2147483647 w 313"/>
                <a:gd name="T7" fmla="*/ 2147483647 h 478"/>
                <a:gd name="T8" fmla="*/ 2147483647 w 313"/>
                <a:gd name="T9" fmla="*/ 2147483647 h 478"/>
                <a:gd name="T10" fmla="*/ 2147483647 w 313"/>
                <a:gd name="T11" fmla="*/ 2147483647 h 478"/>
                <a:gd name="T12" fmla="*/ 2147483647 w 313"/>
                <a:gd name="T13" fmla="*/ 2147483647 h 478"/>
                <a:gd name="T14" fmla="*/ 0 w 313"/>
                <a:gd name="T15" fmla="*/ 2147483647 h 478"/>
                <a:gd name="T16" fmla="*/ 2147483647 w 313"/>
                <a:gd name="T17" fmla="*/ 2147483647 h 478"/>
                <a:gd name="T18" fmla="*/ 2147483647 w 313"/>
                <a:gd name="T19" fmla="*/ 2147483647 h 478"/>
                <a:gd name="T20" fmla="*/ 2147483647 w 313"/>
                <a:gd name="T21" fmla="*/ 2147483647 h 478"/>
                <a:gd name="T22" fmla="*/ 2147483647 w 313"/>
                <a:gd name="T23" fmla="*/ 2147483647 h 478"/>
                <a:gd name="T24" fmla="*/ 2147483647 w 313"/>
                <a:gd name="T25" fmla="*/ 2147483647 h 478"/>
                <a:gd name="T26" fmla="*/ 2147483647 w 313"/>
                <a:gd name="T27" fmla="*/ 2147483647 h 478"/>
                <a:gd name="T28" fmla="*/ 2147483647 w 313"/>
                <a:gd name="T29" fmla="*/ 2147483647 h 478"/>
                <a:gd name="T30" fmla="*/ 2147483647 w 313"/>
                <a:gd name="T31" fmla="*/ 2147483647 h 478"/>
                <a:gd name="T32" fmla="*/ 2147483647 w 313"/>
                <a:gd name="T33" fmla="*/ 2147483647 h 478"/>
                <a:gd name="T34" fmla="*/ 2147483647 w 313"/>
                <a:gd name="T35" fmla="*/ 2147483647 h 478"/>
                <a:gd name="T36" fmla="*/ 2147483647 w 313"/>
                <a:gd name="T37" fmla="*/ 2147483647 h 478"/>
                <a:gd name="T38" fmla="*/ 2147483647 w 313"/>
                <a:gd name="T39" fmla="*/ 2147483647 h 478"/>
                <a:gd name="T40" fmla="*/ 2147483647 w 313"/>
                <a:gd name="T41" fmla="*/ 2147483647 h 478"/>
                <a:gd name="T42" fmla="*/ 2147483647 w 313"/>
                <a:gd name="T43" fmla="*/ 2147483647 h 478"/>
                <a:gd name="T44" fmla="*/ 2147483647 w 313"/>
                <a:gd name="T45" fmla="*/ 2147483647 h 478"/>
                <a:gd name="T46" fmla="*/ 2147483647 w 313"/>
                <a:gd name="T47" fmla="*/ 2147483647 h 478"/>
                <a:gd name="T48" fmla="*/ 2147483647 w 313"/>
                <a:gd name="T49" fmla="*/ 0 h 478"/>
                <a:gd name="T50" fmla="*/ 2147483647 w 313"/>
                <a:gd name="T51" fmla="*/ 2147483647 h 478"/>
                <a:gd name="T52" fmla="*/ 2147483647 w 313"/>
                <a:gd name="T53" fmla="*/ 2147483647 h 478"/>
                <a:gd name="T54" fmla="*/ 2147483647 w 313"/>
                <a:gd name="T55" fmla="*/ 2147483647 h 478"/>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313"/>
                <a:gd name="T85" fmla="*/ 0 h 478"/>
                <a:gd name="T86" fmla="*/ 313 w 313"/>
                <a:gd name="T87" fmla="*/ 478 h 478"/>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313" h="478">
                  <a:moveTo>
                    <a:pt x="73" y="15"/>
                  </a:moveTo>
                  <a:lnTo>
                    <a:pt x="27" y="103"/>
                  </a:lnTo>
                  <a:lnTo>
                    <a:pt x="49" y="136"/>
                  </a:lnTo>
                  <a:lnTo>
                    <a:pt x="27" y="176"/>
                  </a:lnTo>
                  <a:lnTo>
                    <a:pt x="40" y="189"/>
                  </a:lnTo>
                  <a:lnTo>
                    <a:pt x="31" y="216"/>
                  </a:lnTo>
                  <a:lnTo>
                    <a:pt x="31" y="261"/>
                  </a:lnTo>
                  <a:lnTo>
                    <a:pt x="0" y="277"/>
                  </a:lnTo>
                  <a:lnTo>
                    <a:pt x="12" y="291"/>
                  </a:lnTo>
                  <a:lnTo>
                    <a:pt x="78" y="457"/>
                  </a:lnTo>
                  <a:lnTo>
                    <a:pt x="130" y="478"/>
                  </a:lnTo>
                  <a:lnTo>
                    <a:pt x="127" y="444"/>
                  </a:lnTo>
                  <a:lnTo>
                    <a:pt x="152" y="417"/>
                  </a:lnTo>
                  <a:lnTo>
                    <a:pt x="143" y="389"/>
                  </a:lnTo>
                  <a:lnTo>
                    <a:pt x="207" y="355"/>
                  </a:lnTo>
                  <a:lnTo>
                    <a:pt x="210" y="308"/>
                  </a:lnTo>
                  <a:lnTo>
                    <a:pt x="248" y="305"/>
                  </a:lnTo>
                  <a:lnTo>
                    <a:pt x="277" y="270"/>
                  </a:lnTo>
                  <a:lnTo>
                    <a:pt x="313" y="246"/>
                  </a:lnTo>
                  <a:lnTo>
                    <a:pt x="313" y="216"/>
                  </a:lnTo>
                  <a:lnTo>
                    <a:pt x="264" y="207"/>
                  </a:lnTo>
                  <a:lnTo>
                    <a:pt x="255" y="174"/>
                  </a:lnTo>
                  <a:lnTo>
                    <a:pt x="206" y="170"/>
                  </a:lnTo>
                  <a:lnTo>
                    <a:pt x="166" y="28"/>
                  </a:lnTo>
                  <a:lnTo>
                    <a:pt x="148" y="0"/>
                  </a:lnTo>
                  <a:lnTo>
                    <a:pt x="98" y="12"/>
                  </a:lnTo>
                  <a:lnTo>
                    <a:pt x="90" y="25"/>
                  </a:lnTo>
                  <a:lnTo>
                    <a:pt x="73" y="15"/>
                  </a:lnTo>
                  <a:close/>
                </a:path>
              </a:pathLst>
            </a:custGeom>
            <a:solidFill>
              <a:schemeClr val="accent3"/>
            </a:solidFill>
            <a:ln w="19050">
              <a:solidFill>
                <a:srgbClr val="000000"/>
              </a:solidFill>
              <a:prstDash val="solid"/>
              <a:round/>
              <a:headEnd/>
              <a:tailEnd/>
            </a:ln>
          </p:spPr>
          <p:txBody>
            <a:bodyPr/>
            <a:lstStyle/>
            <a:p>
              <a:endParaRPr lang="en-US" sz="1300">
                <a:latin typeface="+mj-lt"/>
              </a:endParaRPr>
            </a:p>
          </p:txBody>
        </p:sp>
        <p:sp>
          <p:nvSpPr>
            <p:cNvPr id="35" name="Shape - Louisiana"/>
            <p:cNvSpPr>
              <a:spLocks noChangeAspect="1"/>
            </p:cNvSpPr>
            <p:nvPr/>
          </p:nvSpPr>
          <p:spPr bwMode="auto">
            <a:xfrm>
              <a:off x="5292617" y="3957638"/>
              <a:ext cx="773113" cy="609600"/>
            </a:xfrm>
            <a:custGeom>
              <a:avLst/>
              <a:gdLst>
                <a:gd name="T0" fmla="*/ 0 w 489"/>
                <a:gd name="T1" fmla="*/ 2147483647 h 392"/>
                <a:gd name="T2" fmla="*/ 2147483647 w 489"/>
                <a:gd name="T3" fmla="*/ 0 h 392"/>
                <a:gd name="T4" fmla="*/ 2147483647 w 489"/>
                <a:gd name="T5" fmla="*/ 2147483647 h 392"/>
                <a:gd name="T6" fmla="*/ 2147483647 w 489"/>
                <a:gd name="T7" fmla="*/ 2147483647 h 392"/>
                <a:gd name="T8" fmla="*/ 2147483647 w 489"/>
                <a:gd name="T9" fmla="*/ 2147483647 h 392"/>
                <a:gd name="T10" fmla="*/ 2147483647 w 489"/>
                <a:gd name="T11" fmla="*/ 2147483647 h 392"/>
                <a:gd name="T12" fmla="*/ 2147483647 w 489"/>
                <a:gd name="T13" fmla="*/ 2147483647 h 392"/>
                <a:gd name="T14" fmla="*/ 2147483647 w 489"/>
                <a:gd name="T15" fmla="*/ 2147483647 h 392"/>
                <a:gd name="T16" fmla="*/ 2147483647 w 489"/>
                <a:gd name="T17" fmla="*/ 2147483647 h 392"/>
                <a:gd name="T18" fmla="*/ 2147483647 w 489"/>
                <a:gd name="T19" fmla="*/ 2147483647 h 392"/>
                <a:gd name="T20" fmla="*/ 2147483647 w 489"/>
                <a:gd name="T21" fmla="*/ 2147483647 h 392"/>
                <a:gd name="T22" fmla="*/ 2147483647 w 489"/>
                <a:gd name="T23" fmla="*/ 2147483647 h 392"/>
                <a:gd name="T24" fmla="*/ 2147483647 w 489"/>
                <a:gd name="T25" fmla="*/ 2147483647 h 392"/>
                <a:gd name="T26" fmla="*/ 2147483647 w 489"/>
                <a:gd name="T27" fmla="*/ 2147483647 h 392"/>
                <a:gd name="T28" fmla="*/ 2147483647 w 489"/>
                <a:gd name="T29" fmla="*/ 2147483647 h 392"/>
                <a:gd name="T30" fmla="*/ 2147483647 w 489"/>
                <a:gd name="T31" fmla="*/ 2147483647 h 392"/>
                <a:gd name="T32" fmla="*/ 2147483647 w 489"/>
                <a:gd name="T33" fmla="*/ 2147483647 h 392"/>
                <a:gd name="T34" fmla="*/ 2147483647 w 489"/>
                <a:gd name="T35" fmla="*/ 2147483647 h 392"/>
                <a:gd name="T36" fmla="*/ 2147483647 w 489"/>
                <a:gd name="T37" fmla="*/ 2147483647 h 392"/>
                <a:gd name="T38" fmla="*/ 2147483647 w 489"/>
                <a:gd name="T39" fmla="*/ 2147483647 h 392"/>
                <a:gd name="T40" fmla="*/ 2147483647 w 489"/>
                <a:gd name="T41" fmla="*/ 2147483647 h 392"/>
                <a:gd name="T42" fmla="*/ 2147483647 w 489"/>
                <a:gd name="T43" fmla="*/ 2147483647 h 392"/>
                <a:gd name="T44" fmla="*/ 2147483647 w 489"/>
                <a:gd name="T45" fmla="*/ 2147483647 h 392"/>
                <a:gd name="T46" fmla="*/ 2147483647 w 489"/>
                <a:gd name="T47" fmla="*/ 2147483647 h 392"/>
                <a:gd name="T48" fmla="*/ 2147483647 w 489"/>
                <a:gd name="T49" fmla="*/ 2147483647 h 392"/>
                <a:gd name="T50" fmla="*/ 2147483647 w 489"/>
                <a:gd name="T51" fmla="*/ 2147483647 h 392"/>
                <a:gd name="T52" fmla="*/ 2147483647 w 489"/>
                <a:gd name="T53" fmla="*/ 2147483647 h 392"/>
                <a:gd name="T54" fmla="*/ 2147483647 w 489"/>
                <a:gd name="T55" fmla="*/ 2147483647 h 392"/>
                <a:gd name="T56" fmla="*/ 2147483647 w 489"/>
                <a:gd name="T57" fmla="*/ 2147483647 h 392"/>
                <a:gd name="T58" fmla="*/ 2147483647 w 489"/>
                <a:gd name="T59" fmla="*/ 2147483647 h 392"/>
                <a:gd name="T60" fmla="*/ 2147483647 w 489"/>
                <a:gd name="T61" fmla="*/ 2147483647 h 392"/>
                <a:gd name="T62" fmla="*/ 2147483647 w 489"/>
                <a:gd name="T63" fmla="*/ 2147483647 h 392"/>
                <a:gd name="T64" fmla="*/ 2147483647 w 489"/>
                <a:gd name="T65" fmla="*/ 2147483647 h 392"/>
                <a:gd name="T66" fmla="*/ 2147483647 w 489"/>
                <a:gd name="T67" fmla="*/ 2147483647 h 392"/>
                <a:gd name="T68" fmla="*/ 0 w 489"/>
                <a:gd name="T69" fmla="*/ 2147483647 h 392"/>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489"/>
                <a:gd name="T106" fmla="*/ 0 h 392"/>
                <a:gd name="T107" fmla="*/ 489 w 489"/>
                <a:gd name="T108" fmla="*/ 392 h 392"/>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489" h="392">
                  <a:moveTo>
                    <a:pt x="0" y="9"/>
                  </a:moveTo>
                  <a:lnTo>
                    <a:pt x="245" y="0"/>
                  </a:lnTo>
                  <a:lnTo>
                    <a:pt x="288" y="81"/>
                  </a:lnTo>
                  <a:lnTo>
                    <a:pt x="251" y="176"/>
                  </a:lnTo>
                  <a:lnTo>
                    <a:pt x="239" y="219"/>
                  </a:lnTo>
                  <a:lnTo>
                    <a:pt x="403" y="201"/>
                  </a:lnTo>
                  <a:lnTo>
                    <a:pt x="413" y="264"/>
                  </a:lnTo>
                  <a:lnTo>
                    <a:pt x="364" y="258"/>
                  </a:lnTo>
                  <a:lnTo>
                    <a:pt x="342" y="285"/>
                  </a:lnTo>
                  <a:lnTo>
                    <a:pt x="367" y="303"/>
                  </a:lnTo>
                  <a:lnTo>
                    <a:pt x="412" y="282"/>
                  </a:lnTo>
                  <a:lnTo>
                    <a:pt x="413" y="312"/>
                  </a:lnTo>
                  <a:lnTo>
                    <a:pt x="440" y="286"/>
                  </a:lnTo>
                  <a:lnTo>
                    <a:pt x="458" y="286"/>
                  </a:lnTo>
                  <a:lnTo>
                    <a:pt x="437" y="339"/>
                  </a:lnTo>
                  <a:lnTo>
                    <a:pt x="477" y="347"/>
                  </a:lnTo>
                  <a:lnTo>
                    <a:pt x="489" y="376"/>
                  </a:lnTo>
                  <a:lnTo>
                    <a:pt x="471" y="385"/>
                  </a:lnTo>
                  <a:lnTo>
                    <a:pt x="446" y="367"/>
                  </a:lnTo>
                  <a:lnTo>
                    <a:pt x="398" y="353"/>
                  </a:lnTo>
                  <a:lnTo>
                    <a:pt x="409" y="388"/>
                  </a:lnTo>
                  <a:lnTo>
                    <a:pt x="385" y="392"/>
                  </a:lnTo>
                  <a:lnTo>
                    <a:pt x="365" y="361"/>
                  </a:lnTo>
                  <a:lnTo>
                    <a:pt x="354" y="380"/>
                  </a:lnTo>
                  <a:lnTo>
                    <a:pt x="282" y="380"/>
                  </a:lnTo>
                  <a:lnTo>
                    <a:pt x="282" y="361"/>
                  </a:lnTo>
                  <a:lnTo>
                    <a:pt x="255" y="339"/>
                  </a:lnTo>
                  <a:lnTo>
                    <a:pt x="201" y="336"/>
                  </a:lnTo>
                  <a:lnTo>
                    <a:pt x="246" y="361"/>
                  </a:lnTo>
                  <a:lnTo>
                    <a:pt x="184" y="374"/>
                  </a:lnTo>
                  <a:lnTo>
                    <a:pt x="85" y="356"/>
                  </a:lnTo>
                  <a:lnTo>
                    <a:pt x="48" y="361"/>
                  </a:lnTo>
                  <a:lnTo>
                    <a:pt x="61" y="230"/>
                  </a:lnTo>
                  <a:lnTo>
                    <a:pt x="2" y="125"/>
                  </a:lnTo>
                  <a:lnTo>
                    <a:pt x="0" y="9"/>
                  </a:lnTo>
                  <a:close/>
                </a:path>
              </a:pathLst>
            </a:custGeom>
            <a:solidFill>
              <a:schemeClr val="accent3"/>
            </a:solidFill>
            <a:ln w="19050">
              <a:solidFill>
                <a:srgbClr val="000000"/>
              </a:solidFill>
              <a:prstDash val="solid"/>
              <a:round/>
              <a:headEnd/>
              <a:tailEnd/>
            </a:ln>
          </p:spPr>
          <p:txBody>
            <a:bodyPr/>
            <a:lstStyle/>
            <a:p>
              <a:endParaRPr lang="en-US" sz="1300">
                <a:latin typeface="+mj-lt"/>
              </a:endParaRPr>
            </a:p>
          </p:txBody>
        </p:sp>
        <p:sp>
          <p:nvSpPr>
            <p:cNvPr id="36" name="Shape - Kentucky"/>
            <p:cNvSpPr>
              <a:spLocks noChangeAspect="1"/>
            </p:cNvSpPr>
            <p:nvPr/>
          </p:nvSpPr>
          <p:spPr bwMode="auto">
            <a:xfrm>
              <a:off x="5826017" y="2894013"/>
              <a:ext cx="957263" cy="525462"/>
            </a:xfrm>
            <a:custGeom>
              <a:avLst/>
              <a:gdLst>
                <a:gd name="T0" fmla="*/ 0 w 607"/>
                <a:gd name="T1" fmla="*/ 2147483647 h 337"/>
                <a:gd name="T2" fmla="*/ 2147483647 w 607"/>
                <a:gd name="T3" fmla="*/ 2147483647 h 337"/>
                <a:gd name="T4" fmla="*/ 2147483647 w 607"/>
                <a:gd name="T5" fmla="*/ 2147483647 h 337"/>
                <a:gd name="T6" fmla="*/ 2147483647 w 607"/>
                <a:gd name="T7" fmla="*/ 2147483647 h 337"/>
                <a:gd name="T8" fmla="*/ 2147483647 w 607"/>
                <a:gd name="T9" fmla="*/ 2147483647 h 337"/>
                <a:gd name="T10" fmla="*/ 2147483647 w 607"/>
                <a:gd name="T11" fmla="*/ 2147483647 h 337"/>
                <a:gd name="T12" fmla="*/ 2147483647 w 607"/>
                <a:gd name="T13" fmla="*/ 2147483647 h 337"/>
                <a:gd name="T14" fmla="*/ 2147483647 w 607"/>
                <a:gd name="T15" fmla="*/ 2147483647 h 337"/>
                <a:gd name="T16" fmla="*/ 2147483647 w 607"/>
                <a:gd name="T17" fmla="*/ 2147483647 h 337"/>
                <a:gd name="T18" fmla="*/ 2147483647 w 607"/>
                <a:gd name="T19" fmla="*/ 2147483647 h 337"/>
                <a:gd name="T20" fmla="*/ 2147483647 w 607"/>
                <a:gd name="T21" fmla="*/ 2147483647 h 337"/>
                <a:gd name="T22" fmla="*/ 2147483647 w 607"/>
                <a:gd name="T23" fmla="*/ 2147483647 h 337"/>
                <a:gd name="T24" fmla="*/ 2147483647 w 607"/>
                <a:gd name="T25" fmla="*/ 2147483647 h 337"/>
                <a:gd name="T26" fmla="*/ 2147483647 w 607"/>
                <a:gd name="T27" fmla="*/ 2147483647 h 337"/>
                <a:gd name="T28" fmla="*/ 2147483647 w 607"/>
                <a:gd name="T29" fmla="*/ 0 h 337"/>
                <a:gd name="T30" fmla="*/ 2147483647 w 607"/>
                <a:gd name="T31" fmla="*/ 2147483647 h 337"/>
                <a:gd name="T32" fmla="*/ 2147483647 w 607"/>
                <a:gd name="T33" fmla="*/ 2147483647 h 337"/>
                <a:gd name="T34" fmla="*/ 2147483647 w 607"/>
                <a:gd name="T35" fmla="*/ 2147483647 h 337"/>
                <a:gd name="T36" fmla="*/ 2147483647 w 607"/>
                <a:gd name="T37" fmla="*/ 2147483647 h 337"/>
                <a:gd name="T38" fmla="*/ 2147483647 w 607"/>
                <a:gd name="T39" fmla="*/ 2147483647 h 337"/>
                <a:gd name="T40" fmla="*/ 2147483647 w 607"/>
                <a:gd name="T41" fmla="*/ 2147483647 h 337"/>
                <a:gd name="T42" fmla="*/ 2147483647 w 607"/>
                <a:gd name="T43" fmla="*/ 2147483647 h 337"/>
                <a:gd name="T44" fmla="*/ 2147483647 w 607"/>
                <a:gd name="T45" fmla="*/ 2147483647 h 337"/>
                <a:gd name="T46" fmla="*/ 2147483647 w 607"/>
                <a:gd name="T47" fmla="*/ 2147483647 h 337"/>
                <a:gd name="T48" fmla="*/ 2147483647 w 607"/>
                <a:gd name="T49" fmla="*/ 2147483647 h 337"/>
                <a:gd name="T50" fmla="*/ 2147483647 w 607"/>
                <a:gd name="T51" fmla="*/ 2147483647 h 337"/>
                <a:gd name="T52" fmla="*/ 2147483647 w 607"/>
                <a:gd name="T53" fmla="*/ 2147483647 h 337"/>
                <a:gd name="T54" fmla="*/ 2147483647 w 607"/>
                <a:gd name="T55" fmla="*/ 2147483647 h 337"/>
                <a:gd name="T56" fmla="*/ 0 w 607"/>
                <a:gd name="T57" fmla="*/ 2147483647 h 337"/>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607"/>
                <a:gd name="T88" fmla="*/ 0 h 337"/>
                <a:gd name="T89" fmla="*/ 607 w 607"/>
                <a:gd name="T90" fmla="*/ 337 h 337"/>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607" h="337">
                  <a:moveTo>
                    <a:pt x="0" y="337"/>
                  </a:moveTo>
                  <a:lnTo>
                    <a:pt x="148" y="316"/>
                  </a:lnTo>
                  <a:lnTo>
                    <a:pt x="148" y="301"/>
                  </a:lnTo>
                  <a:lnTo>
                    <a:pt x="504" y="252"/>
                  </a:lnTo>
                  <a:lnTo>
                    <a:pt x="510" y="226"/>
                  </a:lnTo>
                  <a:lnTo>
                    <a:pt x="562" y="207"/>
                  </a:lnTo>
                  <a:lnTo>
                    <a:pt x="568" y="180"/>
                  </a:lnTo>
                  <a:lnTo>
                    <a:pt x="590" y="171"/>
                  </a:lnTo>
                  <a:lnTo>
                    <a:pt x="607" y="131"/>
                  </a:lnTo>
                  <a:lnTo>
                    <a:pt x="558" y="91"/>
                  </a:lnTo>
                  <a:lnTo>
                    <a:pt x="549" y="37"/>
                  </a:lnTo>
                  <a:lnTo>
                    <a:pt x="510" y="10"/>
                  </a:lnTo>
                  <a:lnTo>
                    <a:pt x="431" y="25"/>
                  </a:lnTo>
                  <a:lnTo>
                    <a:pt x="394" y="1"/>
                  </a:lnTo>
                  <a:lnTo>
                    <a:pt x="358" y="0"/>
                  </a:lnTo>
                  <a:lnTo>
                    <a:pt x="365" y="37"/>
                  </a:lnTo>
                  <a:lnTo>
                    <a:pt x="316" y="56"/>
                  </a:lnTo>
                  <a:lnTo>
                    <a:pt x="283" y="140"/>
                  </a:lnTo>
                  <a:lnTo>
                    <a:pt x="239" y="126"/>
                  </a:lnTo>
                  <a:lnTo>
                    <a:pt x="185" y="158"/>
                  </a:lnTo>
                  <a:lnTo>
                    <a:pt x="116" y="170"/>
                  </a:lnTo>
                  <a:lnTo>
                    <a:pt x="116" y="217"/>
                  </a:lnTo>
                  <a:lnTo>
                    <a:pt x="82" y="216"/>
                  </a:lnTo>
                  <a:lnTo>
                    <a:pt x="84" y="258"/>
                  </a:lnTo>
                  <a:lnTo>
                    <a:pt x="48" y="241"/>
                  </a:lnTo>
                  <a:lnTo>
                    <a:pt x="27" y="249"/>
                  </a:lnTo>
                  <a:lnTo>
                    <a:pt x="45" y="277"/>
                  </a:lnTo>
                  <a:lnTo>
                    <a:pt x="8" y="314"/>
                  </a:lnTo>
                  <a:lnTo>
                    <a:pt x="0" y="337"/>
                  </a:lnTo>
                  <a:close/>
                </a:path>
              </a:pathLst>
            </a:custGeom>
            <a:solidFill>
              <a:schemeClr val="accent2"/>
            </a:solidFill>
            <a:ln w="19050">
              <a:solidFill>
                <a:srgbClr val="000000"/>
              </a:solidFill>
              <a:prstDash val="solid"/>
              <a:round/>
              <a:headEnd/>
              <a:tailEnd/>
            </a:ln>
          </p:spPr>
          <p:txBody>
            <a:bodyPr/>
            <a:lstStyle/>
            <a:p>
              <a:endParaRPr lang="en-US" sz="1300">
                <a:latin typeface="+mj-lt"/>
              </a:endParaRPr>
            </a:p>
          </p:txBody>
        </p:sp>
        <p:sp>
          <p:nvSpPr>
            <p:cNvPr id="37" name="Shape - Kansas"/>
            <p:cNvSpPr>
              <a:spLocks noChangeAspect="1"/>
            </p:cNvSpPr>
            <p:nvPr/>
          </p:nvSpPr>
          <p:spPr bwMode="auto">
            <a:xfrm>
              <a:off x="4225817" y="2895600"/>
              <a:ext cx="966788" cy="485775"/>
            </a:xfrm>
            <a:custGeom>
              <a:avLst/>
              <a:gdLst>
                <a:gd name="T0" fmla="*/ 2147483647 w 611"/>
                <a:gd name="T1" fmla="*/ 2147483647 h 312"/>
                <a:gd name="T2" fmla="*/ 2147483647 w 611"/>
                <a:gd name="T3" fmla="*/ 2147483647 h 312"/>
                <a:gd name="T4" fmla="*/ 0 w 611"/>
                <a:gd name="T5" fmla="*/ 2147483647 h 312"/>
                <a:gd name="T6" fmla="*/ 2147483647 w 611"/>
                <a:gd name="T7" fmla="*/ 2147483647 h 312"/>
                <a:gd name="T8" fmla="*/ 2147483647 w 611"/>
                <a:gd name="T9" fmla="*/ 2147483647 h 312"/>
                <a:gd name="T10" fmla="*/ 2147483647 w 611"/>
                <a:gd name="T11" fmla="*/ 2147483647 h 312"/>
                <a:gd name="T12" fmla="*/ 2147483647 w 611"/>
                <a:gd name="T13" fmla="*/ 2147483647 h 312"/>
                <a:gd name="T14" fmla="*/ 2147483647 w 611"/>
                <a:gd name="T15" fmla="*/ 2147483647 h 312"/>
                <a:gd name="T16" fmla="*/ 2147483647 w 611"/>
                <a:gd name="T17" fmla="*/ 0 h 312"/>
                <a:gd name="T18" fmla="*/ 2147483647 w 611"/>
                <a:gd name="T19" fmla="*/ 2147483647 h 312"/>
                <a:gd name="T20" fmla="*/ 2147483647 w 611"/>
                <a:gd name="T21" fmla="*/ 2147483647 h 312"/>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611"/>
                <a:gd name="T34" fmla="*/ 0 h 312"/>
                <a:gd name="T35" fmla="*/ 611 w 611"/>
                <a:gd name="T36" fmla="*/ 312 h 312"/>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611" h="312">
                  <a:moveTo>
                    <a:pt x="6" y="3"/>
                  </a:moveTo>
                  <a:lnTo>
                    <a:pt x="4" y="182"/>
                  </a:lnTo>
                  <a:lnTo>
                    <a:pt x="0" y="309"/>
                  </a:lnTo>
                  <a:lnTo>
                    <a:pt x="611" y="312"/>
                  </a:lnTo>
                  <a:lnTo>
                    <a:pt x="599" y="149"/>
                  </a:lnTo>
                  <a:lnTo>
                    <a:pt x="599" y="88"/>
                  </a:lnTo>
                  <a:lnTo>
                    <a:pt x="550" y="51"/>
                  </a:lnTo>
                  <a:lnTo>
                    <a:pt x="565" y="18"/>
                  </a:lnTo>
                  <a:lnTo>
                    <a:pt x="544" y="0"/>
                  </a:lnTo>
                  <a:lnTo>
                    <a:pt x="267" y="3"/>
                  </a:lnTo>
                  <a:lnTo>
                    <a:pt x="6" y="3"/>
                  </a:lnTo>
                  <a:close/>
                </a:path>
              </a:pathLst>
            </a:custGeom>
            <a:solidFill>
              <a:schemeClr val="accent5"/>
            </a:solidFill>
            <a:ln w="19050">
              <a:solidFill>
                <a:srgbClr val="000000"/>
              </a:solidFill>
              <a:prstDash val="solid"/>
              <a:round/>
              <a:headEnd/>
              <a:tailEnd/>
            </a:ln>
          </p:spPr>
          <p:txBody>
            <a:bodyPr/>
            <a:lstStyle/>
            <a:p>
              <a:endParaRPr lang="en-US" sz="1300">
                <a:latin typeface="+mj-lt"/>
              </a:endParaRPr>
            </a:p>
          </p:txBody>
        </p:sp>
        <p:sp>
          <p:nvSpPr>
            <p:cNvPr id="38" name="Shape - Iowa"/>
            <p:cNvSpPr>
              <a:spLocks noChangeAspect="1"/>
            </p:cNvSpPr>
            <p:nvPr/>
          </p:nvSpPr>
          <p:spPr bwMode="auto">
            <a:xfrm>
              <a:off x="4908442" y="2309813"/>
              <a:ext cx="758825" cy="487362"/>
            </a:xfrm>
            <a:custGeom>
              <a:avLst/>
              <a:gdLst>
                <a:gd name="T0" fmla="*/ 2147483647 w 481"/>
                <a:gd name="T1" fmla="*/ 2147483647 h 313"/>
                <a:gd name="T2" fmla="*/ 0 w 481"/>
                <a:gd name="T3" fmla="*/ 2147483647 h 313"/>
                <a:gd name="T4" fmla="*/ 2147483647 w 481"/>
                <a:gd name="T5" fmla="*/ 2147483647 h 313"/>
                <a:gd name="T6" fmla="*/ 2147483647 w 481"/>
                <a:gd name="T7" fmla="*/ 2147483647 h 313"/>
                <a:gd name="T8" fmla="*/ 2147483647 w 481"/>
                <a:gd name="T9" fmla="*/ 2147483647 h 313"/>
                <a:gd name="T10" fmla="*/ 2147483647 w 481"/>
                <a:gd name="T11" fmla="*/ 2147483647 h 313"/>
                <a:gd name="T12" fmla="*/ 2147483647 w 481"/>
                <a:gd name="T13" fmla="*/ 2147483647 h 313"/>
                <a:gd name="T14" fmla="*/ 2147483647 w 481"/>
                <a:gd name="T15" fmla="*/ 2147483647 h 313"/>
                <a:gd name="T16" fmla="*/ 2147483647 w 481"/>
                <a:gd name="T17" fmla="*/ 2147483647 h 313"/>
                <a:gd name="T18" fmla="*/ 2147483647 w 481"/>
                <a:gd name="T19" fmla="*/ 2147483647 h 313"/>
                <a:gd name="T20" fmla="*/ 2147483647 w 481"/>
                <a:gd name="T21" fmla="*/ 2147483647 h 313"/>
                <a:gd name="T22" fmla="*/ 2147483647 w 481"/>
                <a:gd name="T23" fmla="*/ 2147483647 h 313"/>
                <a:gd name="T24" fmla="*/ 2147483647 w 481"/>
                <a:gd name="T25" fmla="*/ 2147483647 h 313"/>
                <a:gd name="T26" fmla="*/ 2147483647 w 481"/>
                <a:gd name="T27" fmla="*/ 2147483647 h 313"/>
                <a:gd name="T28" fmla="*/ 2147483647 w 481"/>
                <a:gd name="T29" fmla="*/ 0 h 313"/>
                <a:gd name="T30" fmla="*/ 2147483647 w 481"/>
                <a:gd name="T31" fmla="*/ 2147483647 h 313"/>
                <a:gd name="T32" fmla="*/ 2147483647 w 481"/>
                <a:gd name="T33" fmla="*/ 2147483647 h 313"/>
                <a:gd name="T34" fmla="*/ 2147483647 w 481"/>
                <a:gd name="T35" fmla="*/ 2147483647 h 313"/>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481"/>
                <a:gd name="T55" fmla="*/ 0 h 313"/>
                <a:gd name="T56" fmla="*/ 481 w 481"/>
                <a:gd name="T57" fmla="*/ 313 h 313"/>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481" h="313">
                  <a:moveTo>
                    <a:pt x="7" y="16"/>
                  </a:moveTo>
                  <a:lnTo>
                    <a:pt x="0" y="71"/>
                  </a:lnTo>
                  <a:lnTo>
                    <a:pt x="10" y="129"/>
                  </a:lnTo>
                  <a:lnTo>
                    <a:pt x="55" y="249"/>
                  </a:lnTo>
                  <a:lnTo>
                    <a:pt x="80" y="313"/>
                  </a:lnTo>
                  <a:lnTo>
                    <a:pt x="363" y="298"/>
                  </a:lnTo>
                  <a:lnTo>
                    <a:pt x="410" y="313"/>
                  </a:lnTo>
                  <a:lnTo>
                    <a:pt x="438" y="252"/>
                  </a:lnTo>
                  <a:lnTo>
                    <a:pt x="428" y="208"/>
                  </a:lnTo>
                  <a:lnTo>
                    <a:pt x="475" y="200"/>
                  </a:lnTo>
                  <a:lnTo>
                    <a:pt x="481" y="131"/>
                  </a:lnTo>
                  <a:lnTo>
                    <a:pt x="453" y="101"/>
                  </a:lnTo>
                  <a:lnTo>
                    <a:pt x="404" y="71"/>
                  </a:lnTo>
                  <a:lnTo>
                    <a:pt x="414" y="30"/>
                  </a:lnTo>
                  <a:lnTo>
                    <a:pt x="393" y="0"/>
                  </a:lnTo>
                  <a:lnTo>
                    <a:pt x="287" y="4"/>
                  </a:lnTo>
                  <a:lnTo>
                    <a:pt x="180" y="9"/>
                  </a:lnTo>
                  <a:lnTo>
                    <a:pt x="7" y="16"/>
                  </a:lnTo>
                  <a:close/>
                </a:path>
              </a:pathLst>
            </a:custGeom>
            <a:solidFill>
              <a:schemeClr val="accent5"/>
            </a:solidFill>
            <a:ln w="19050">
              <a:solidFill>
                <a:srgbClr val="000000"/>
              </a:solidFill>
              <a:prstDash val="solid"/>
              <a:round/>
              <a:headEnd/>
              <a:tailEnd/>
            </a:ln>
          </p:spPr>
          <p:txBody>
            <a:bodyPr/>
            <a:lstStyle/>
            <a:p>
              <a:endParaRPr lang="en-US" sz="1300">
                <a:latin typeface="+mj-lt"/>
              </a:endParaRPr>
            </a:p>
          </p:txBody>
        </p:sp>
        <p:sp>
          <p:nvSpPr>
            <p:cNvPr id="39" name="Shape - Indiana"/>
            <p:cNvSpPr>
              <a:spLocks noChangeAspect="1"/>
            </p:cNvSpPr>
            <p:nvPr/>
          </p:nvSpPr>
          <p:spPr bwMode="auto">
            <a:xfrm>
              <a:off x="5981592" y="2474913"/>
              <a:ext cx="422275" cy="687387"/>
            </a:xfrm>
            <a:custGeom>
              <a:avLst/>
              <a:gdLst>
                <a:gd name="T0" fmla="*/ 0 w 268"/>
                <a:gd name="T1" fmla="*/ 2147483647 h 441"/>
                <a:gd name="T2" fmla="*/ 2147483647 w 268"/>
                <a:gd name="T3" fmla="*/ 2147483647 h 441"/>
                <a:gd name="T4" fmla="*/ 2147483647 w 268"/>
                <a:gd name="T5" fmla="*/ 2147483647 h 441"/>
                <a:gd name="T6" fmla="*/ 2147483647 w 268"/>
                <a:gd name="T7" fmla="*/ 2147483647 h 441"/>
                <a:gd name="T8" fmla="*/ 2147483647 w 268"/>
                <a:gd name="T9" fmla="*/ 2147483647 h 441"/>
                <a:gd name="T10" fmla="*/ 2147483647 w 268"/>
                <a:gd name="T11" fmla="*/ 0 h 441"/>
                <a:gd name="T12" fmla="*/ 2147483647 w 268"/>
                <a:gd name="T13" fmla="*/ 2147483647 h 441"/>
                <a:gd name="T14" fmla="*/ 2147483647 w 268"/>
                <a:gd name="T15" fmla="*/ 2147483647 h 441"/>
                <a:gd name="T16" fmla="*/ 2147483647 w 268"/>
                <a:gd name="T17" fmla="*/ 2147483647 h 441"/>
                <a:gd name="T18" fmla="*/ 2147483647 w 268"/>
                <a:gd name="T19" fmla="*/ 2147483647 h 441"/>
                <a:gd name="T20" fmla="*/ 2147483647 w 268"/>
                <a:gd name="T21" fmla="*/ 2147483647 h 441"/>
                <a:gd name="T22" fmla="*/ 2147483647 w 268"/>
                <a:gd name="T23" fmla="*/ 2147483647 h 441"/>
                <a:gd name="T24" fmla="*/ 2147483647 w 268"/>
                <a:gd name="T25" fmla="*/ 2147483647 h 441"/>
                <a:gd name="T26" fmla="*/ 2147483647 w 268"/>
                <a:gd name="T27" fmla="*/ 2147483647 h 441"/>
                <a:gd name="T28" fmla="*/ 2147483647 w 268"/>
                <a:gd name="T29" fmla="*/ 2147483647 h 441"/>
                <a:gd name="T30" fmla="*/ 0 w 268"/>
                <a:gd name="T31" fmla="*/ 2147483647 h 441"/>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268"/>
                <a:gd name="T49" fmla="*/ 0 h 441"/>
                <a:gd name="T50" fmla="*/ 268 w 268"/>
                <a:gd name="T51" fmla="*/ 441 h 441"/>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268" h="441">
                  <a:moveTo>
                    <a:pt x="0" y="31"/>
                  </a:moveTo>
                  <a:lnTo>
                    <a:pt x="31" y="48"/>
                  </a:lnTo>
                  <a:lnTo>
                    <a:pt x="61" y="45"/>
                  </a:lnTo>
                  <a:lnTo>
                    <a:pt x="71" y="36"/>
                  </a:lnTo>
                  <a:lnTo>
                    <a:pt x="79" y="9"/>
                  </a:lnTo>
                  <a:lnTo>
                    <a:pt x="208" y="0"/>
                  </a:lnTo>
                  <a:lnTo>
                    <a:pt x="268" y="312"/>
                  </a:lnTo>
                  <a:lnTo>
                    <a:pt x="263" y="309"/>
                  </a:lnTo>
                  <a:lnTo>
                    <a:pt x="219" y="326"/>
                  </a:lnTo>
                  <a:lnTo>
                    <a:pt x="187" y="410"/>
                  </a:lnTo>
                  <a:lnTo>
                    <a:pt x="141" y="398"/>
                  </a:lnTo>
                  <a:lnTo>
                    <a:pt x="87" y="429"/>
                  </a:lnTo>
                  <a:lnTo>
                    <a:pt x="17" y="441"/>
                  </a:lnTo>
                  <a:lnTo>
                    <a:pt x="49" y="359"/>
                  </a:lnTo>
                  <a:lnTo>
                    <a:pt x="35" y="313"/>
                  </a:lnTo>
                  <a:lnTo>
                    <a:pt x="0" y="31"/>
                  </a:lnTo>
                  <a:close/>
                </a:path>
              </a:pathLst>
            </a:custGeom>
            <a:solidFill>
              <a:schemeClr val="accent3"/>
            </a:solidFill>
            <a:ln w="19050">
              <a:solidFill>
                <a:srgbClr val="000000"/>
              </a:solidFill>
              <a:prstDash val="solid"/>
              <a:round/>
              <a:headEnd/>
              <a:tailEnd/>
            </a:ln>
          </p:spPr>
          <p:txBody>
            <a:bodyPr/>
            <a:lstStyle/>
            <a:p>
              <a:endParaRPr lang="en-US" sz="1300">
                <a:latin typeface="+mj-lt"/>
              </a:endParaRPr>
            </a:p>
          </p:txBody>
        </p:sp>
        <p:sp>
          <p:nvSpPr>
            <p:cNvPr id="40" name="Shape - Illinois"/>
            <p:cNvSpPr>
              <a:spLocks noChangeAspect="1"/>
            </p:cNvSpPr>
            <p:nvPr/>
          </p:nvSpPr>
          <p:spPr bwMode="auto">
            <a:xfrm>
              <a:off x="5519101" y="2413000"/>
              <a:ext cx="547688" cy="887413"/>
            </a:xfrm>
            <a:custGeom>
              <a:avLst/>
              <a:gdLst>
                <a:gd name="T0" fmla="*/ 64 w 346"/>
                <a:gd name="T1" fmla="*/ 33 h 571"/>
                <a:gd name="T2" fmla="*/ 262 w 346"/>
                <a:gd name="T3" fmla="*/ 0 h 571"/>
                <a:gd name="T4" fmla="*/ 294 w 346"/>
                <a:gd name="T5" fmla="*/ 70 h 571"/>
                <a:gd name="T6" fmla="*/ 334 w 346"/>
                <a:gd name="T7" fmla="*/ 362 h 571"/>
                <a:gd name="T8" fmla="*/ 346 w 346"/>
                <a:gd name="T9" fmla="*/ 401 h 571"/>
                <a:gd name="T10" fmla="*/ 314 w 346"/>
                <a:gd name="T11" fmla="*/ 478 h 571"/>
                <a:gd name="T12" fmla="*/ 314 w 346"/>
                <a:gd name="T13" fmla="*/ 532 h 571"/>
                <a:gd name="T14" fmla="*/ 279 w 346"/>
                <a:gd name="T15" fmla="*/ 526 h 571"/>
                <a:gd name="T16" fmla="*/ 280 w 346"/>
                <a:gd name="T17" fmla="*/ 571 h 571"/>
                <a:gd name="T18" fmla="*/ 243 w 346"/>
                <a:gd name="T19" fmla="*/ 553 h 571"/>
                <a:gd name="T20" fmla="*/ 223 w 346"/>
                <a:gd name="T21" fmla="*/ 559 h 571"/>
                <a:gd name="T22" fmla="*/ 195 w 346"/>
                <a:gd name="T23" fmla="*/ 554 h 571"/>
                <a:gd name="T24" fmla="*/ 174 w 346"/>
                <a:gd name="T25" fmla="*/ 486 h 571"/>
                <a:gd name="T26" fmla="*/ 134 w 346"/>
                <a:gd name="T27" fmla="*/ 465 h 571"/>
                <a:gd name="T28" fmla="*/ 134 w 346"/>
                <a:gd name="T29" fmla="*/ 392 h 571"/>
                <a:gd name="T30" fmla="*/ 94 w 346"/>
                <a:gd name="T31" fmla="*/ 401 h 571"/>
                <a:gd name="T32" fmla="*/ 71 w 346"/>
                <a:gd name="T33" fmla="*/ 347 h 571"/>
                <a:gd name="T34" fmla="*/ 0 w 346"/>
                <a:gd name="T35" fmla="*/ 285 h 571"/>
                <a:gd name="T36" fmla="*/ 52 w 346"/>
                <a:gd name="T37" fmla="*/ 186 h 571"/>
                <a:gd name="T38" fmla="*/ 37 w 346"/>
                <a:gd name="T39" fmla="*/ 140 h 571"/>
                <a:gd name="T40" fmla="*/ 89 w 346"/>
                <a:gd name="T41" fmla="*/ 131 h 571"/>
                <a:gd name="T42" fmla="*/ 94 w 346"/>
                <a:gd name="T43" fmla="*/ 67 h 571"/>
                <a:gd name="T44" fmla="*/ 64 w 346"/>
                <a:gd name="T45" fmla="*/ 33 h 571"/>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346"/>
                <a:gd name="T70" fmla="*/ 0 h 571"/>
                <a:gd name="T71" fmla="*/ 346 w 346"/>
                <a:gd name="T72" fmla="*/ 571 h 571"/>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346" h="571">
                  <a:moveTo>
                    <a:pt x="64" y="33"/>
                  </a:moveTo>
                  <a:lnTo>
                    <a:pt x="262" y="0"/>
                  </a:lnTo>
                  <a:lnTo>
                    <a:pt x="294" y="70"/>
                  </a:lnTo>
                  <a:lnTo>
                    <a:pt x="334" y="362"/>
                  </a:lnTo>
                  <a:lnTo>
                    <a:pt x="346" y="401"/>
                  </a:lnTo>
                  <a:lnTo>
                    <a:pt x="314" y="478"/>
                  </a:lnTo>
                  <a:lnTo>
                    <a:pt x="314" y="532"/>
                  </a:lnTo>
                  <a:lnTo>
                    <a:pt x="279" y="526"/>
                  </a:lnTo>
                  <a:lnTo>
                    <a:pt x="280" y="571"/>
                  </a:lnTo>
                  <a:lnTo>
                    <a:pt x="243" y="553"/>
                  </a:lnTo>
                  <a:lnTo>
                    <a:pt x="223" y="559"/>
                  </a:lnTo>
                  <a:lnTo>
                    <a:pt x="195" y="554"/>
                  </a:lnTo>
                  <a:lnTo>
                    <a:pt x="174" y="486"/>
                  </a:lnTo>
                  <a:lnTo>
                    <a:pt x="134" y="465"/>
                  </a:lnTo>
                  <a:lnTo>
                    <a:pt x="134" y="392"/>
                  </a:lnTo>
                  <a:lnTo>
                    <a:pt x="94" y="401"/>
                  </a:lnTo>
                  <a:lnTo>
                    <a:pt x="71" y="347"/>
                  </a:lnTo>
                  <a:lnTo>
                    <a:pt x="0" y="285"/>
                  </a:lnTo>
                  <a:lnTo>
                    <a:pt x="52" y="186"/>
                  </a:lnTo>
                  <a:lnTo>
                    <a:pt x="37" y="140"/>
                  </a:lnTo>
                  <a:lnTo>
                    <a:pt x="89" y="131"/>
                  </a:lnTo>
                  <a:lnTo>
                    <a:pt x="94" y="67"/>
                  </a:lnTo>
                  <a:lnTo>
                    <a:pt x="64" y="33"/>
                  </a:lnTo>
                  <a:close/>
                </a:path>
              </a:pathLst>
            </a:custGeom>
            <a:solidFill>
              <a:schemeClr val="accent5"/>
            </a:solidFill>
            <a:ln w="19050">
              <a:solidFill>
                <a:srgbClr val="000000"/>
              </a:solidFill>
              <a:prstDash val="solid"/>
              <a:round/>
              <a:headEnd/>
              <a:tailEnd/>
            </a:ln>
          </p:spPr>
          <p:txBody>
            <a:bodyPr/>
            <a:lstStyle/>
            <a:p>
              <a:pPr>
                <a:defRPr/>
              </a:pPr>
              <a:endParaRPr lang="en-US" sz="1300">
                <a:latin typeface="+mj-lt"/>
              </a:endParaRPr>
            </a:p>
          </p:txBody>
        </p:sp>
        <p:sp>
          <p:nvSpPr>
            <p:cNvPr id="41" name="Shape - Idaho"/>
            <p:cNvSpPr>
              <a:spLocks noChangeAspect="1"/>
            </p:cNvSpPr>
            <p:nvPr/>
          </p:nvSpPr>
          <p:spPr bwMode="auto">
            <a:xfrm>
              <a:off x="2463692" y="1304925"/>
              <a:ext cx="750888" cy="1196975"/>
            </a:xfrm>
            <a:custGeom>
              <a:avLst/>
              <a:gdLst>
                <a:gd name="T0" fmla="*/ 2147483647 w 476"/>
                <a:gd name="T1" fmla="*/ 0 h 770"/>
                <a:gd name="T2" fmla="*/ 2147483647 w 476"/>
                <a:gd name="T3" fmla="*/ 2147483647 h 770"/>
                <a:gd name="T4" fmla="*/ 2147483647 w 476"/>
                <a:gd name="T5" fmla="*/ 2147483647 h 770"/>
                <a:gd name="T6" fmla="*/ 2147483647 w 476"/>
                <a:gd name="T7" fmla="*/ 2147483647 h 770"/>
                <a:gd name="T8" fmla="*/ 2147483647 w 476"/>
                <a:gd name="T9" fmla="*/ 2147483647 h 770"/>
                <a:gd name="T10" fmla="*/ 2147483647 w 476"/>
                <a:gd name="T11" fmla="*/ 2147483647 h 770"/>
                <a:gd name="T12" fmla="*/ 2147483647 w 476"/>
                <a:gd name="T13" fmla="*/ 2147483647 h 770"/>
                <a:gd name="T14" fmla="*/ 0 w 476"/>
                <a:gd name="T15" fmla="*/ 2147483647 h 770"/>
                <a:gd name="T16" fmla="*/ 2147483647 w 476"/>
                <a:gd name="T17" fmla="*/ 2147483647 h 770"/>
                <a:gd name="T18" fmla="*/ 2147483647 w 476"/>
                <a:gd name="T19" fmla="*/ 2147483647 h 770"/>
                <a:gd name="T20" fmla="*/ 2147483647 w 476"/>
                <a:gd name="T21" fmla="*/ 2147483647 h 770"/>
                <a:gd name="T22" fmla="*/ 2147483647 w 476"/>
                <a:gd name="T23" fmla="*/ 2147483647 h 770"/>
                <a:gd name="T24" fmla="*/ 2147483647 w 476"/>
                <a:gd name="T25" fmla="*/ 2147483647 h 770"/>
                <a:gd name="T26" fmla="*/ 2147483647 w 476"/>
                <a:gd name="T27" fmla="*/ 2147483647 h 770"/>
                <a:gd name="T28" fmla="*/ 2147483647 w 476"/>
                <a:gd name="T29" fmla="*/ 2147483647 h 770"/>
                <a:gd name="T30" fmla="*/ 2147483647 w 476"/>
                <a:gd name="T31" fmla="*/ 2147483647 h 770"/>
                <a:gd name="T32" fmla="*/ 2147483647 w 476"/>
                <a:gd name="T33" fmla="*/ 2147483647 h 770"/>
                <a:gd name="T34" fmla="*/ 2147483647 w 476"/>
                <a:gd name="T35" fmla="*/ 2147483647 h 770"/>
                <a:gd name="T36" fmla="*/ 2147483647 w 476"/>
                <a:gd name="T37" fmla="*/ 2147483647 h 770"/>
                <a:gd name="T38" fmla="*/ 2147483647 w 476"/>
                <a:gd name="T39" fmla="*/ 2147483647 h 770"/>
                <a:gd name="T40" fmla="*/ 2147483647 w 476"/>
                <a:gd name="T41" fmla="*/ 2147483647 h 770"/>
                <a:gd name="T42" fmla="*/ 2147483647 w 476"/>
                <a:gd name="T43" fmla="*/ 0 h 77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476"/>
                <a:gd name="T67" fmla="*/ 0 h 770"/>
                <a:gd name="T68" fmla="*/ 476 w 476"/>
                <a:gd name="T69" fmla="*/ 770 h 770"/>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476" h="770">
                  <a:moveTo>
                    <a:pt x="115" y="0"/>
                  </a:moveTo>
                  <a:lnTo>
                    <a:pt x="72" y="301"/>
                  </a:lnTo>
                  <a:lnTo>
                    <a:pt x="117" y="365"/>
                  </a:lnTo>
                  <a:lnTo>
                    <a:pt x="47" y="432"/>
                  </a:lnTo>
                  <a:lnTo>
                    <a:pt x="38" y="478"/>
                  </a:lnTo>
                  <a:lnTo>
                    <a:pt x="57" y="511"/>
                  </a:lnTo>
                  <a:lnTo>
                    <a:pt x="38" y="527"/>
                  </a:lnTo>
                  <a:lnTo>
                    <a:pt x="0" y="701"/>
                  </a:lnTo>
                  <a:lnTo>
                    <a:pt x="227" y="742"/>
                  </a:lnTo>
                  <a:lnTo>
                    <a:pt x="442" y="770"/>
                  </a:lnTo>
                  <a:lnTo>
                    <a:pt x="464" y="611"/>
                  </a:lnTo>
                  <a:lnTo>
                    <a:pt x="476" y="523"/>
                  </a:lnTo>
                  <a:lnTo>
                    <a:pt x="455" y="491"/>
                  </a:lnTo>
                  <a:lnTo>
                    <a:pt x="406" y="500"/>
                  </a:lnTo>
                  <a:lnTo>
                    <a:pt x="342" y="508"/>
                  </a:lnTo>
                  <a:lnTo>
                    <a:pt x="330" y="436"/>
                  </a:lnTo>
                  <a:lnTo>
                    <a:pt x="252" y="378"/>
                  </a:lnTo>
                  <a:lnTo>
                    <a:pt x="263" y="341"/>
                  </a:lnTo>
                  <a:lnTo>
                    <a:pt x="270" y="275"/>
                  </a:lnTo>
                  <a:lnTo>
                    <a:pt x="170" y="134"/>
                  </a:lnTo>
                  <a:lnTo>
                    <a:pt x="184" y="9"/>
                  </a:lnTo>
                  <a:lnTo>
                    <a:pt x="115" y="0"/>
                  </a:lnTo>
                  <a:close/>
                </a:path>
              </a:pathLst>
            </a:custGeom>
            <a:solidFill>
              <a:schemeClr val="accent2"/>
            </a:solidFill>
            <a:ln w="19050">
              <a:solidFill>
                <a:srgbClr val="000000"/>
              </a:solidFill>
              <a:prstDash val="solid"/>
              <a:round/>
              <a:headEnd/>
              <a:tailEnd/>
            </a:ln>
          </p:spPr>
          <p:txBody>
            <a:bodyPr/>
            <a:lstStyle/>
            <a:p>
              <a:endParaRPr lang="en-US" sz="1300">
                <a:latin typeface="+mj-lt"/>
              </a:endParaRPr>
            </a:p>
          </p:txBody>
        </p:sp>
        <p:grpSp>
          <p:nvGrpSpPr>
            <p:cNvPr id="42" name="Shape - Hawaii"/>
            <p:cNvGrpSpPr/>
            <p:nvPr/>
          </p:nvGrpSpPr>
          <p:grpSpPr>
            <a:xfrm>
              <a:off x="1955693" y="4219575"/>
              <a:ext cx="622300" cy="477838"/>
              <a:chOff x="2578100" y="5000625"/>
              <a:chExt cx="622300" cy="477838"/>
            </a:xfrm>
            <a:noFill/>
          </p:grpSpPr>
          <p:sp>
            <p:nvSpPr>
              <p:cNvPr id="119" name="Freeform 4"/>
              <p:cNvSpPr>
                <a:spLocks noChangeAspect="1"/>
              </p:cNvSpPr>
              <p:nvPr/>
            </p:nvSpPr>
            <p:spPr bwMode="auto">
              <a:xfrm>
                <a:off x="2578100" y="5060535"/>
                <a:ext cx="47758" cy="69294"/>
              </a:xfrm>
              <a:custGeom>
                <a:avLst/>
                <a:gdLst>
                  <a:gd name="T0" fmla="*/ 0 w 66"/>
                  <a:gd name="T1" fmla="*/ 96 h 96"/>
                  <a:gd name="T2" fmla="*/ 0 w 66"/>
                  <a:gd name="T3" fmla="*/ 68 h 96"/>
                  <a:gd name="T4" fmla="*/ 37 w 66"/>
                  <a:gd name="T5" fmla="*/ 0 h 96"/>
                  <a:gd name="T6" fmla="*/ 66 w 66"/>
                  <a:gd name="T7" fmla="*/ 20 h 96"/>
                  <a:gd name="T8" fmla="*/ 34 w 66"/>
                  <a:gd name="T9" fmla="*/ 96 h 96"/>
                  <a:gd name="T10" fmla="*/ 0 w 66"/>
                  <a:gd name="T11" fmla="*/ 96 h 96"/>
                  <a:gd name="T12" fmla="*/ 0 60000 65536"/>
                  <a:gd name="T13" fmla="*/ 0 60000 65536"/>
                  <a:gd name="T14" fmla="*/ 0 60000 65536"/>
                  <a:gd name="T15" fmla="*/ 0 60000 65536"/>
                  <a:gd name="T16" fmla="*/ 0 60000 65536"/>
                  <a:gd name="T17" fmla="*/ 0 60000 65536"/>
                  <a:gd name="T18" fmla="*/ 0 w 66"/>
                  <a:gd name="T19" fmla="*/ 0 h 96"/>
                  <a:gd name="T20" fmla="*/ 66 w 66"/>
                  <a:gd name="T21" fmla="*/ 96 h 96"/>
                </a:gdLst>
                <a:ahLst/>
                <a:cxnLst>
                  <a:cxn ang="T12">
                    <a:pos x="T0" y="T1"/>
                  </a:cxn>
                  <a:cxn ang="T13">
                    <a:pos x="T2" y="T3"/>
                  </a:cxn>
                  <a:cxn ang="T14">
                    <a:pos x="T4" y="T5"/>
                  </a:cxn>
                  <a:cxn ang="T15">
                    <a:pos x="T6" y="T7"/>
                  </a:cxn>
                  <a:cxn ang="T16">
                    <a:pos x="T8" y="T9"/>
                  </a:cxn>
                  <a:cxn ang="T17">
                    <a:pos x="T10" y="T11"/>
                  </a:cxn>
                </a:cxnLst>
                <a:rect l="T18" t="T19" r="T20" b="T21"/>
                <a:pathLst>
                  <a:path w="66" h="96">
                    <a:moveTo>
                      <a:pt x="0" y="96"/>
                    </a:moveTo>
                    <a:lnTo>
                      <a:pt x="0" y="68"/>
                    </a:lnTo>
                    <a:lnTo>
                      <a:pt x="37" y="0"/>
                    </a:lnTo>
                    <a:lnTo>
                      <a:pt x="66" y="20"/>
                    </a:lnTo>
                    <a:lnTo>
                      <a:pt x="34" y="96"/>
                    </a:lnTo>
                    <a:lnTo>
                      <a:pt x="0" y="96"/>
                    </a:lnTo>
                    <a:close/>
                  </a:path>
                </a:pathLst>
              </a:custGeom>
              <a:solidFill>
                <a:schemeClr val="accent5"/>
              </a:solidFill>
              <a:ln w="19050">
                <a:solidFill>
                  <a:srgbClr val="000000"/>
                </a:solidFill>
                <a:prstDash val="solid"/>
                <a:round/>
                <a:headEnd/>
                <a:tailEnd/>
              </a:ln>
            </p:spPr>
            <p:txBody>
              <a:bodyPr/>
              <a:lstStyle/>
              <a:p>
                <a:endParaRPr lang="en-US" sz="1300">
                  <a:latin typeface="+mj-lt"/>
                </a:endParaRPr>
              </a:p>
            </p:txBody>
          </p:sp>
          <p:sp>
            <p:nvSpPr>
              <p:cNvPr id="120" name="Freeform 5"/>
              <p:cNvSpPr>
                <a:spLocks noChangeAspect="1"/>
              </p:cNvSpPr>
              <p:nvPr/>
            </p:nvSpPr>
            <p:spPr bwMode="auto">
              <a:xfrm>
                <a:off x="2646119" y="5000625"/>
                <a:ext cx="89727" cy="87339"/>
              </a:xfrm>
              <a:custGeom>
                <a:avLst/>
                <a:gdLst>
                  <a:gd name="T0" fmla="*/ 27 w 124"/>
                  <a:gd name="T1" fmla="*/ 13 h 121"/>
                  <a:gd name="T2" fmla="*/ 0 w 124"/>
                  <a:gd name="T3" fmla="*/ 72 h 121"/>
                  <a:gd name="T4" fmla="*/ 48 w 124"/>
                  <a:gd name="T5" fmla="*/ 110 h 121"/>
                  <a:gd name="T6" fmla="*/ 103 w 124"/>
                  <a:gd name="T7" fmla="*/ 121 h 121"/>
                  <a:gd name="T8" fmla="*/ 124 w 124"/>
                  <a:gd name="T9" fmla="*/ 73 h 121"/>
                  <a:gd name="T10" fmla="*/ 110 w 124"/>
                  <a:gd name="T11" fmla="*/ 0 h 121"/>
                  <a:gd name="T12" fmla="*/ 27 w 124"/>
                  <a:gd name="T13" fmla="*/ 13 h 121"/>
                  <a:gd name="T14" fmla="*/ 0 60000 65536"/>
                  <a:gd name="T15" fmla="*/ 0 60000 65536"/>
                  <a:gd name="T16" fmla="*/ 0 60000 65536"/>
                  <a:gd name="T17" fmla="*/ 0 60000 65536"/>
                  <a:gd name="T18" fmla="*/ 0 60000 65536"/>
                  <a:gd name="T19" fmla="*/ 0 60000 65536"/>
                  <a:gd name="T20" fmla="*/ 0 60000 65536"/>
                  <a:gd name="T21" fmla="*/ 0 w 124"/>
                  <a:gd name="T22" fmla="*/ 0 h 121"/>
                  <a:gd name="T23" fmla="*/ 124 w 124"/>
                  <a:gd name="T24" fmla="*/ 121 h 12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24" h="121">
                    <a:moveTo>
                      <a:pt x="27" y="13"/>
                    </a:moveTo>
                    <a:lnTo>
                      <a:pt x="0" y="72"/>
                    </a:lnTo>
                    <a:lnTo>
                      <a:pt x="48" y="110"/>
                    </a:lnTo>
                    <a:lnTo>
                      <a:pt x="103" y="121"/>
                    </a:lnTo>
                    <a:lnTo>
                      <a:pt x="124" y="73"/>
                    </a:lnTo>
                    <a:lnTo>
                      <a:pt x="110" y="0"/>
                    </a:lnTo>
                    <a:lnTo>
                      <a:pt x="27" y="13"/>
                    </a:lnTo>
                    <a:close/>
                  </a:path>
                </a:pathLst>
              </a:custGeom>
              <a:solidFill>
                <a:schemeClr val="accent5"/>
              </a:solidFill>
              <a:ln w="19050">
                <a:solidFill>
                  <a:srgbClr val="000000"/>
                </a:solidFill>
                <a:prstDash val="solid"/>
                <a:round/>
                <a:headEnd/>
                <a:tailEnd/>
              </a:ln>
            </p:spPr>
            <p:txBody>
              <a:bodyPr/>
              <a:lstStyle/>
              <a:p>
                <a:endParaRPr lang="en-US" sz="1300">
                  <a:latin typeface="+mj-lt"/>
                </a:endParaRPr>
              </a:p>
            </p:txBody>
          </p:sp>
          <p:sp>
            <p:nvSpPr>
              <p:cNvPr id="121" name="Freeform 6"/>
              <p:cNvSpPr>
                <a:spLocks noChangeAspect="1"/>
              </p:cNvSpPr>
              <p:nvPr/>
            </p:nvSpPr>
            <p:spPr bwMode="auto">
              <a:xfrm>
                <a:off x="2730057" y="5060535"/>
                <a:ext cx="133143" cy="98166"/>
              </a:xfrm>
              <a:custGeom>
                <a:avLst/>
                <a:gdLst>
                  <a:gd name="T0" fmla="*/ 0 w 184"/>
                  <a:gd name="T1" fmla="*/ 48 h 136"/>
                  <a:gd name="T2" fmla="*/ 126 w 184"/>
                  <a:gd name="T3" fmla="*/ 0 h 136"/>
                  <a:gd name="T4" fmla="*/ 149 w 184"/>
                  <a:gd name="T5" fmla="*/ 59 h 136"/>
                  <a:gd name="T6" fmla="*/ 173 w 184"/>
                  <a:gd name="T7" fmla="*/ 72 h 136"/>
                  <a:gd name="T8" fmla="*/ 184 w 184"/>
                  <a:gd name="T9" fmla="*/ 120 h 136"/>
                  <a:gd name="T10" fmla="*/ 121 w 184"/>
                  <a:gd name="T11" fmla="*/ 127 h 136"/>
                  <a:gd name="T12" fmla="*/ 76 w 184"/>
                  <a:gd name="T13" fmla="*/ 136 h 136"/>
                  <a:gd name="T14" fmla="*/ 0 w 184"/>
                  <a:gd name="T15" fmla="*/ 48 h 136"/>
                  <a:gd name="T16" fmla="*/ 0 60000 65536"/>
                  <a:gd name="T17" fmla="*/ 0 60000 65536"/>
                  <a:gd name="T18" fmla="*/ 0 60000 65536"/>
                  <a:gd name="T19" fmla="*/ 0 60000 65536"/>
                  <a:gd name="T20" fmla="*/ 0 60000 65536"/>
                  <a:gd name="T21" fmla="*/ 0 60000 65536"/>
                  <a:gd name="T22" fmla="*/ 0 60000 65536"/>
                  <a:gd name="T23" fmla="*/ 0 60000 65536"/>
                  <a:gd name="T24" fmla="*/ 0 w 184"/>
                  <a:gd name="T25" fmla="*/ 0 h 136"/>
                  <a:gd name="T26" fmla="*/ 184 w 184"/>
                  <a:gd name="T27" fmla="*/ 136 h 1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84" h="136">
                    <a:moveTo>
                      <a:pt x="0" y="48"/>
                    </a:moveTo>
                    <a:lnTo>
                      <a:pt x="126" y="0"/>
                    </a:lnTo>
                    <a:lnTo>
                      <a:pt x="149" y="59"/>
                    </a:lnTo>
                    <a:lnTo>
                      <a:pt x="173" y="72"/>
                    </a:lnTo>
                    <a:lnTo>
                      <a:pt x="184" y="120"/>
                    </a:lnTo>
                    <a:lnTo>
                      <a:pt x="121" y="127"/>
                    </a:lnTo>
                    <a:lnTo>
                      <a:pt x="76" y="136"/>
                    </a:lnTo>
                    <a:lnTo>
                      <a:pt x="0" y="48"/>
                    </a:lnTo>
                    <a:close/>
                  </a:path>
                </a:pathLst>
              </a:custGeom>
              <a:solidFill>
                <a:schemeClr val="accent5"/>
              </a:solidFill>
              <a:ln w="19050">
                <a:solidFill>
                  <a:srgbClr val="000000"/>
                </a:solidFill>
                <a:prstDash val="solid"/>
                <a:round/>
                <a:headEnd/>
                <a:tailEnd/>
              </a:ln>
            </p:spPr>
            <p:txBody>
              <a:bodyPr/>
              <a:lstStyle/>
              <a:p>
                <a:endParaRPr lang="en-US" sz="1300">
                  <a:latin typeface="+mj-lt"/>
                </a:endParaRPr>
              </a:p>
            </p:txBody>
          </p:sp>
          <p:sp>
            <p:nvSpPr>
              <p:cNvPr id="122" name="Freeform 7"/>
              <p:cNvSpPr>
                <a:spLocks noChangeAspect="1"/>
              </p:cNvSpPr>
              <p:nvPr/>
            </p:nvSpPr>
            <p:spPr bwMode="auto">
              <a:xfrm>
                <a:off x="2867542" y="5134882"/>
                <a:ext cx="105646" cy="51970"/>
              </a:xfrm>
              <a:custGeom>
                <a:avLst/>
                <a:gdLst>
                  <a:gd name="T0" fmla="*/ 22 w 146"/>
                  <a:gd name="T1" fmla="*/ 3 h 72"/>
                  <a:gd name="T2" fmla="*/ 0 w 146"/>
                  <a:gd name="T3" fmla="*/ 67 h 72"/>
                  <a:gd name="T4" fmla="*/ 38 w 146"/>
                  <a:gd name="T5" fmla="*/ 72 h 72"/>
                  <a:gd name="T6" fmla="*/ 62 w 146"/>
                  <a:gd name="T7" fmla="*/ 57 h 72"/>
                  <a:gd name="T8" fmla="*/ 107 w 146"/>
                  <a:gd name="T9" fmla="*/ 58 h 72"/>
                  <a:gd name="T10" fmla="*/ 146 w 146"/>
                  <a:gd name="T11" fmla="*/ 30 h 72"/>
                  <a:gd name="T12" fmla="*/ 120 w 146"/>
                  <a:gd name="T13" fmla="*/ 20 h 72"/>
                  <a:gd name="T14" fmla="*/ 101 w 146"/>
                  <a:gd name="T15" fmla="*/ 0 h 72"/>
                  <a:gd name="T16" fmla="*/ 22 w 146"/>
                  <a:gd name="T17" fmla="*/ 3 h 7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46"/>
                  <a:gd name="T28" fmla="*/ 0 h 72"/>
                  <a:gd name="T29" fmla="*/ 146 w 146"/>
                  <a:gd name="T30" fmla="*/ 72 h 7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46" h="72">
                    <a:moveTo>
                      <a:pt x="22" y="3"/>
                    </a:moveTo>
                    <a:lnTo>
                      <a:pt x="0" y="67"/>
                    </a:lnTo>
                    <a:lnTo>
                      <a:pt x="38" y="72"/>
                    </a:lnTo>
                    <a:lnTo>
                      <a:pt x="62" y="57"/>
                    </a:lnTo>
                    <a:lnTo>
                      <a:pt x="107" y="58"/>
                    </a:lnTo>
                    <a:lnTo>
                      <a:pt x="146" y="30"/>
                    </a:lnTo>
                    <a:lnTo>
                      <a:pt x="120" y="20"/>
                    </a:lnTo>
                    <a:lnTo>
                      <a:pt x="101" y="0"/>
                    </a:lnTo>
                    <a:lnTo>
                      <a:pt x="22" y="3"/>
                    </a:lnTo>
                    <a:close/>
                  </a:path>
                </a:pathLst>
              </a:custGeom>
              <a:solidFill>
                <a:schemeClr val="accent5"/>
              </a:solidFill>
              <a:ln w="19050">
                <a:solidFill>
                  <a:srgbClr val="000000"/>
                </a:solidFill>
                <a:prstDash val="solid"/>
                <a:round/>
                <a:headEnd/>
                <a:tailEnd/>
              </a:ln>
            </p:spPr>
            <p:txBody>
              <a:bodyPr/>
              <a:lstStyle/>
              <a:p>
                <a:endParaRPr lang="en-US" sz="1300">
                  <a:latin typeface="+mj-lt"/>
                </a:endParaRPr>
              </a:p>
            </p:txBody>
          </p:sp>
          <p:sp>
            <p:nvSpPr>
              <p:cNvPr id="123" name="Freeform 8"/>
              <p:cNvSpPr>
                <a:spLocks noChangeAspect="1"/>
              </p:cNvSpPr>
              <p:nvPr/>
            </p:nvSpPr>
            <p:spPr bwMode="auto">
              <a:xfrm>
                <a:off x="2898657" y="5208506"/>
                <a:ext cx="43416" cy="37534"/>
              </a:xfrm>
              <a:custGeom>
                <a:avLst/>
                <a:gdLst>
                  <a:gd name="T0" fmla="*/ 52 w 60"/>
                  <a:gd name="T1" fmla="*/ 0 h 52"/>
                  <a:gd name="T2" fmla="*/ 0 w 60"/>
                  <a:gd name="T3" fmla="*/ 4 h 52"/>
                  <a:gd name="T4" fmla="*/ 9 w 60"/>
                  <a:gd name="T5" fmla="*/ 52 h 52"/>
                  <a:gd name="T6" fmla="*/ 60 w 60"/>
                  <a:gd name="T7" fmla="*/ 40 h 52"/>
                  <a:gd name="T8" fmla="*/ 52 w 60"/>
                  <a:gd name="T9" fmla="*/ 0 h 52"/>
                  <a:gd name="T10" fmla="*/ 0 60000 65536"/>
                  <a:gd name="T11" fmla="*/ 0 60000 65536"/>
                  <a:gd name="T12" fmla="*/ 0 60000 65536"/>
                  <a:gd name="T13" fmla="*/ 0 60000 65536"/>
                  <a:gd name="T14" fmla="*/ 0 60000 65536"/>
                  <a:gd name="T15" fmla="*/ 0 w 60"/>
                  <a:gd name="T16" fmla="*/ 0 h 52"/>
                  <a:gd name="T17" fmla="*/ 60 w 60"/>
                  <a:gd name="T18" fmla="*/ 52 h 52"/>
                </a:gdLst>
                <a:ahLst/>
                <a:cxnLst>
                  <a:cxn ang="T10">
                    <a:pos x="T0" y="T1"/>
                  </a:cxn>
                  <a:cxn ang="T11">
                    <a:pos x="T2" y="T3"/>
                  </a:cxn>
                  <a:cxn ang="T12">
                    <a:pos x="T4" y="T5"/>
                  </a:cxn>
                  <a:cxn ang="T13">
                    <a:pos x="T6" y="T7"/>
                  </a:cxn>
                  <a:cxn ang="T14">
                    <a:pos x="T8" y="T9"/>
                  </a:cxn>
                </a:cxnLst>
                <a:rect l="T15" t="T16" r="T17" b="T18"/>
                <a:pathLst>
                  <a:path w="60" h="52">
                    <a:moveTo>
                      <a:pt x="52" y="0"/>
                    </a:moveTo>
                    <a:lnTo>
                      <a:pt x="0" y="4"/>
                    </a:lnTo>
                    <a:lnTo>
                      <a:pt x="9" y="52"/>
                    </a:lnTo>
                    <a:lnTo>
                      <a:pt x="60" y="40"/>
                    </a:lnTo>
                    <a:lnTo>
                      <a:pt x="52" y="0"/>
                    </a:lnTo>
                    <a:close/>
                  </a:path>
                </a:pathLst>
              </a:custGeom>
              <a:solidFill>
                <a:schemeClr val="accent5"/>
              </a:solidFill>
              <a:ln w="19050">
                <a:solidFill>
                  <a:srgbClr val="000000"/>
                </a:solidFill>
                <a:prstDash val="solid"/>
                <a:round/>
                <a:headEnd/>
                <a:tailEnd/>
              </a:ln>
            </p:spPr>
            <p:txBody>
              <a:bodyPr/>
              <a:lstStyle/>
              <a:p>
                <a:endParaRPr lang="en-US" sz="1300">
                  <a:latin typeface="+mj-lt"/>
                </a:endParaRPr>
              </a:p>
            </p:txBody>
          </p:sp>
          <p:sp>
            <p:nvSpPr>
              <p:cNvPr id="124" name="Freeform 9"/>
              <p:cNvSpPr>
                <a:spLocks noChangeAspect="1"/>
              </p:cNvSpPr>
              <p:nvPr/>
            </p:nvSpPr>
            <p:spPr bwMode="auto">
              <a:xfrm>
                <a:off x="2945691" y="5248928"/>
                <a:ext cx="29668" cy="36812"/>
              </a:xfrm>
              <a:custGeom>
                <a:avLst/>
                <a:gdLst>
                  <a:gd name="T0" fmla="*/ 0 w 41"/>
                  <a:gd name="T1" fmla="*/ 20 h 51"/>
                  <a:gd name="T2" fmla="*/ 41 w 41"/>
                  <a:gd name="T3" fmla="*/ 0 h 51"/>
                  <a:gd name="T4" fmla="*/ 41 w 41"/>
                  <a:gd name="T5" fmla="*/ 45 h 51"/>
                  <a:gd name="T6" fmla="*/ 14 w 41"/>
                  <a:gd name="T7" fmla="*/ 51 h 51"/>
                  <a:gd name="T8" fmla="*/ 0 w 41"/>
                  <a:gd name="T9" fmla="*/ 20 h 51"/>
                  <a:gd name="T10" fmla="*/ 0 60000 65536"/>
                  <a:gd name="T11" fmla="*/ 0 60000 65536"/>
                  <a:gd name="T12" fmla="*/ 0 60000 65536"/>
                  <a:gd name="T13" fmla="*/ 0 60000 65536"/>
                  <a:gd name="T14" fmla="*/ 0 60000 65536"/>
                  <a:gd name="T15" fmla="*/ 0 w 41"/>
                  <a:gd name="T16" fmla="*/ 0 h 51"/>
                  <a:gd name="T17" fmla="*/ 41 w 41"/>
                  <a:gd name="T18" fmla="*/ 51 h 51"/>
                </a:gdLst>
                <a:ahLst/>
                <a:cxnLst>
                  <a:cxn ang="T10">
                    <a:pos x="T0" y="T1"/>
                  </a:cxn>
                  <a:cxn ang="T11">
                    <a:pos x="T2" y="T3"/>
                  </a:cxn>
                  <a:cxn ang="T12">
                    <a:pos x="T4" y="T5"/>
                  </a:cxn>
                  <a:cxn ang="T13">
                    <a:pos x="T6" y="T7"/>
                  </a:cxn>
                  <a:cxn ang="T14">
                    <a:pos x="T8" y="T9"/>
                  </a:cxn>
                </a:cxnLst>
                <a:rect l="T15" t="T16" r="T17" b="T18"/>
                <a:pathLst>
                  <a:path w="41" h="51">
                    <a:moveTo>
                      <a:pt x="0" y="20"/>
                    </a:moveTo>
                    <a:lnTo>
                      <a:pt x="41" y="0"/>
                    </a:lnTo>
                    <a:lnTo>
                      <a:pt x="41" y="45"/>
                    </a:lnTo>
                    <a:lnTo>
                      <a:pt x="14" y="51"/>
                    </a:lnTo>
                    <a:lnTo>
                      <a:pt x="0" y="20"/>
                    </a:lnTo>
                    <a:close/>
                  </a:path>
                </a:pathLst>
              </a:custGeom>
              <a:solidFill>
                <a:schemeClr val="accent5"/>
              </a:solidFill>
              <a:ln w="19050">
                <a:solidFill>
                  <a:srgbClr val="000000"/>
                </a:solidFill>
                <a:prstDash val="solid"/>
                <a:round/>
                <a:headEnd/>
                <a:tailEnd/>
              </a:ln>
            </p:spPr>
            <p:txBody>
              <a:bodyPr/>
              <a:lstStyle/>
              <a:p>
                <a:endParaRPr lang="en-US" sz="1300">
                  <a:latin typeface="+mj-lt"/>
                </a:endParaRPr>
              </a:p>
            </p:txBody>
          </p:sp>
          <p:sp>
            <p:nvSpPr>
              <p:cNvPr id="125" name="Freeform"/>
              <p:cNvSpPr>
                <a:spLocks noChangeAspect="1"/>
              </p:cNvSpPr>
              <p:nvPr/>
            </p:nvSpPr>
            <p:spPr bwMode="auto">
              <a:xfrm>
                <a:off x="3020222" y="5266251"/>
                <a:ext cx="180178" cy="212212"/>
              </a:xfrm>
              <a:custGeom>
                <a:avLst/>
                <a:gdLst>
                  <a:gd name="T0" fmla="*/ 42 w 249"/>
                  <a:gd name="T1" fmla="*/ 0 h 294"/>
                  <a:gd name="T2" fmla="*/ 0 w 249"/>
                  <a:gd name="T3" fmla="*/ 112 h 294"/>
                  <a:gd name="T4" fmla="*/ 30 w 249"/>
                  <a:gd name="T5" fmla="*/ 167 h 294"/>
                  <a:gd name="T6" fmla="*/ 30 w 249"/>
                  <a:gd name="T7" fmla="*/ 267 h 294"/>
                  <a:gd name="T8" fmla="*/ 90 w 249"/>
                  <a:gd name="T9" fmla="*/ 294 h 294"/>
                  <a:gd name="T10" fmla="*/ 117 w 249"/>
                  <a:gd name="T11" fmla="*/ 235 h 294"/>
                  <a:gd name="T12" fmla="*/ 193 w 249"/>
                  <a:gd name="T13" fmla="*/ 222 h 294"/>
                  <a:gd name="T14" fmla="*/ 249 w 249"/>
                  <a:gd name="T15" fmla="*/ 158 h 294"/>
                  <a:gd name="T16" fmla="*/ 190 w 249"/>
                  <a:gd name="T17" fmla="*/ 58 h 294"/>
                  <a:gd name="T18" fmla="*/ 42 w 249"/>
                  <a:gd name="T19" fmla="*/ 0 h 29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49"/>
                  <a:gd name="T31" fmla="*/ 0 h 294"/>
                  <a:gd name="T32" fmla="*/ 249 w 249"/>
                  <a:gd name="T33" fmla="*/ 294 h 29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49" h="294">
                    <a:moveTo>
                      <a:pt x="42" y="0"/>
                    </a:moveTo>
                    <a:lnTo>
                      <a:pt x="0" y="112"/>
                    </a:lnTo>
                    <a:lnTo>
                      <a:pt x="30" y="167"/>
                    </a:lnTo>
                    <a:lnTo>
                      <a:pt x="30" y="267"/>
                    </a:lnTo>
                    <a:lnTo>
                      <a:pt x="90" y="294"/>
                    </a:lnTo>
                    <a:lnTo>
                      <a:pt x="117" y="235"/>
                    </a:lnTo>
                    <a:lnTo>
                      <a:pt x="193" y="222"/>
                    </a:lnTo>
                    <a:lnTo>
                      <a:pt x="249" y="158"/>
                    </a:lnTo>
                    <a:lnTo>
                      <a:pt x="190" y="58"/>
                    </a:lnTo>
                    <a:lnTo>
                      <a:pt x="42" y="0"/>
                    </a:lnTo>
                    <a:close/>
                  </a:path>
                </a:pathLst>
              </a:custGeom>
              <a:solidFill>
                <a:schemeClr val="accent5"/>
              </a:solidFill>
              <a:ln w="19050">
                <a:solidFill>
                  <a:srgbClr val="000000"/>
                </a:solidFill>
                <a:prstDash val="solid"/>
                <a:round/>
                <a:headEnd/>
                <a:tailEnd/>
              </a:ln>
            </p:spPr>
            <p:txBody>
              <a:bodyPr/>
              <a:lstStyle/>
              <a:p>
                <a:endParaRPr lang="en-US" sz="1300">
                  <a:latin typeface="+mj-lt"/>
                </a:endParaRPr>
              </a:p>
            </p:txBody>
          </p:sp>
          <p:sp>
            <p:nvSpPr>
              <p:cNvPr id="126" name="Freeform"/>
              <p:cNvSpPr>
                <a:spLocks noChangeAspect="1"/>
              </p:cNvSpPr>
              <p:nvPr/>
            </p:nvSpPr>
            <p:spPr bwMode="auto">
              <a:xfrm>
                <a:off x="2956545" y="5167363"/>
                <a:ext cx="99857" cy="83008"/>
              </a:xfrm>
              <a:custGeom>
                <a:avLst/>
                <a:gdLst>
                  <a:gd name="T0" fmla="*/ 29 w 138"/>
                  <a:gd name="T1" fmla="*/ 0 h 115"/>
                  <a:gd name="T2" fmla="*/ 0 w 138"/>
                  <a:gd name="T3" fmla="*/ 34 h 115"/>
                  <a:gd name="T4" fmla="*/ 12 w 138"/>
                  <a:gd name="T5" fmla="*/ 61 h 115"/>
                  <a:gd name="T6" fmla="*/ 38 w 138"/>
                  <a:gd name="T7" fmla="*/ 70 h 115"/>
                  <a:gd name="T8" fmla="*/ 64 w 138"/>
                  <a:gd name="T9" fmla="*/ 115 h 115"/>
                  <a:gd name="T10" fmla="*/ 136 w 138"/>
                  <a:gd name="T11" fmla="*/ 97 h 115"/>
                  <a:gd name="T12" fmla="*/ 138 w 138"/>
                  <a:gd name="T13" fmla="*/ 49 h 115"/>
                  <a:gd name="T14" fmla="*/ 85 w 138"/>
                  <a:gd name="T15" fmla="*/ 9 h 115"/>
                  <a:gd name="T16" fmla="*/ 29 w 138"/>
                  <a:gd name="T17" fmla="*/ 0 h 11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38"/>
                  <a:gd name="T28" fmla="*/ 0 h 115"/>
                  <a:gd name="T29" fmla="*/ 138 w 138"/>
                  <a:gd name="T30" fmla="*/ 115 h 11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38" h="115">
                    <a:moveTo>
                      <a:pt x="29" y="0"/>
                    </a:moveTo>
                    <a:lnTo>
                      <a:pt x="0" y="34"/>
                    </a:lnTo>
                    <a:lnTo>
                      <a:pt x="12" y="61"/>
                    </a:lnTo>
                    <a:lnTo>
                      <a:pt x="38" y="70"/>
                    </a:lnTo>
                    <a:lnTo>
                      <a:pt x="64" y="115"/>
                    </a:lnTo>
                    <a:lnTo>
                      <a:pt x="136" y="97"/>
                    </a:lnTo>
                    <a:lnTo>
                      <a:pt x="138" y="49"/>
                    </a:lnTo>
                    <a:lnTo>
                      <a:pt x="85" y="9"/>
                    </a:lnTo>
                    <a:lnTo>
                      <a:pt x="29" y="0"/>
                    </a:lnTo>
                    <a:close/>
                  </a:path>
                </a:pathLst>
              </a:custGeom>
              <a:solidFill>
                <a:schemeClr val="accent5"/>
              </a:solidFill>
              <a:ln w="19050">
                <a:solidFill>
                  <a:srgbClr val="000000"/>
                </a:solidFill>
                <a:prstDash val="solid"/>
                <a:round/>
                <a:headEnd/>
                <a:tailEnd/>
              </a:ln>
            </p:spPr>
            <p:txBody>
              <a:bodyPr/>
              <a:lstStyle/>
              <a:p>
                <a:endParaRPr lang="en-US" sz="1300">
                  <a:latin typeface="+mj-lt"/>
                </a:endParaRPr>
              </a:p>
            </p:txBody>
          </p:sp>
        </p:grpSp>
        <p:sp>
          <p:nvSpPr>
            <p:cNvPr id="43" name="Shape - Georgia"/>
            <p:cNvSpPr>
              <a:spLocks noChangeAspect="1"/>
            </p:cNvSpPr>
            <p:nvPr/>
          </p:nvSpPr>
          <p:spPr bwMode="auto">
            <a:xfrm>
              <a:off x="6407042" y="3524250"/>
              <a:ext cx="708025" cy="722313"/>
            </a:xfrm>
            <a:custGeom>
              <a:avLst/>
              <a:gdLst>
                <a:gd name="T0" fmla="*/ 0 w 447"/>
                <a:gd name="T1" fmla="*/ 2147483647 h 463"/>
                <a:gd name="T2" fmla="*/ 2147483647 w 447"/>
                <a:gd name="T3" fmla="*/ 2147483647 h 463"/>
                <a:gd name="T4" fmla="*/ 2147483647 w 447"/>
                <a:gd name="T5" fmla="*/ 2147483647 h 463"/>
                <a:gd name="T6" fmla="*/ 2147483647 w 447"/>
                <a:gd name="T7" fmla="*/ 0 h 463"/>
                <a:gd name="T8" fmla="*/ 2147483647 w 447"/>
                <a:gd name="T9" fmla="*/ 2147483647 h 463"/>
                <a:gd name="T10" fmla="*/ 2147483647 w 447"/>
                <a:gd name="T11" fmla="*/ 2147483647 h 463"/>
                <a:gd name="T12" fmla="*/ 2147483647 w 447"/>
                <a:gd name="T13" fmla="*/ 2147483647 h 463"/>
                <a:gd name="T14" fmla="*/ 2147483647 w 447"/>
                <a:gd name="T15" fmla="*/ 2147483647 h 463"/>
                <a:gd name="T16" fmla="*/ 2147483647 w 447"/>
                <a:gd name="T17" fmla="*/ 2147483647 h 463"/>
                <a:gd name="T18" fmla="*/ 2147483647 w 447"/>
                <a:gd name="T19" fmla="*/ 2147483647 h 463"/>
                <a:gd name="T20" fmla="*/ 2147483647 w 447"/>
                <a:gd name="T21" fmla="*/ 2147483647 h 463"/>
                <a:gd name="T22" fmla="*/ 2147483647 w 447"/>
                <a:gd name="T23" fmla="*/ 2147483647 h 463"/>
                <a:gd name="T24" fmla="*/ 2147483647 w 447"/>
                <a:gd name="T25" fmla="*/ 2147483647 h 463"/>
                <a:gd name="T26" fmla="*/ 2147483647 w 447"/>
                <a:gd name="T27" fmla="*/ 2147483647 h 463"/>
                <a:gd name="T28" fmla="*/ 2147483647 w 447"/>
                <a:gd name="T29" fmla="*/ 2147483647 h 463"/>
                <a:gd name="T30" fmla="*/ 2147483647 w 447"/>
                <a:gd name="T31" fmla="*/ 2147483647 h 463"/>
                <a:gd name="T32" fmla="*/ 2147483647 w 447"/>
                <a:gd name="T33" fmla="*/ 2147483647 h 463"/>
                <a:gd name="T34" fmla="*/ 2147483647 w 447"/>
                <a:gd name="T35" fmla="*/ 2147483647 h 463"/>
                <a:gd name="T36" fmla="*/ 0 w 447"/>
                <a:gd name="T37" fmla="*/ 2147483647 h 463"/>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447"/>
                <a:gd name="T58" fmla="*/ 0 h 463"/>
                <a:gd name="T59" fmla="*/ 447 w 447"/>
                <a:gd name="T60" fmla="*/ 463 h 463"/>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447" h="463">
                  <a:moveTo>
                    <a:pt x="0" y="28"/>
                  </a:moveTo>
                  <a:lnTo>
                    <a:pt x="4" y="28"/>
                  </a:lnTo>
                  <a:lnTo>
                    <a:pt x="109" y="9"/>
                  </a:lnTo>
                  <a:lnTo>
                    <a:pt x="201" y="0"/>
                  </a:lnTo>
                  <a:lnTo>
                    <a:pt x="188" y="23"/>
                  </a:lnTo>
                  <a:lnTo>
                    <a:pt x="216" y="23"/>
                  </a:lnTo>
                  <a:lnTo>
                    <a:pt x="375" y="167"/>
                  </a:lnTo>
                  <a:lnTo>
                    <a:pt x="438" y="259"/>
                  </a:lnTo>
                  <a:lnTo>
                    <a:pt x="447" y="322"/>
                  </a:lnTo>
                  <a:lnTo>
                    <a:pt x="426" y="336"/>
                  </a:lnTo>
                  <a:lnTo>
                    <a:pt x="438" y="399"/>
                  </a:lnTo>
                  <a:lnTo>
                    <a:pt x="393" y="402"/>
                  </a:lnTo>
                  <a:lnTo>
                    <a:pt x="393" y="456"/>
                  </a:lnTo>
                  <a:lnTo>
                    <a:pt x="358" y="429"/>
                  </a:lnTo>
                  <a:lnTo>
                    <a:pt x="128" y="463"/>
                  </a:lnTo>
                  <a:lnTo>
                    <a:pt x="76" y="363"/>
                  </a:lnTo>
                  <a:lnTo>
                    <a:pt x="113" y="295"/>
                  </a:lnTo>
                  <a:lnTo>
                    <a:pt x="64" y="260"/>
                  </a:lnTo>
                  <a:lnTo>
                    <a:pt x="0" y="28"/>
                  </a:lnTo>
                  <a:close/>
                </a:path>
              </a:pathLst>
            </a:custGeom>
            <a:solidFill>
              <a:schemeClr val="accent3"/>
            </a:solidFill>
            <a:ln w="19050">
              <a:solidFill>
                <a:srgbClr val="000000"/>
              </a:solidFill>
              <a:prstDash val="solid"/>
              <a:round/>
              <a:headEnd/>
              <a:tailEnd/>
            </a:ln>
          </p:spPr>
          <p:txBody>
            <a:bodyPr/>
            <a:lstStyle/>
            <a:p>
              <a:endParaRPr lang="en-US" sz="1300">
                <a:latin typeface="+mj-lt"/>
              </a:endParaRPr>
            </a:p>
          </p:txBody>
        </p:sp>
        <p:sp>
          <p:nvSpPr>
            <p:cNvPr id="44" name="Shape - Florida"/>
            <p:cNvSpPr>
              <a:spLocks noChangeAspect="1"/>
            </p:cNvSpPr>
            <p:nvPr/>
          </p:nvSpPr>
          <p:spPr bwMode="auto">
            <a:xfrm>
              <a:off x="6246705" y="4143375"/>
              <a:ext cx="1206500" cy="809625"/>
            </a:xfrm>
            <a:custGeom>
              <a:avLst/>
              <a:gdLst>
                <a:gd name="T0" fmla="*/ 0 w 765"/>
                <a:gd name="T1" fmla="*/ 2147483647 h 519"/>
                <a:gd name="T2" fmla="*/ 2147483647 w 765"/>
                <a:gd name="T3" fmla="*/ 2147483647 h 519"/>
                <a:gd name="T4" fmla="*/ 2147483647 w 765"/>
                <a:gd name="T5" fmla="*/ 2147483647 h 519"/>
                <a:gd name="T6" fmla="*/ 2147483647 w 765"/>
                <a:gd name="T7" fmla="*/ 2147483647 h 519"/>
                <a:gd name="T8" fmla="*/ 2147483647 w 765"/>
                <a:gd name="T9" fmla="*/ 2147483647 h 519"/>
                <a:gd name="T10" fmla="*/ 2147483647 w 765"/>
                <a:gd name="T11" fmla="*/ 2147483647 h 519"/>
                <a:gd name="T12" fmla="*/ 2147483647 w 765"/>
                <a:gd name="T13" fmla="*/ 0 h 519"/>
                <a:gd name="T14" fmla="*/ 2147483647 w 765"/>
                <a:gd name="T15" fmla="*/ 2147483647 h 519"/>
                <a:gd name="T16" fmla="*/ 2147483647 w 765"/>
                <a:gd name="T17" fmla="*/ 2147483647 h 519"/>
                <a:gd name="T18" fmla="*/ 2147483647 w 765"/>
                <a:gd name="T19" fmla="*/ 2147483647 h 519"/>
                <a:gd name="T20" fmla="*/ 2147483647 w 765"/>
                <a:gd name="T21" fmla="*/ 2147483647 h 519"/>
                <a:gd name="T22" fmla="*/ 2147483647 w 765"/>
                <a:gd name="T23" fmla="*/ 2147483647 h 519"/>
                <a:gd name="T24" fmla="*/ 2147483647 w 765"/>
                <a:gd name="T25" fmla="*/ 2147483647 h 519"/>
                <a:gd name="T26" fmla="*/ 2147483647 w 765"/>
                <a:gd name="T27" fmla="*/ 2147483647 h 519"/>
                <a:gd name="T28" fmla="*/ 2147483647 w 765"/>
                <a:gd name="T29" fmla="*/ 2147483647 h 519"/>
                <a:gd name="T30" fmla="*/ 2147483647 w 765"/>
                <a:gd name="T31" fmla="*/ 2147483647 h 519"/>
                <a:gd name="T32" fmla="*/ 2147483647 w 765"/>
                <a:gd name="T33" fmla="*/ 2147483647 h 519"/>
                <a:gd name="T34" fmla="*/ 2147483647 w 765"/>
                <a:gd name="T35" fmla="*/ 2147483647 h 519"/>
                <a:gd name="T36" fmla="*/ 2147483647 w 765"/>
                <a:gd name="T37" fmla="*/ 2147483647 h 519"/>
                <a:gd name="T38" fmla="*/ 2147483647 w 765"/>
                <a:gd name="T39" fmla="*/ 2147483647 h 519"/>
                <a:gd name="T40" fmla="*/ 2147483647 w 765"/>
                <a:gd name="T41" fmla="*/ 2147483647 h 519"/>
                <a:gd name="T42" fmla="*/ 2147483647 w 765"/>
                <a:gd name="T43" fmla="*/ 2147483647 h 519"/>
                <a:gd name="T44" fmla="*/ 2147483647 w 765"/>
                <a:gd name="T45" fmla="*/ 2147483647 h 519"/>
                <a:gd name="T46" fmla="*/ 2147483647 w 765"/>
                <a:gd name="T47" fmla="*/ 2147483647 h 519"/>
                <a:gd name="T48" fmla="*/ 2147483647 w 765"/>
                <a:gd name="T49" fmla="*/ 2147483647 h 519"/>
                <a:gd name="T50" fmla="*/ 2147483647 w 765"/>
                <a:gd name="T51" fmla="*/ 2147483647 h 519"/>
                <a:gd name="T52" fmla="*/ 2147483647 w 765"/>
                <a:gd name="T53" fmla="*/ 2147483647 h 519"/>
                <a:gd name="T54" fmla="*/ 2147483647 w 765"/>
                <a:gd name="T55" fmla="*/ 2147483647 h 519"/>
                <a:gd name="T56" fmla="*/ 2147483647 w 765"/>
                <a:gd name="T57" fmla="*/ 2147483647 h 519"/>
                <a:gd name="T58" fmla="*/ 2147483647 w 765"/>
                <a:gd name="T59" fmla="*/ 2147483647 h 519"/>
                <a:gd name="T60" fmla="*/ 2147483647 w 765"/>
                <a:gd name="T61" fmla="*/ 2147483647 h 519"/>
                <a:gd name="T62" fmla="*/ 2147483647 w 765"/>
                <a:gd name="T63" fmla="*/ 2147483647 h 519"/>
                <a:gd name="T64" fmla="*/ 2147483647 w 765"/>
                <a:gd name="T65" fmla="*/ 2147483647 h 519"/>
                <a:gd name="T66" fmla="*/ 2147483647 w 765"/>
                <a:gd name="T67" fmla="*/ 2147483647 h 519"/>
                <a:gd name="T68" fmla="*/ 2147483647 w 765"/>
                <a:gd name="T69" fmla="*/ 2147483647 h 519"/>
                <a:gd name="T70" fmla="*/ 2147483647 w 765"/>
                <a:gd name="T71" fmla="*/ 2147483647 h 519"/>
                <a:gd name="T72" fmla="*/ 2147483647 w 765"/>
                <a:gd name="T73" fmla="*/ 2147483647 h 519"/>
                <a:gd name="T74" fmla="*/ 2147483647 w 765"/>
                <a:gd name="T75" fmla="*/ 2147483647 h 519"/>
                <a:gd name="T76" fmla="*/ 2147483647 w 765"/>
                <a:gd name="T77" fmla="*/ 2147483647 h 519"/>
                <a:gd name="T78" fmla="*/ 0 w 765"/>
                <a:gd name="T79" fmla="*/ 2147483647 h 519"/>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765"/>
                <a:gd name="T121" fmla="*/ 0 h 519"/>
                <a:gd name="T122" fmla="*/ 765 w 765"/>
                <a:gd name="T123" fmla="*/ 519 h 519"/>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765" h="519">
                  <a:moveTo>
                    <a:pt x="0" y="51"/>
                  </a:moveTo>
                  <a:lnTo>
                    <a:pt x="210" y="30"/>
                  </a:lnTo>
                  <a:lnTo>
                    <a:pt x="233" y="64"/>
                  </a:lnTo>
                  <a:lnTo>
                    <a:pt x="458" y="30"/>
                  </a:lnTo>
                  <a:lnTo>
                    <a:pt x="496" y="58"/>
                  </a:lnTo>
                  <a:lnTo>
                    <a:pt x="496" y="4"/>
                  </a:lnTo>
                  <a:lnTo>
                    <a:pt x="493" y="0"/>
                  </a:lnTo>
                  <a:lnTo>
                    <a:pt x="538" y="3"/>
                  </a:lnTo>
                  <a:lnTo>
                    <a:pt x="586" y="83"/>
                  </a:lnTo>
                  <a:lnTo>
                    <a:pt x="662" y="192"/>
                  </a:lnTo>
                  <a:lnTo>
                    <a:pt x="699" y="286"/>
                  </a:lnTo>
                  <a:lnTo>
                    <a:pt x="756" y="352"/>
                  </a:lnTo>
                  <a:lnTo>
                    <a:pt x="765" y="447"/>
                  </a:lnTo>
                  <a:lnTo>
                    <a:pt x="747" y="504"/>
                  </a:lnTo>
                  <a:lnTo>
                    <a:pt x="666" y="519"/>
                  </a:lnTo>
                  <a:lnTo>
                    <a:pt x="653" y="495"/>
                  </a:lnTo>
                  <a:lnTo>
                    <a:pt x="596" y="460"/>
                  </a:lnTo>
                  <a:lnTo>
                    <a:pt x="578" y="425"/>
                  </a:lnTo>
                  <a:lnTo>
                    <a:pt x="563" y="411"/>
                  </a:lnTo>
                  <a:lnTo>
                    <a:pt x="554" y="378"/>
                  </a:lnTo>
                  <a:lnTo>
                    <a:pt x="541" y="387"/>
                  </a:lnTo>
                  <a:lnTo>
                    <a:pt x="496" y="344"/>
                  </a:lnTo>
                  <a:lnTo>
                    <a:pt x="507" y="304"/>
                  </a:lnTo>
                  <a:lnTo>
                    <a:pt x="496" y="282"/>
                  </a:lnTo>
                  <a:lnTo>
                    <a:pt x="483" y="289"/>
                  </a:lnTo>
                  <a:lnTo>
                    <a:pt x="484" y="313"/>
                  </a:lnTo>
                  <a:lnTo>
                    <a:pt x="470" y="282"/>
                  </a:lnTo>
                  <a:lnTo>
                    <a:pt x="471" y="209"/>
                  </a:lnTo>
                  <a:lnTo>
                    <a:pt x="443" y="165"/>
                  </a:lnTo>
                  <a:lnTo>
                    <a:pt x="371" y="130"/>
                  </a:lnTo>
                  <a:lnTo>
                    <a:pt x="335" y="89"/>
                  </a:lnTo>
                  <a:lnTo>
                    <a:pt x="295" y="85"/>
                  </a:lnTo>
                  <a:lnTo>
                    <a:pt x="279" y="110"/>
                  </a:lnTo>
                  <a:lnTo>
                    <a:pt x="219" y="128"/>
                  </a:lnTo>
                  <a:lnTo>
                    <a:pt x="185" y="110"/>
                  </a:lnTo>
                  <a:lnTo>
                    <a:pt x="167" y="83"/>
                  </a:lnTo>
                  <a:lnTo>
                    <a:pt x="55" y="107"/>
                  </a:lnTo>
                  <a:lnTo>
                    <a:pt x="31" y="88"/>
                  </a:lnTo>
                  <a:lnTo>
                    <a:pt x="6" y="109"/>
                  </a:lnTo>
                  <a:lnTo>
                    <a:pt x="0" y="51"/>
                  </a:lnTo>
                  <a:close/>
                </a:path>
              </a:pathLst>
            </a:custGeom>
            <a:solidFill>
              <a:schemeClr val="accent5"/>
            </a:solidFill>
            <a:ln w="19050">
              <a:solidFill>
                <a:srgbClr val="000000"/>
              </a:solidFill>
              <a:prstDash val="solid"/>
              <a:round/>
              <a:headEnd/>
              <a:tailEnd/>
            </a:ln>
          </p:spPr>
          <p:txBody>
            <a:bodyPr/>
            <a:lstStyle/>
            <a:p>
              <a:endParaRPr lang="en-US" sz="1300">
                <a:latin typeface="+mj-lt"/>
              </a:endParaRPr>
            </a:p>
          </p:txBody>
        </p:sp>
        <p:sp>
          <p:nvSpPr>
            <p:cNvPr id="45" name="Shape - Delaware"/>
            <p:cNvSpPr>
              <a:spLocks noChangeAspect="1"/>
            </p:cNvSpPr>
            <p:nvPr/>
          </p:nvSpPr>
          <p:spPr bwMode="auto">
            <a:xfrm>
              <a:off x="7475430" y="2573338"/>
              <a:ext cx="153987" cy="190500"/>
            </a:xfrm>
            <a:custGeom>
              <a:avLst/>
              <a:gdLst>
                <a:gd name="T0" fmla="*/ 0 w 98"/>
                <a:gd name="T1" fmla="*/ 2147483647 h 122"/>
                <a:gd name="T2" fmla="*/ 2147483647 w 98"/>
                <a:gd name="T3" fmla="*/ 0 h 122"/>
                <a:gd name="T4" fmla="*/ 2147483647 w 98"/>
                <a:gd name="T5" fmla="*/ 2147483647 h 122"/>
                <a:gd name="T6" fmla="*/ 2147483647 w 98"/>
                <a:gd name="T7" fmla="*/ 2147483647 h 122"/>
                <a:gd name="T8" fmla="*/ 2147483647 w 98"/>
                <a:gd name="T9" fmla="*/ 2147483647 h 122"/>
                <a:gd name="T10" fmla="*/ 2147483647 w 98"/>
                <a:gd name="T11" fmla="*/ 2147483647 h 122"/>
                <a:gd name="T12" fmla="*/ 2147483647 w 98"/>
                <a:gd name="T13" fmla="*/ 2147483647 h 122"/>
                <a:gd name="T14" fmla="*/ 0 w 98"/>
                <a:gd name="T15" fmla="*/ 2147483647 h 122"/>
                <a:gd name="T16" fmla="*/ 0 60000 65536"/>
                <a:gd name="T17" fmla="*/ 0 60000 65536"/>
                <a:gd name="T18" fmla="*/ 0 60000 65536"/>
                <a:gd name="T19" fmla="*/ 0 60000 65536"/>
                <a:gd name="T20" fmla="*/ 0 60000 65536"/>
                <a:gd name="T21" fmla="*/ 0 60000 65536"/>
                <a:gd name="T22" fmla="*/ 0 60000 65536"/>
                <a:gd name="T23" fmla="*/ 0 60000 65536"/>
                <a:gd name="T24" fmla="*/ 0 w 98"/>
                <a:gd name="T25" fmla="*/ 0 h 122"/>
                <a:gd name="T26" fmla="*/ 98 w 98"/>
                <a:gd name="T27" fmla="*/ 122 h 12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98" h="122">
                  <a:moveTo>
                    <a:pt x="0" y="8"/>
                  </a:moveTo>
                  <a:lnTo>
                    <a:pt x="21" y="0"/>
                  </a:lnTo>
                  <a:lnTo>
                    <a:pt x="66" y="27"/>
                  </a:lnTo>
                  <a:lnTo>
                    <a:pt x="66" y="54"/>
                  </a:lnTo>
                  <a:lnTo>
                    <a:pt x="97" y="73"/>
                  </a:lnTo>
                  <a:lnTo>
                    <a:pt x="98" y="109"/>
                  </a:lnTo>
                  <a:lnTo>
                    <a:pt x="48" y="122"/>
                  </a:lnTo>
                  <a:lnTo>
                    <a:pt x="0" y="8"/>
                  </a:lnTo>
                  <a:close/>
                </a:path>
              </a:pathLst>
            </a:custGeom>
            <a:solidFill>
              <a:schemeClr val="accent5"/>
            </a:solidFill>
            <a:ln w="19050">
              <a:solidFill>
                <a:srgbClr val="000000"/>
              </a:solidFill>
              <a:prstDash val="solid"/>
              <a:round/>
              <a:headEnd/>
              <a:tailEnd/>
            </a:ln>
          </p:spPr>
          <p:txBody>
            <a:bodyPr/>
            <a:lstStyle/>
            <a:p>
              <a:endParaRPr lang="en-US" sz="1300">
                <a:latin typeface="+mj-lt"/>
              </a:endParaRPr>
            </a:p>
          </p:txBody>
        </p:sp>
        <p:sp>
          <p:nvSpPr>
            <p:cNvPr id="46" name="Shape - Connecticut"/>
            <p:cNvSpPr>
              <a:spLocks noChangeAspect="1"/>
            </p:cNvSpPr>
            <p:nvPr/>
          </p:nvSpPr>
          <p:spPr bwMode="auto">
            <a:xfrm>
              <a:off x="7640530" y="2085975"/>
              <a:ext cx="242887" cy="185738"/>
            </a:xfrm>
            <a:custGeom>
              <a:avLst/>
              <a:gdLst>
                <a:gd name="T0" fmla="*/ 0 w 153"/>
                <a:gd name="T1" fmla="*/ 2147483647 h 118"/>
                <a:gd name="T2" fmla="*/ 2147483647 w 153"/>
                <a:gd name="T3" fmla="*/ 0 h 118"/>
                <a:gd name="T4" fmla="*/ 2147483647 w 153"/>
                <a:gd name="T5" fmla="*/ 2147483647 h 118"/>
                <a:gd name="T6" fmla="*/ 2147483647 w 153"/>
                <a:gd name="T7" fmla="*/ 2147483647 h 118"/>
                <a:gd name="T8" fmla="*/ 2147483647 w 153"/>
                <a:gd name="T9" fmla="*/ 2147483647 h 118"/>
                <a:gd name="T10" fmla="*/ 2147483647 w 153"/>
                <a:gd name="T11" fmla="*/ 2147483647 h 118"/>
                <a:gd name="T12" fmla="*/ 2147483647 w 153"/>
                <a:gd name="T13" fmla="*/ 2147483647 h 118"/>
                <a:gd name="T14" fmla="*/ 0 w 153"/>
                <a:gd name="T15" fmla="*/ 2147483647 h 118"/>
                <a:gd name="T16" fmla="*/ 0 60000 65536"/>
                <a:gd name="T17" fmla="*/ 0 60000 65536"/>
                <a:gd name="T18" fmla="*/ 0 60000 65536"/>
                <a:gd name="T19" fmla="*/ 0 60000 65536"/>
                <a:gd name="T20" fmla="*/ 0 60000 65536"/>
                <a:gd name="T21" fmla="*/ 0 60000 65536"/>
                <a:gd name="T22" fmla="*/ 0 60000 65536"/>
                <a:gd name="T23" fmla="*/ 0 60000 65536"/>
                <a:gd name="T24" fmla="*/ 0 w 153"/>
                <a:gd name="T25" fmla="*/ 0 h 118"/>
                <a:gd name="T26" fmla="*/ 153 w 153"/>
                <a:gd name="T27" fmla="*/ 118 h 11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53" h="118">
                  <a:moveTo>
                    <a:pt x="0" y="30"/>
                  </a:moveTo>
                  <a:lnTo>
                    <a:pt x="118" y="0"/>
                  </a:lnTo>
                  <a:lnTo>
                    <a:pt x="153" y="54"/>
                  </a:lnTo>
                  <a:lnTo>
                    <a:pt x="133" y="78"/>
                  </a:lnTo>
                  <a:lnTo>
                    <a:pt x="95" y="69"/>
                  </a:lnTo>
                  <a:lnTo>
                    <a:pt x="37" y="118"/>
                  </a:lnTo>
                  <a:lnTo>
                    <a:pt x="6" y="93"/>
                  </a:lnTo>
                  <a:lnTo>
                    <a:pt x="0" y="30"/>
                  </a:lnTo>
                  <a:close/>
                </a:path>
              </a:pathLst>
            </a:custGeom>
            <a:solidFill>
              <a:schemeClr val="accent5">
                <a:lumMod val="20000"/>
                <a:lumOff val="80000"/>
              </a:schemeClr>
            </a:solidFill>
            <a:ln w="19050">
              <a:solidFill>
                <a:srgbClr val="000000"/>
              </a:solidFill>
              <a:prstDash val="solid"/>
              <a:round/>
              <a:headEnd/>
              <a:tailEnd/>
            </a:ln>
          </p:spPr>
          <p:txBody>
            <a:bodyPr/>
            <a:lstStyle/>
            <a:p>
              <a:endParaRPr lang="en-US" sz="1300">
                <a:latin typeface="+mj-lt"/>
              </a:endParaRPr>
            </a:p>
          </p:txBody>
        </p:sp>
        <p:sp>
          <p:nvSpPr>
            <p:cNvPr id="47" name="Shape - Colorado"/>
            <p:cNvSpPr>
              <a:spLocks noChangeAspect="1"/>
            </p:cNvSpPr>
            <p:nvPr/>
          </p:nvSpPr>
          <p:spPr bwMode="auto">
            <a:xfrm>
              <a:off x="3317767" y="2697163"/>
              <a:ext cx="928688" cy="682625"/>
            </a:xfrm>
            <a:custGeom>
              <a:avLst/>
              <a:gdLst>
                <a:gd name="T0" fmla="*/ 2147483647 w 590"/>
                <a:gd name="T1" fmla="*/ 0 h 439"/>
                <a:gd name="T2" fmla="*/ 2147483647 w 590"/>
                <a:gd name="T3" fmla="*/ 2147483647 h 439"/>
                <a:gd name="T4" fmla="*/ 0 w 590"/>
                <a:gd name="T5" fmla="*/ 2147483647 h 439"/>
                <a:gd name="T6" fmla="*/ 2147483647 w 590"/>
                <a:gd name="T7" fmla="*/ 2147483647 h 439"/>
                <a:gd name="T8" fmla="*/ 2147483647 w 590"/>
                <a:gd name="T9" fmla="*/ 2147483647 h 439"/>
                <a:gd name="T10" fmla="*/ 2147483647 w 590"/>
                <a:gd name="T11" fmla="*/ 2147483647 h 439"/>
                <a:gd name="T12" fmla="*/ 2147483647 w 590"/>
                <a:gd name="T13" fmla="*/ 2147483647 h 439"/>
                <a:gd name="T14" fmla="*/ 2147483647 w 590"/>
                <a:gd name="T15" fmla="*/ 2147483647 h 439"/>
                <a:gd name="T16" fmla="*/ 2147483647 w 590"/>
                <a:gd name="T17" fmla="*/ 0 h 43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90"/>
                <a:gd name="T28" fmla="*/ 0 h 439"/>
                <a:gd name="T29" fmla="*/ 590 w 590"/>
                <a:gd name="T30" fmla="*/ 439 h 439"/>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90" h="439">
                  <a:moveTo>
                    <a:pt x="49" y="0"/>
                  </a:moveTo>
                  <a:lnTo>
                    <a:pt x="19" y="263"/>
                  </a:lnTo>
                  <a:lnTo>
                    <a:pt x="0" y="415"/>
                  </a:lnTo>
                  <a:lnTo>
                    <a:pt x="295" y="430"/>
                  </a:lnTo>
                  <a:lnTo>
                    <a:pt x="577" y="439"/>
                  </a:lnTo>
                  <a:lnTo>
                    <a:pt x="586" y="234"/>
                  </a:lnTo>
                  <a:lnTo>
                    <a:pt x="590" y="32"/>
                  </a:lnTo>
                  <a:lnTo>
                    <a:pt x="429" y="29"/>
                  </a:lnTo>
                  <a:lnTo>
                    <a:pt x="49" y="0"/>
                  </a:lnTo>
                  <a:close/>
                </a:path>
              </a:pathLst>
            </a:custGeom>
            <a:solidFill>
              <a:schemeClr val="accent5"/>
            </a:solidFill>
            <a:ln w="19050">
              <a:solidFill>
                <a:srgbClr val="000000"/>
              </a:solidFill>
              <a:prstDash val="solid"/>
              <a:round/>
              <a:headEnd/>
              <a:tailEnd/>
            </a:ln>
          </p:spPr>
          <p:txBody>
            <a:bodyPr/>
            <a:lstStyle/>
            <a:p>
              <a:endParaRPr lang="en-US" sz="1300">
                <a:latin typeface="+mj-lt"/>
              </a:endParaRPr>
            </a:p>
          </p:txBody>
        </p:sp>
        <p:sp>
          <p:nvSpPr>
            <p:cNvPr id="48" name="Shape - California"/>
            <p:cNvSpPr>
              <a:spLocks noChangeAspect="1"/>
            </p:cNvSpPr>
            <p:nvPr/>
          </p:nvSpPr>
          <p:spPr bwMode="auto">
            <a:xfrm>
              <a:off x="1527067" y="2219325"/>
              <a:ext cx="1098550" cy="1673225"/>
            </a:xfrm>
            <a:custGeom>
              <a:avLst/>
              <a:gdLst>
                <a:gd name="T0" fmla="*/ 2147483647 w 697"/>
                <a:gd name="T1" fmla="*/ 0 h 1077"/>
                <a:gd name="T2" fmla="*/ 2147483647 w 697"/>
                <a:gd name="T3" fmla="*/ 2147483647 h 1077"/>
                <a:gd name="T4" fmla="*/ 2147483647 w 697"/>
                <a:gd name="T5" fmla="*/ 2147483647 h 1077"/>
                <a:gd name="T6" fmla="*/ 2147483647 w 697"/>
                <a:gd name="T7" fmla="*/ 2147483647 h 1077"/>
                <a:gd name="T8" fmla="*/ 2147483647 w 697"/>
                <a:gd name="T9" fmla="*/ 2147483647 h 1077"/>
                <a:gd name="T10" fmla="*/ 2147483647 w 697"/>
                <a:gd name="T11" fmla="*/ 2147483647 h 1077"/>
                <a:gd name="T12" fmla="*/ 2147483647 w 697"/>
                <a:gd name="T13" fmla="*/ 2147483647 h 1077"/>
                <a:gd name="T14" fmla="*/ 2147483647 w 697"/>
                <a:gd name="T15" fmla="*/ 2147483647 h 1077"/>
                <a:gd name="T16" fmla="*/ 2147483647 w 697"/>
                <a:gd name="T17" fmla="*/ 2147483647 h 1077"/>
                <a:gd name="T18" fmla="*/ 2147483647 w 697"/>
                <a:gd name="T19" fmla="*/ 2147483647 h 1077"/>
                <a:gd name="T20" fmla="*/ 2147483647 w 697"/>
                <a:gd name="T21" fmla="*/ 2147483647 h 1077"/>
                <a:gd name="T22" fmla="*/ 2147483647 w 697"/>
                <a:gd name="T23" fmla="*/ 2147483647 h 1077"/>
                <a:gd name="T24" fmla="*/ 2147483647 w 697"/>
                <a:gd name="T25" fmla="*/ 2147483647 h 1077"/>
                <a:gd name="T26" fmla="*/ 2147483647 w 697"/>
                <a:gd name="T27" fmla="*/ 2147483647 h 1077"/>
                <a:gd name="T28" fmla="*/ 2147483647 w 697"/>
                <a:gd name="T29" fmla="*/ 2147483647 h 1077"/>
                <a:gd name="T30" fmla="*/ 2147483647 w 697"/>
                <a:gd name="T31" fmla="*/ 2147483647 h 1077"/>
                <a:gd name="T32" fmla="*/ 2147483647 w 697"/>
                <a:gd name="T33" fmla="*/ 2147483647 h 1077"/>
                <a:gd name="T34" fmla="*/ 2147483647 w 697"/>
                <a:gd name="T35" fmla="*/ 2147483647 h 1077"/>
                <a:gd name="T36" fmla="*/ 2147483647 w 697"/>
                <a:gd name="T37" fmla="*/ 2147483647 h 1077"/>
                <a:gd name="T38" fmla="*/ 2147483647 w 697"/>
                <a:gd name="T39" fmla="*/ 2147483647 h 1077"/>
                <a:gd name="T40" fmla="*/ 2147483647 w 697"/>
                <a:gd name="T41" fmla="*/ 2147483647 h 1077"/>
                <a:gd name="T42" fmla="*/ 2147483647 w 697"/>
                <a:gd name="T43" fmla="*/ 2147483647 h 1077"/>
                <a:gd name="T44" fmla="*/ 2147483647 w 697"/>
                <a:gd name="T45" fmla="*/ 2147483647 h 1077"/>
                <a:gd name="T46" fmla="*/ 2147483647 w 697"/>
                <a:gd name="T47" fmla="*/ 2147483647 h 1077"/>
                <a:gd name="T48" fmla="*/ 2147483647 w 697"/>
                <a:gd name="T49" fmla="*/ 2147483647 h 1077"/>
                <a:gd name="T50" fmla="*/ 2147483647 w 697"/>
                <a:gd name="T51" fmla="*/ 2147483647 h 1077"/>
                <a:gd name="T52" fmla="*/ 2147483647 w 697"/>
                <a:gd name="T53" fmla="*/ 2147483647 h 1077"/>
                <a:gd name="T54" fmla="*/ 2147483647 w 697"/>
                <a:gd name="T55" fmla="*/ 2147483647 h 1077"/>
                <a:gd name="T56" fmla="*/ 2147483647 w 697"/>
                <a:gd name="T57" fmla="*/ 2147483647 h 1077"/>
                <a:gd name="T58" fmla="*/ 2147483647 w 697"/>
                <a:gd name="T59" fmla="*/ 2147483647 h 1077"/>
                <a:gd name="T60" fmla="*/ 2147483647 w 697"/>
                <a:gd name="T61" fmla="*/ 2147483647 h 1077"/>
                <a:gd name="T62" fmla="*/ 2147483647 w 697"/>
                <a:gd name="T63" fmla="*/ 2147483647 h 1077"/>
                <a:gd name="T64" fmla="*/ 2147483647 w 697"/>
                <a:gd name="T65" fmla="*/ 2147483647 h 1077"/>
                <a:gd name="T66" fmla="*/ 2147483647 w 697"/>
                <a:gd name="T67" fmla="*/ 2147483647 h 1077"/>
                <a:gd name="T68" fmla="*/ 2147483647 w 697"/>
                <a:gd name="T69" fmla="*/ 2147483647 h 1077"/>
                <a:gd name="T70" fmla="*/ 2147483647 w 697"/>
                <a:gd name="T71" fmla="*/ 2147483647 h 1077"/>
                <a:gd name="T72" fmla="*/ 2147483647 w 697"/>
                <a:gd name="T73" fmla="*/ 2147483647 h 1077"/>
                <a:gd name="T74" fmla="*/ 2147483647 w 697"/>
                <a:gd name="T75" fmla="*/ 2147483647 h 1077"/>
                <a:gd name="T76" fmla="*/ 2147483647 w 697"/>
                <a:gd name="T77" fmla="*/ 2147483647 h 1077"/>
                <a:gd name="T78" fmla="*/ 2147483647 w 697"/>
                <a:gd name="T79" fmla="*/ 2147483647 h 1077"/>
                <a:gd name="T80" fmla="*/ 2147483647 w 697"/>
                <a:gd name="T81" fmla="*/ 2147483647 h 1077"/>
                <a:gd name="T82" fmla="*/ 2147483647 w 697"/>
                <a:gd name="T83" fmla="*/ 2147483647 h 1077"/>
                <a:gd name="T84" fmla="*/ 2147483647 w 697"/>
                <a:gd name="T85" fmla="*/ 2147483647 h 1077"/>
                <a:gd name="T86" fmla="*/ 0 w 697"/>
                <a:gd name="T87" fmla="*/ 2147483647 h 1077"/>
                <a:gd name="T88" fmla="*/ 2147483647 w 697"/>
                <a:gd name="T89" fmla="*/ 2147483647 h 1077"/>
                <a:gd name="T90" fmla="*/ 2147483647 w 697"/>
                <a:gd name="T91" fmla="*/ 2147483647 h 1077"/>
                <a:gd name="T92" fmla="*/ 2147483647 w 697"/>
                <a:gd name="T93" fmla="*/ 2147483647 h 1077"/>
                <a:gd name="T94" fmla="*/ 2147483647 w 697"/>
                <a:gd name="T95" fmla="*/ 0 h 1077"/>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697"/>
                <a:gd name="T145" fmla="*/ 0 h 1077"/>
                <a:gd name="T146" fmla="*/ 697 w 697"/>
                <a:gd name="T147" fmla="*/ 1077 h 1077"/>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697" h="1077">
                  <a:moveTo>
                    <a:pt x="53" y="0"/>
                  </a:moveTo>
                  <a:lnTo>
                    <a:pt x="374" y="64"/>
                  </a:lnTo>
                  <a:lnTo>
                    <a:pt x="304" y="381"/>
                  </a:lnTo>
                  <a:lnTo>
                    <a:pt x="664" y="864"/>
                  </a:lnTo>
                  <a:lnTo>
                    <a:pt x="697" y="925"/>
                  </a:lnTo>
                  <a:lnTo>
                    <a:pt x="663" y="955"/>
                  </a:lnTo>
                  <a:lnTo>
                    <a:pt x="641" y="1009"/>
                  </a:lnTo>
                  <a:lnTo>
                    <a:pt x="620" y="1040"/>
                  </a:lnTo>
                  <a:lnTo>
                    <a:pt x="642" y="1068"/>
                  </a:lnTo>
                  <a:lnTo>
                    <a:pt x="605" y="1077"/>
                  </a:lnTo>
                  <a:lnTo>
                    <a:pt x="393" y="1070"/>
                  </a:lnTo>
                  <a:lnTo>
                    <a:pt x="380" y="1007"/>
                  </a:lnTo>
                  <a:lnTo>
                    <a:pt x="343" y="961"/>
                  </a:lnTo>
                  <a:lnTo>
                    <a:pt x="316" y="944"/>
                  </a:lnTo>
                  <a:lnTo>
                    <a:pt x="308" y="912"/>
                  </a:lnTo>
                  <a:lnTo>
                    <a:pt x="286" y="894"/>
                  </a:lnTo>
                  <a:lnTo>
                    <a:pt x="263" y="871"/>
                  </a:lnTo>
                  <a:lnTo>
                    <a:pt x="256" y="846"/>
                  </a:lnTo>
                  <a:lnTo>
                    <a:pt x="235" y="830"/>
                  </a:lnTo>
                  <a:lnTo>
                    <a:pt x="202" y="839"/>
                  </a:lnTo>
                  <a:lnTo>
                    <a:pt x="165" y="825"/>
                  </a:lnTo>
                  <a:lnTo>
                    <a:pt x="165" y="812"/>
                  </a:lnTo>
                  <a:lnTo>
                    <a:pt x="164" y="782"/>
                  </a:lnTo>
                  <a:lnTo>
                    <a:pt x="149" y="749"/>
                  </a:lnTo>
                  <a:lnTo>
                    <a:pt x="147" y="722"/>
                  </a:lnTo>
                  <a:lnTo>
                    <a:pt x="131" y="699"/>
                  </a:lnTo>
                  <a:lnTo>
                    <a:pt x="135" y="676"/>
                  </a:lnTo>
                  <a:lnTo>
                    <a:pt x="89" y="621"/>
                  </a:lnTo>
                  <a:lnTo>
                    <a:pt x="89" y="590"/>
                  </a:lnTo>
                  <a:lnTo>
                    <a:pt x="113" y="578"/>
                  </a:lnTo>
                  <a:lnTo>
                    <a:pt x="113" y="559"/>
                  </a:lnTo>
                  <a:lnTo>
                    <a:pt x="89" y="553"/>
                  </a:lnTo>
                  <a:lnTo>
                    <a:pt x="79" y="523"/>
                  </a:lnTo>
                  <a:lnTo>
                    <a:pt x="67" y="471"/>
                  </a:lnTo>
                  <a:lnTo>
                    <a:pt x="101" y="499"/>
                  </a:lnTo>
                  <a:lnTo>
                    <a:pt x="88" y="462"/>
                  </a:lnTo>
                  <a:lnTo>
                    <a:pt x="113" y="462"/>
                  </a:lnTo>
                  <a:lnTo>
                    <a:pt x="113" y="435"/>
                  </a:lnTo>
                  <a:lnTo>
                    <a:pt x="88" y="417"/>
                  </a:lnTo>
                  <a:lnTo>
                    <a:pt x="76" y="442"/>
                  </a:lnTo>
                  <a:lnTo>
                    <a:pt x="53" y="433"/>
                  </a:lnTo>
                  <a:lnTo>
                    <a:pt x="9" y="313"/>
                  </a:lnTo>
                  <a:lnTo>
                    <a:pt x="21" y="226"/>
                  </a:lnTo>
                  <a:lnTo>
                    <a:pt x="0" y="177"/>
                  </a:lnTo>
                  <a:lnTo>
                    <a:pt x="10" y="140"/>
                  </a:lnTo>
                  <a:lnTo>
                    <a:pt x="32" y="132"/>
                  </a:lnTo>
                  <a:lnTo>
                    <a:pt x="53" y="73"/>
                  </a:lnTo>
                  <a:lnTo>
                    <a:pt x="53" y="0"/>
                  </a:lnTo>
                  <a:close/>
                </a:path>
              </a:pathLst>
            </a:custGeom>
            <a:solidFill>
              <a:schemeClr val="accent5">
                <a:lumMod val="20000"/>
                <a:lumOff val="80000"/>
              </a:schemeClr>
            </a:solidFill>
            <a:ln w="19050">
              <a:solidFill>
                <a:srgbClr val="000000"/>
              </a:solidFill>
              <a:prstDash val="solid"/>
              <a:round/>
              <a:headEnd/>
              <a:tailEnd/>
            </a:ln>
          </p:spPr>
          <p:txBody>
            <a:bodyPr/>
            <a:lstStyle/>
            <a:p>
              <a:endParaRPr lang="en-US" sz="1300">
                <a:latin typeface="+mj-lt"/>
              </a:endParaRPr>
            </a:p>
          </p:txBody>
        </p:sp>
        <p:sp>
          <p:nvSpPr>
            <p:cNvPr id="49" name="Shape - Arkansas"/>
            <p:cNvSpPr>
              <a:spLocks noChangeAspect="1"/>
            </p:cNvSpPr>
            <p:nvPr/>
          </p:nvSpPr>
          <p:spPr bwMode="auto">
            <a:xfrm>
              <a:off x="5200542" y="3395663"/>
              <a:ext cx="633413" cy="582612"/>
            </a:xfrm>
            <a:custGeom>
              <a:avLst/>
              <a:gdLst>
                <a:gd name="T0" fmla="*/ 0 w 401"/>
                <a:gd name="T1" fmla="*/ 34 h 374"/>
                <a:gd name="T2" fmla="*/ 158 w 401"/>
                <a:gd name="T3" fmla="*/ 15 h 374"/>
                <a:gd name="T4" fmla="*/ 353 w 401"/>
                <a:gd name="T5" fmla="*/ 0 h 374"/>
                <a:gd name="T6" fmla="*/ 343 w 401"/>
                <a:gd name="T7" fmla="*/ 49 h 374"/>
                <a:gd name="T8" fmla="*/ 386 w 401"/>
                <a:gd name="T9" fmla="*/ 38 h 374"/>
                <a:gd name="T10" fmla="*/ 401 w 401"/>
                <a:gd name="T11" fmla="*/ 71 h 374"/>
                <a:gd name="T12" fmla="*/ 356 w 401"/>
                <a:gd name="T13" fmla="*/ 101 h 374"/>
                <a:gd name="T14" fmla="*/ 367 w 401"/>
                <a:gd name="T15" fmla="*/ 153 h 374"/>
                <a:gd name="T16" fmla="*/ 321 w 401"/>
                <a:gd name="T17" fmla="*/ 240 h 374"/>
                <a:gd name="T18" fmla="*/ 286 w 401"/>
                <a:gd name="T19" fmla="*/ 293 h 374"/>
                <a:gd name="T20" fmla="*/ 306 w 401"/>
                <a:gd name="T21" fmla="*/ 362 h 374"/>
                <a:gd name="T22" fmla="*/ 58 w 401"/>
                <a:gd name="T23" fmla="*/ 374 h 374"/>
                <a:gd name="T24" fmla="*/ 57 w 401"/>
                <a:gd name="T25" fmla="*/ 332 h 374"/>
                <a:gd name="T26" fmla="*/ 8 w 401"/>
                <a:gd name="T27" fmla="*/ 323 h 374"/>
                <a:gd name="T28" fmla="*/ 8 w 401"/>
                <a:gd name="T29" fmla="*/ 101 h 374"/>
                <a:gd name="T30" fmla="*/ 0 w 401"/>
                <a:gd name="T31" fmla="*/ 34 h 374"/>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401"/>
                <a:gd name="T49" fmla="*/ 0 h 374"/>
                <a:gd name="T50" fmla="*/ 401 w 401"/>
                <a:gd name="T51" fmla="*/ 374 h 374"/>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401" h="374">
                  <a:moveTo>
                    <a:pt x="0" y="34"/>
                  </a:moveTo>
                  <a:lnTo>
                    <a:pt x="158" y="15"/>
                  </a:lnTo>
                  <a:lnTo>
                    <a:pt x="353" y="0"/>
                  </a:lnTo>
                  <a:lnTo>
                    <a:pt x="343" y="49"/>
                  </a:lnTo>
                  <a:lnTo>
                    <a:pt x="386" y="38"/>
                  </a:lnTo>
                  <a:lnTo>
                    <a:pt x="401" y="71"/>
                  </a:lnTo>
                  <a:lnTo>
                    <a:pt x="356" y="101"/>
                  </a:lnTo>
                  <a:lnTo>
                    <a:pt x="367" y="153"/>
                  </a:lnTo>
                  <a:lnTo>
                    <a:pt x="321" y="240"/>
                  </a:lnTo>
                  <a:lnTo>
                    <a:pt x="286" y="293"/>
                  </a:lnTo>
                  <a:lnTo>
                    <a:pt x="306" y="362"/>
                  </a:lnTo>
                  <a:lnTo>
                    <a:pt x="58" y="374"/>
                  </a:lnTo>
                  <a:lnTo>
                    <a:pt x="57" y="332"/>
                  </a:lnTo>
                  <a:lnTo>
                    <a:pt x="8" y="323"/>
                  </a:lnTo>
                  <a:lnTo>
                    <a:pt x="8" y="101"/>
                  </a:lnTo>
                  <a:lnTo>
                    <a:pt x="0" y="34"/>
                  </a:lnTo>
                  <a:close/>
                </a:path>
              </a:pathLst>
            </a:custGeom>
            <a:solidFill>
              <a:schemeClr val="accent2"/>
            </a:solidFill>
            <a:ln w="19050">
              <a:solidFill>
                <a:srgbClr val="000000"/>
              </a:solidFill>
              <a:prstDash val="solid"/>
              <a:round/>
              <a:headEnd/>
              <a:tailEnd/>
            </a:ln>
          </p:spPr>
          <p:txBody>
            <a:bodyPr/>
            <a:lstStyle/>
            <a:p>
              <a:pPr>
                <a:defRPr/>
              </a:pPr>
              <a:endParaRPr lang="en-US" sz="1300">
                <a:latin typeface="+mj-lt"/>
              </a:endParaRPr>
            </a:p>
          </p:txBody>
        </p:sp>
        <p:sp>
          <p:nvSpPr>
            <p:cNvPr id="50" name="Shape - Arizona"/>
            <p:cNvSpPr>
              <a:spLocks noChangeAspect="1"/>
            </p:cNvSpPr>
            <p:nvPr/>
          </p:nvSpPr>
          <p:spPr bwMode="auto">
            <a:xfrm>
              <a:off x="2479567" y="3270250"/>
              <a:ext cx="844550" cy="927100"/>
            </a:xfrm>
            <a:custGeom>
              <a:avLst/>
              <a:gdLst>
                <a:gd name="T0" fmla="*/ 2147483647 w 536"/>
                <a:gd name="T1" fmla="*/ 0 h 595"/>
                <a:gd name="T2" fmla="*/ 2147483647 w 536"/>
                <a:gd name="T3" fmla="*/ 2147483647 h 595"/>
                <a:gd name="T4" fmla="*/ 2147483647 w 536"/>
                <a:gd name="T5" fmla="*/ 2147483647 h 595"/>
                <a:gd name="T6" fmla="*/ 2147483647 w 536"/>
                <a:gd name="T7" fmla="*/ 2147483647 h 595"/>
                <a:gd name="T8" fmla="*/ 2147483647 w 536"/>
                <a:gd name="T9" fmla="*/ 2147483647 h 595"/>
                <a:gd name="T10" fmla="*/ 2147483647 w 536"/>
                <a:gd name="T11" fmla="*/ 2147483647 h 595"/>
                <a:gd name="T12" fmla="*/ 2147483647 w 536"/>
                <a:gd name="T13" fmla="*/ 2147483647 h 595"/>
                <a:gd name="T14" fmla="*/ 2147483647 w 536"/>
                <a:gd name="T15" fmla="*/ 2147483647 h 595"/>
                <a:gd name="T16" fmla="*/ 2147483647 w 536"/>
                <a:gd name="T17" fmla="*/ 2147483647 h 595"/>
                <a:gd name="T18" fmla="*/ 2147483647 w 536"/>
                <a:gd name="T19" fmla="*/ 2147483647 h 595"/>
                <a:gd name="T20" fmla="*/ 2147483647 w 536"/>
                <a:gd name="T21" fmla="*/ 2147483647 h 595"/>
                <a:gd name="T22" fmla="*/ 0 w 536"/>
                <a:gd name="T23" fmla="*/ 2147483647 h 595"/>
                <a:gd name="T24" fmla="*/ 2147483647 w 536"/>
                <a:gd name="T25" fmla="*/ 2147483647 h 595"/>
                <a:gd name="T26" fmla="*/ 2147483647 w 536"/>
                <a:gd name="T27" fmla="*/ 2147483647 h 595"/>
                <a:gd name="T28" fmla="*/ 2147483647 w 536"/>
                <a:gd name="T29" fmla="*/ 2147483647 h 595"/>
                <a:gd name="T30" fmla="*/ 2147483647 w 536"/>
                <a:gd name="T31" fmla="*/ 0 h 595"/>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536"/>
                <a:gd name="T49" fmla="*/ 0 h 595"/>
                <a:gd name="T50" fmla="*/ 536 w 536"/>
                <a:gd name="T51" fmla="*/ 595 h 595"/>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536" h="595">
                  <a:moveTo>
                    <a:pt x="136" y="0"/>
                  </a:moveTo>
                  <a:lnTo>
                    <a:pt x="126" y="78"/>
                  </a:lnTo>
                  <a:lnTo>
                    <a:pt x="79" y="69"/>
                  </a:lnTo>
                  <a:lnTo>
                    <a:pt x="82" y="169"/>
                  </a:lnTo>
                  <a:lnTo>
                    <a:pt x="60" y="188"/>
                  </a:lnTo>
                  <a:lnTo>
                    <a:pt x="93" y="249"/>
                  </a:lnTo>
                  <a:lnTo>
                    <a:pt x="60" y="276"/>
                  </a:lnTo>
                  <a:lnTo>
                    <a:pt x="42" y="321"/>
                  </a:lnTo>
                  <a:lnTo>
                    <a:pt x="17" y="364"/>
                  </a:lnTo>
                  <a:lnTo>
                    <a:pt x="35" y="389"/>
                  </a:lnTo>
                  <a:lnTo>
                    <a:pt x="3" y="400"/>
                  </a:lnTo>
                  <a:lnTo>
                    <a:pt x="0" y="440"/>
                  </a:lnTo>
                  <a:lnTo>
                    <a:pt x="301" y="592"/>
                  </a:lnTo>
                  <a:lnTo>
                    <a:pt x="471" y="595"/>
                  </a:lnTo>
                  <a:lnTo>
                    <a:pt x="536" y="46"/>
                  </a:lnTo>
                  <a:lnTo>
                    <a:pt x="136" y="0"/>
                  </a:lnTo>
                  <a:close/>
                </a:path>
              </a:pathLst>
            </a:custGeom>
            <a:solidFill>
              <a:schemeClr val="accent2"/>
            </a:solidFill>
            <a:ln w="19050">
              <a:solidFill>
                <a:srgbClr val="000000"/>
              </a:solidFill>
              <a:prstDash val="solid"/>
              <a:round/>
              <a:headEnd/>
              <a:tailEnd/>
            </a:ln>
          </p:spPr>
          <p:txBody>
            <a:bodyPr/>
            <a:lstStyle/>
            <a:p>
              <a:endParaRPr lang="en-US" sz="1300">
                <a:latin typeface="+mj-lt"/>
              </a:endParaRPr>
            </a:p>
          </p:txBody>
        </p:sp>
        <p:sp>
          <p:nvSpPr>
            <p:cNvPr id="51" name="Shape - Alaska"/>
            <p:cNvSpPr>
              <a:spLocks noChangeAspect="1"/>
            </p:cNvSpPr>
            <p:nvPr/>
          </p:nvSpPr>
          <p:spPr bwMode="auto">
            <a:xfrm>
              <a:off x="579331" y="3778250"/>
              <a:ext cx="1617662" cy="1576388"/>
            </a:xfrm>
            <a:custGeom>
              <a:avLst/>
              <a:gdLst>
                <a:gd name="T0" fmla="*/ 2147483647 w 1572"/>
                <a:gd name="T1" fmla="*/ 2147483647 h 1533"/>
                <a:gd name="T2" fmla="*/ 2147483647 w 1572"/>
                <a:gd name="T3" fmla="*/ 0 h 1533"/>
                <a:gd name="T4" fmla="*/ 2147483647 w 1572"/>
                <a:gd name="T5" fmla="*/ 2147483647 h 1533"/>
                <a:gd name="T6" fmla="*/ 2147483647 w 1572"/>
                <a:gd name="T7" fmla="*/ 2147483647 h 1533"/>
                <a:gd name="T8" fmla="*/ 2147483647 w 1572"/>
                <a:gd name="T9" fmla="*/ 2147483647 h 1533"/>
                <a:gd name="T10" fmla="*/ 2147483647 w 1572"/>
                <a:gd name="T11" fmla="*/ 2147483647 h 1533"/>
                <a:gd name="T12" fmla="*/ 2147483647 w 1572"/>
                <a:gd name="T13" fmla="*/ 2147483647 h 1533"/>
                <a:gd name="T14" fmla="*/ 2147483647 w 1572"/>
                <a:gd name="T15" fmla="*/ 2147483647 h 1533"/>
                <a:gd name="T16" fmla="*/ 2147483647 w 1572"/>
                <a:gd name="T17" fmla="*/ 2147483647 h 1533"/>
                <a:gd name="T18" fmla="*/ 2147483647 w 1572"/>
                <a:gd name="T19" fmla="*/ 2147483647 h 1533"/>
                <a:gd name="T20" fmla="*/ 2147483647 w 1572"/>
                <a:gd name="T21" fmla="*/ 2147483647 h 1533"/>
                <a:gd name="T22" fmla="*/ 2147483647 w 1572"/>
                <a:gd name="T23" fmla="*/ 2147483647 h 1533"/>
                <a:gd name="T24" fmla="*/ 2147483647 w 1572"/>
                <a:gd name="T25" fmla="*/ 2147483647 h 1533"/>
                <a:gd name="T26" fmla="*/ 2147483647 w 1572"/>
                <a:gd name="T27" fmla="*/ 2147483647 h 1533"/>
                <a:gd name="T28" fmla="*/ 2147483647 w 1572"/>
                <a:gd name="T29" fmla="*/ 2147483647 h 1533"/>
                <a:gd name="T30" fmla="*/ 2147483647 w 1572"/>
                <a:gd name="T31" fmla="*/ 2147483647 h 1533"/>
                <a:gd name="T32" fmla="*/ 2147483647 w 1572"/>
                <a:gd name="T33" fmla="*/ 2147483647 h 1533"/>
                <a:gd name="T34" fmla="*/ 2147483647 w 1572"/>
                <a:gd name="T35" fmla="*/ 2147483647 h 1533"/>
                <a:gd name="T36" fmla="*/ 2147483647 w 1572"/>
                <a:gd name="T37" fmla="*/ 2147483647 h 1533"/>
                <a:gd name="T38" fmla="*/ 2147483647 w 1572"/>
                <a:gd name="T39" fmla="*/ 2147483647 h 1533"/>
                <a:gd name="T40" fmla="*/ 2147483647 w 1572"/>
                <a:gd name="T41" fmla="*/ 2147483647 h 1533"/>
                <a:gd name="T42" fmla="*/ 2147483647 w 1572"/>
                <a:gd name="T43" fmla="*/ 2147483647 h 1533"/>
                <a:gd name="T44" fmla="*/ 0 w 1572"/>
                <a:gd name="T45" fmla="*/ 2147483647 h 1533"/>
                <a:gd name="T46" fmla="*/ 2147483647 w 1572"/>
                <a:gd name="T47" fmla="*/ 2147483647 h 1533"/>
                <a:gd name="T48" fmla="*/ 2147483647 w 1572"/>
                <a:gd name="T49" fmla="*/ 2147483647 h 1533"/>
                <a:gd name="T50" fmla="*/ 2147483647 w 1572"/>
                <a:gd name="T51" fmla="*/ 2147483647 h 1533"/>
                <a:gd name="T52" fmla="*/ 2147483647 w 1572"/>
                <a:gd name="T53" fmla="*/ 2147483647 h 1533"/>
                <a:gd name="T54" fmla="*/ 2147483647 w 1572"/>
                <a:gd name="T55" fmla="*/ 2147483647 h 1533"/>
                <a:gd name="T56" fmla="*/ 2147483647 w 1572"/>
                <a:gd name="T57" fmla="*/ 2147483647 h 1533"/>
                <a:gd name="T58" fmla="*/ 2147483647 w 1572"/>
                <a:gd name="T59" fmla="*/ 2147483647 h 1533"/>
                <a:gd name="T60" fmla="*/ 2147483647 w 1572"/>
                <a:gd name="T61" fmla="*/ 2147483647 h 1533"/>
                <a:gd name="T62" fmla="*/ 2147483647 w 1572"/>
                <a:gd name="T63" fmla="*/ 2147483647 h 1533"/>
                <a:gd name="T64" fmla="*/ 2147483647 w 1572"/>
                <a:gd name="T65" fmla="*/ 2147483647 h 1533"/>
                <a:gd name="T66" fmla="*/ 2147483647 w 1572"/>
                <a:gd name="T67" fmla="*/ 2147483647 h 1533"/>
                <a:gd name="T68" fmla="*/ 2147483647 w 1572"/>
                <a:gd name="T69" fmla="*/ 2147483647 h 1533"/>
                <a:gd name="T70" fmla="*/ 2147483647 w 1572"/>
                <a:gd name="T71" fmla="*/ 2147483647 h 1533"/>
                <a:gd name="T72" fmla="*/ 2147483647 w 1572"/>
                <a:gd name="T73" fmla="*/ 2147483647 h 1533"/>
                <a:gd name="T74" fmla="*/ 2147483647 w 1572"/>
                <a:gd name="T75" fmla="*/ 2147483647 h 1533"/>
                <a:gd name="T76" fmla="*/ 2147483647 w 1572"/>
                <a:gd name="T77" fmla="*/ 2147483647 h 1533"/>
                <a:gd name="T78" fmla="*/ 2147483647 w 1572"/>
                <a:gd name="T79" fmla="*/ 2147483647 h 1533"/>
                <a:gd name="T80" fmla="*/ 2147483647 w 1572"/>
                <a:gd name="T81" fmla="*/ 2147483647 h 1533"/>
                <a:gd name="T82" fmla="*/ 2147483647 w 1572"/>
                <a:gd name="T83" fmla="*/ 2147483647 h 1533"/>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1572"/>
                <a:gd name="T127" fmla="*/ 0 h 1533"/>
                <a:gd name="T128" fmla="*/ 1572 w 1572"/>
                <a:gd name="T129" fmla="*/ 1533 h 1533"/>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1572" h="1533">
                  <a:moveTo>
                    <a:pt x="251" y="228"/>
                  </a:moveTo>
                  <a:lnTo>
                    <a:pt x="567" y="0"/>
                  </a:lnTo>
                  <a:lnTo>
                    <a:pt x="717" y="40"/>
                  </a:lnTo>
                  <a:lnTo>
                    <a:pt x="790" y="113"/>
                  </a:lnTo>
                  <a:lnTo>
                    <a:pt x="1087" y="142"/>
                  </a:lnTo>
                  <a:lnTo>
                    <a:pt x="1096" y="900"/>
                  </a:lnTo>
                  <a:lnTo>
                    <a:pt x="1193" y="922"/>
                  </a:lnTo>
                  <a:lnTo>
                    <a:pt x="1238" y="1013"/>
                  </a:lnTo>
                  <a:lnTo>
                    <a:pt x="1306" y="982"/>
                  </a:lnTo>
                  <a:lnTo>
                    <a:pt x="1449" y="1188"/>
                  </a:lnTo>
                  <a:lnTo>
                    <a:pt x="1572" y="1283"/>
                  </a:lnTo>
                  <a:lnTo>
                    <a:pt x="1567" y="1365"/>
                  </a:lnTo>
                  <a:lnTo>
                    <a:pt x="1412" y="1375"/>
                  </a:lnTo>
                  <a:lnTo>
                    <a:pt x="1344" y="1124"/>
                  </a:lnTo>
                  <a:lnTo>
                    <a:pt x="855" y="876"/>
                  </a:lnTo>
                  <a:lnTo>
                    <a:pt x="868" y="954"/>
                  </a:lnTo>
                  <a:lnTo>
                    <a:pt x="758" y="1055"/>
                  </a:lnTo>
                  <a:lnTo>
                    <a:pt x="740" y="1018"/>
                  </a:lnTo>
                  <a:lnTo>
                    <a:pt x="709" y="1018"/>
                  </a:lnTo>
                  <a:lnTo>
                    <a:pt x="621" y="1228"/>
                  </a:lnTo>
                  <a:lnTo>
                    <a:pt x="348" y="1435"/>
                  </a:lnTo>
                  <a:lnTo>
                    <a:pt x="78" y="1533"/>
                  </a:lnTo>
                  <a:lnTo>
                    <a:pt x="0" y="1520"/>
                  </a:lnTo>
                  <a:lnTo>
                    <a:pt x="310" y="1343"/>
                  </a:lnTo>
                  <a:lnTo>
                    <a:pt x="348" y="1343"/>
                  </a:lnTo>
                  <a:lnTo>
                    <a:pt x="461" y="1206"/>
                  </a:lnTo>
                  <a:lnTo>
                    <a:pt x="512" y="1201"/>
                  </a:lnTo>
                  <a:lnTo>
                    <a:pt x="589" y="1097"/>
                  </a:lnTo>
                  <a:lnTo>
                    <a:pt x="562" y="1051"/>
                  </a:lnTo>
                  <a:lnTo>
                    <a:pt x="397" y="1073"/>
                  </a:lnTo>
                  <a:lnTo>
                    <a:pt x="284" y="812"/>
                  </a:lnTo>
                  <a:lnTo>
                    <a:pt x="348" y="694"/>
                  </a:lnTo>
                  <a:lnTo>
                    <a:pt x="452" y="653"/>
                  </a:lnTo>
                  <a:lnTo>
                    <a:pt x="415" y="548"/>
                  </a:lnTo>
                  <a:lnTo>
                    <a:pt x="306" y="598"/>
                  </a:lnTo>
                  <a:lnTo>
                    <a:pt x="224" y="447"/>
                  </a:lnTo>
                  <a:lnTo>
                    <a:pt x="315" y="411"/>
                  </a:lnTo>
                  <a:lnTo>
                    <a:pt x="397" y="452"/>
                  </a:lnTo>
                  <a:lnTo>
                    <a:pt x="434" y="429"/>
                  </a:lnTo>
                  <a:lnTo>
                    <a:pt x="366" y="301"/>
                  </a:lnTo>
                  <a:lnTo>
                    <a:pt x="246" y="292"/>
                  </a:lnTo>
                  <a:lnTo>
                    <a:pt x="251" y="228"/>
                  </a:lnTo>
                  <a:close/>
                </a:path>
              </a:pathLst>
            </a:custGeom>
            <a:solidFill>
              <a:schemeClr val="accent5">
                <a:lumMod val="20000"/>
                <a:lumOff val="80000"/>
              </a:schemeClr>
            </a:solidFill>
            <a:ln w="19050">
              <a:solidFill>
                <a:srgbClr val="000000"/>
              </a:solidFill>
              <a:prstDash val="solid"/>
              <a:round/>
              <a:headEnd/>
              <a:tailEnd/>
            </a:ln>
          </p:spPr>
          <p:txBody>
            <a:bodyPr/>
            <a:lstStyle/>
            <a:p>
              <a:endParaRPr lang="en-US" sz="1300">
                <a:latin typeface="+mj-lt"/>
              </a:endParaRPr>
            </a:p>
          </p:txBody>
        </p:sp>
        <p:sp>
          <p:nvSpPr>
            <p:cNvPr id="52" name="Shape - Alabama"/>
            <p:cNvSpPr>
              <a:spLocks noChangeAspect="1"/>
            </p:cNvSpPr>
            <p:nvPr/>
          </p:nvSpPr>
          <p:spPr bwMode="auto">
            <a:xfrm>
              <a:off x="6078430" y="3560763"/>
              <a:ext cx="509587" cy="785812"/>
            </a:xfrm>
            <a:custGeom>
              <a:avLst/>
              <a:gdLst>
                <a:gd name="T0" fmla="*/ 0 w 323"/>
                <a:gd name="T1" fmla="*/ 2147483647 h 504"/>
                <a:gd name="T2" fmla="*/ 2147483647 w 323"/>
                <a:gd name="T3" fmla="*/ 0 h 504"/>
                <a:gd name="T4" fmla="*/ 2147483647 w 323"/>
                <a:gd name="T5" fmla="*/ 2147483647 h 504"/>
                <a:gd name="T6" fmla="*/ 2147483647 w 323"/>
                <a:gd name="T7" fmla="*/ 2147483647 h 504"/>
                <a:gd name="T8" fmla="*/ 2147483647 w 323"/>
                <a:gd name="T9" fmla="*/ 2147483647 h 504"/>
                <a:gd name="T10" fmla="*/ 2147483647 w 323"/>
                <a:gd name="T11" fmla="*/ 2147483647 h 504"/>
                <a:gd name="T12" fmla="*/ 2147483647 w 323"/>
                <a:gd name="T13" fmla="*/ 2147483647 h 504"/>
                <a:gd name="T14" fmla="*/ 2147483647 w 323"/>
                <a:gd name="T15" fmla="*/ 2147483647 h 504"/>
                <a:gd name="T16" fmla="*/ 2147483647 w 323"/>
                <a:gd name="T17" fmla="*/ 2147483647 h 504"/>
                <a:gd name="T18" fmla="*/ 2147483647 w 323"/>
                <a:gd name="T19" fmla="*/ 2147483647 h 504"/>
                <a:gd name="T20" fmla="*/ 2147483647 w 323"/>
                <a:gd name="T21" fmla="*/ 2147483647 h 504"/>
                <a:gd name="T22" fmla="*/ 2147483647 w 323"/>
                <a:gd name="T23" fmla="*/ 2147483647 h 504"/>
                <a:gd name="T24" fmla="*/ 2147483647 w 323"/>
                <a:gd name="T25" fmla="*/ 2147483647 h 504"/>
                <a:gd name="T26" fmla="*/ 2147483647 w 323"/>
                <a:gd name="T27" fmla="*/ 2147483647 h 504"/>
                <a:gd name="T28" fmla="*/ 0 w 323"/>
                <a:gd name="T29" fmla="*/ 2147483647 h 50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323"/>
                <a:gd name="T46" fmla="*/ 0 h 504"/>
                <a:gd name="T47" fmla="*/ 323 w 323"/>
                <a:gd name="T48" fmla="*/ 504 h 504"/>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323" h="504">
                  <a:moveTo>
                    <a:pt x="0" y="25"/>
                  </a:moveTo>
                  <a:lnTo>
                    <a:pt x="210" y="0"/>
                  </a:lnTo>
                  <a:lnTo>
                    <a:pt x="277" y="232"/>
                  </a:lnTo>
                  <a:lnTo>
                    <a:pt x="323" y="270"/>
                  </a:lnTo>
                  <a:lnTo>
                    <a:pt x="286" y="338"/>
                  </a:lnTo>
                  <a:lnTo>
                    <a:pt x="322" y="404"/>
                  </a:lnTo>
                  <a:lnTo>
                    <a:pt x="107" y="428"/>
                  </a:lnTo>
                  <a:lnTo>
                    <a:pt x="116" y="484"/>
                  </a:lnTo>
                  <a:lnTo>
                    <a:pt x="85" y="504"/>
                  </a:lnTo>
                  <a:lnTo>
                    <a:pt x="59" y="432"/>
                  </a:lnTo>
                  <a:lnTo>
                    <a:pt x="44" y="490"/>
                  </a:lnTo>
                  <a:lnTo>
                    <a:pt x="18" y="484"/>
                  </a:lnTo>
                  <a:lnTo>
                    <a:pt x="9" y="426"/>
                  </a:lnTo>
                  <a:lnTo>
                    <a:pt x="1" y="375"/>
                  </a:lnTo>
                  <a:lnTo>
                    <a:pt x="0" y="25"/>
                  </a:lnTo>
                  <a:close/>
                </a:path>
              </a:pathLst>
            </a:custGeom>
            <a:solidFill>
              <a:schemeClr val="accent2"/>
            </a:solidFill>
            <a:ln w="19050">
              <a:solidFill>
                <a:srgbClr val="000000"/>
              </a:solidFill>
              <a:prstDash val="solid"/>
              <a:round/>
              <a:headEnd/>
              <a:tailEnd/>
            </a:ln>
          </p:spPr>
          <p:txBody>
            <a:bodyPr/>
            <a:lstStyle/>
            <a:p>
              <a:endParaRPr lang="en-US" sz="1300">
                <a:latin typeface="+mj-lt"/>
              </a:endParaRPr>
            </a:p>
          </p:txBody>
        </p:sp>
        <p:sp>
          <p:nvSpPr>
            <p:cNvPr id="53" name="Shape - District of Columbia (star)"/>
            <p:cNvSpPr>
              <a:spLocks noChangeArrowheads="1"/>
            </p:cNvSpPr>
            <p:nvPr/>
          </p:nvSpPr>
          <p:spPr bwMode="auto">
            <a:xfrm>
              <a:off x="7205555" y="2655888"/>
              <a:ext cx="207962" cy="201612"/>
            </a:xfrm>
            <a:prstGeom prst="star5">
              <a:avLst/>
            </a:prstGeom>
            <a:solidFill>
              <a:schemeClr val="accent2"/>
            </a:solidFill>
            <a:ln w="19050">
              <a:solidFill>
                <a:srgbClr val="000000"/>
              </a:solidFill>
              <a:miter lim="800000"/>
              <a:headEnd/>
              <a:tailEnd/>
            </a:ln>
            <a:effectLst/>
          </p:spPr>
          <p:txBody>
            <a:bodyPr wrap="none" anchor="ctr"/>
            <a:lstStyle/>
            <a:p>
              <a:pPr>
                <a:defRPr/>
              </a:pPr>
              <a:endParaRPr lang="en-US" sz="1300">
                <a:latin typeface="+mj-lt"/>
                <a:cs typeface="+mn-cs"/>
              </a:endParaRPr>
            </a:p>
          </p:txBody>
        </p:sp>
        <p:sp>
          <p:nvSpPr>
            <p:cNvPr id="54" name="Line - Vermont"/>
            <p:cNvSpPr>
              <a:spLocks noChangeShapeType="1"/>
            </p:cNvSpPr>
            <p:nvPr/>
          </p:nvSpPr>
          <p:spPr bwMode="auto">
            <a:xfrm>
              <a:off x="7389705" y="1533525"/>
              <a:ext cx="207962" cy="133350"/>
            </a:xfrm>
            <a:prstGeom prst="line">
              <a:avLst/>
            </a:prstGeom>
            <a:noFill/>
            <a:ln w="9525">
              <a:solidFill>
                <a:srgbClr val="000000"/>
              </a:solidFill>
              <a:round/>
              <a:headEnd/>
              <a:tailEnd/>
            </a:ln>
          </p:spPr>
          <p:txBody>
            <a:bodyPr/>
            <a:lstStyle/>
            <a:p>
              <a:endParaRPr lang="en-US" sz="1300">
                <a:latin typeface="+mj-lt"/>
              </a:endParaRPr>
            </a:p>
          </p:txBody>
        </p:sp>
        <p:sp>
          <p:nvSpPr>
            <p:cNvPr id="55" name="Line - Rhode Island"/>
            <p:cNvSpPr>
              <a:spLocks noChangeShapeType="1"/>
            </p:cNvSpPr>
            <p:nvPr/>
          </p:nvSpPr>
          <p:spPr bwMode="auto">
            <a:xfrm>
              <a:off x="7900880" y="2141538"/>
              <a:ext cx="277812" cy="66675"/>
            </a:xfrm>
            <a:prstGeom prst="line">
              <a:avLst/>
            </a:prstGeom>
            <a:noFill/>
            <a:ln w="9525">
              <a:solidFill>
                <a:srgbClr val="000000"/>
              </a:solidFill>
              <a:round/>
              <a:headEnd/>
              <a:tailEnd/>
            </a:ln>
          </p:spPr>
          <p:txBody>
            <a:bodyPr/>
            <a:lstStyle/>
            <a:p>
              <a:endParaRPr lang="en-US" sz="1300">
                <a:latin typeface="+mj-lt"/>
              </a:endParaRPr>
            </a:p>
          </p:txBody>
        </p:sp>
        <p:sp>
          <p:nvSpPr>
            <p:cNvPr id="56" name="Line - New Jersey"/>
            <p:cNvSpPr>
              <a:spLocks noChangeShapeType="1"/>
            </p:cNvSpPr>
            <p:nvPr/>
          </p:nvSpPr>
          <p:spPr bwMode="auto">
            <a:xfrm flipV="1">
              <a:off x="7615130" y="2511425"/>
              <a:ext cx="263525" cy="0"/>
            </a:xfrm>
            <a:prstGeom prst="line">
              <a:avLst/>
            </a:prstGeom>
            <a:noFill/>
            <a:ln w="9525">
              <a:solidFill>
                <a:srgbClr val="000000"/>
              </a:solidFill>
              <a:round/>
              <a:headEnd/>
              <a:tailEnd/>
            </a:ln>
          </p:spPr>
          <p:txBody>
            <a:bodyPr/>
            <a:lstStyle/>
            <a:p>
              <a:endParaRPr lang="en-US" sz="1300">
                <a:latin typeface="+mj-lt"/>
              </a:endParaRPr>
            </a:p>
          </p:txBody>
        </p:sp>
        <p:sp>
          <p:nvSpPr>
            <p:cNvPr id="57" name="Line - New Hampshire"/>
            <p:cNvSpPr>
              <a:spLocks noChangeShapeType="1"/>
            </p:cNvSpPr>
            <p:nvPr/>
          </p:nvSpPr>
          <p:spPr bwMode="auto">
            <a:xfrm flipV="1">
              <a:off x="7762767" y="1804988"/>
              <a:ext cx="360363" cy="66675"/>
            </a:xfrm>
            <a:prstGeom prst="line">
              <a:avLst/>
            </a:prstGeom>
            <a:noFill/>
            <a:ln w="9525">
              <a:solidFill>
                <a:srgbClr val="000000"/>
              </a:solidFill>
              <a:round/>
              <a:headEnd/>
              <a:tailEnd/>
            </a:ln>
          </p:spPr>
          <p:txBody>
            <a:bodyPr/>
            <a:lstStyle/>
            <a:p>
              <a:endParaRPr lang="en-US" sz="1300">
                <a:latin typeface="+mj-lt"/>
              </a:endParaRPr>
            </a:p>
          </p:txBody>
        </p:sp>
        <p:sp>
          <p:nvSpPr>
            <p:cNvPr id="58" name="Line - Massachusetts"/>
            <p:cNvSpPr>
              <a:spLocks noChangeShapeType="1"/>
            </p:cNvSpPr>
            <p:nvPr/>
          </p:nvSpPr>
          <p:spPr bwMode="auto">
            <a:xfrm>
              <a:off x="7900880" y="2032000"/>
              <a:ext cx="287783" cy="2834"/>
            </a:xfrm>
            <a:prstGeom prst="line">
              <a:avLst/>
            </a:prstGeom>
            <a:noFill/>
            <a:ln w="9525">
              <a:solidFill>
                <a:srgbClr val="000000"/>
              </a:solidFill>
              <a:round/>
              <a:headEnd/>
              <a:tailEnd/>
            </a:ln>
          </p:spPr>
          <p:txBody>
            <a:bodyPr/>
            <a:lstStyle/>
            <a:p>
              <a:endParaRPr lang="en-US" sz="1300">
                <a:latin typeface="+mj-lt"/>
              </a:endParaRPr>
            </a:p>
          </p:txBody>
        </p:sp>
        <p:sp>
          <p:nvSpPr>
            <p:cNvPr id="59" name="Line - Maryland"/>
            <p:cNvSpPr>
              <a:spLocks noChangeShapeType="1"/>
            </p:cNvSpPr>
            <p:nvPr/>
          </p:nvSpPr>
          <p:spPr bwMode="auto">
            <a:xfrm>
              <a:off x="7573855" y="2801938"/>
              <a:ext cx="288131" cy="31750"/>
            </a:xfrm>
            <a:prstGeom prst="line">
              <a:avLst/>
            </a:prstGeom>
            <a:noFill/>
            <a:ln w="9525">
              <a:solidFill>
                <a:srgbClr val="000000"/>
              </a:solidFill>
              <a:round/>
              <a:headEnd/>
              <a:tailEnd/>
            </a:ln>
          </p:spPr>
          <p:txBody>
            <a:bodyPr/>
            <a:lstStyle/>
            <a:p>
              <a:endParaRPr lang="en-US" sz="1300">
                <a:latin typeface="+mj-lt"/>
              </a:endParaRPr>
            </a:p>
          </p:txBody>
        </p:sp>
        <p:sp>
          <p:nvSpPr>
            <p:cNvPr id="60" name="Line - Hawaii"/>
            <p:cNvSpPr>
              <a:spLocks noChangeShapeType="1"/>
            </p:cNvSpPr>
            <p:nvPr/>
          </p:nvSpPr>
          <p:spPr bwMode="auto">
            <a:xfrm flipH="1" flipV="1">
              <a:off x="2538305" y="4570413"/>
              <a:ext cx="268288" cy="66675"/>
            </a:xfrm>
            <a:prstGeom prst="line">
              <a:avLst/>
            </a:prstGeom>
            <a:noFill/>
            <a:ln w="9525">
              <a:solidFill>
                <a:srgbClr val="000000"/>
              </a:solidFill>
              <a:round/>
              <a:headEnd/>
              <a:tailEnd/>
            </a:ln>
          </p:spPr>
          <p:txBody>
            <a:bodyPr/>
            <a:lstStyle/>
            <a:p>
              <a:endParaRPr lang="en-US" sz="1300">
                <a:latin typeface="+mj-lt"/>
              </a:endParaRPr>
            </a:p>
          </p:txBody>
        </p:sp>
        <p:sp>
          <p:nvSpPr>
            <p:cNvPr id="61" name="Line - District of Columbia"/>
            <p:cNvSpPr>
              <a:spLocks noChangeShapeType="1"/>
            </p:cNvSpPr>
            <p:nvPr/>
          </p:nvSpPr>
          <p:spPr bwMode="auto">
            <a:xfrm flipH="1" flipV="1">
              <a:off x="7346045" y="2782887"/>
              <a:ext cx="440534" cy="247650"/>
            </a:xfrm>
            <a:prstGeom prst="line">
              <a:avLst/>
            </a:prstGeom>
            <a:noFill/>
            <a:ln w="9525">
              <a:solidFill>
                <a:srgbClr val="000000"/>
              </a:solidFill>
              <a:round/>
              <a:headEnd/>
              <a:tailEnd/>
            </a:ln>
          </p:spPr>
          <p:txBody>
            <a:bodyPr/>
            <a:lstStyle/>
            <a:p>
              <a:endParaRPr lang="en-US" sz="1300">
                <a:latin typeface="+mj-lt"/>
              </a:endParaRPr>
            </a:p>
          </p:txBody>
        </p:sp>
        <p:sp>
          <p:nvSpPr>
            <p:cNvPr id="62" name="Line - Delaware"/>
            <p:cNvSpPr>
              <a:spLocks noChangeShapeType="1"/>
            </p:cNvSpPr>
            <p:nvPr/>
          </p:nvSpPr>
          <p:spPr bwMode="auto">
            <a:xfrm flipV="1">
              <a:off x="7567505" y="2678113"/>
              <a:ext cx="263525" cy="0"/>
            </a:xfrm>
            <a:prstGeom prst="line">
              <a:avLst/>
            </a:prstGeom>
            <a:noFill/>
            <a:ln w="9525">
              <a:solidFill>
                <a:srgbClr val="000000"/>
              </a:solidFill>
              <a:round/>
              <a:headEnd/>
              <a:tailEnd/>
            </a:ln>
          </p:spPr>
          <p:txBody>
            <a:bodyPr/>
            <a:lstStyle/>
            <a:p>
              <a:endParaRPr lang="en-US" sz="1300">
                <a:latin typeface="+mj-lt"/>
              </a:endParaRPr>
            </a:p>
          </p:txBody>
        </p:sp>
        <p:sp>
          <p:nvSpPr>
            <p:cNvPr id="63" name="Line - Connecticut"/>
            <p:cNvSpPr>
              <a:spLocks noChangeShapeType="1"/>
            </p:cNvSpPr>
            <p:nvPr/>
          </p:nvSpPr>
          <p:spPr bwMode="auto">
            <a:xfrm>
              <a:off x="7753242" y="2179638"/>
              <a:ext cx="217488" cy="95250"/>
            </a:xfrm>
            <a:prstGeom prst="line">
              <a:avLst/>
            </a:prstGeom>
            <a:noFill/>
            <a:ln w="9525">
              <a:solidFill>
                <a:srgbClr val="000000"/>
              </a:solidFill>
              <a:round/>
              <a:headEnd/>
              <a:tailEnd/>
            </a:ln>
          </p:spPr>
          <p:txBody>
            <a:bodyPr/>
            <a:lstStyle/>
            <a:p>
              <a:endParaRPr lang="en-US" sz="1300">
                <a:latin typeface="+mj-lt"/>
              </a:endParaRPr>
            </a:p>
          </p:txBody>
        </p:sp>
        <p:sp>
          <p:nvSpPr>
            <p:cNvPr id="66" name="Text - Washington"/>
            <p:cNvSpPr txBox="1">
              <a:spLocks noChangeArrowheads="1"/>
            </p:cNvSpPr>
            <p:nvPr/>
          </p:nvSpPr>
          <p:spPr bwMode="auto">
            <a:xfrm>
              <a:off x="1929090" y="1384632"/>
              <a:ext cx="692151" cy="262367"/>
            </a:xfrm>
            <a:prstGeom prst="rect">
              <a:avLst/>
            </a:prstGeom>
            <a:noFill/>
            <a:ln w="9525">
              <a:noFill/>
              <a:miter lim="800000"/>
              <a:headEnd/>
              <a:tailEnd/>
            </a:ln>
          </p:spPr>
          <p:txBody>
            <a:bodyPr lIns="91429" tIns="45714" rIns="91429" bIns="45714">
              <a:spAutoFit/>
            </a:bodyPr>
            <a:lstStyle/>
            <a:p>
              <a:pPr algn="ctr" eaLnBrk="0" hangingPunct="0">
                <a:lnSpc>
                  <a:spcPct val="85000"/>
                </a:lnSpc>
                <a:spcBef>
                  <a:spcPct val="50000"/>
                </a:spcBef>
              </a:pPr>
              <a:r>
                <a:rPr lang="en-US" sz="1300" b="1" dirty="0" smtClean="0">
                  <a:latin typeface="+mj-lt"/>
                  <a:cs typeface="Times New Roman" charset="0"/>
                </a:rPr>
                <a:t>WA</a:t>
              </a:r>
              <a:endParaRPr lang="en-US" sz="1300" b="1" dirty="0">
                <a:latin typeface="+mj-lt"/>
                <a:cs typeface="Times New Roman" charset="0"/>
              </a:endParaRPr>
            </a:p>
          </p:txBody>
        </p:sp>
        <p:sp>
          <p:nvSpPr>
            <p:cNvPr id="67" name="Text - Oregon"/>
            <p:cNvSpPr txBox="1">
              <a:spLocks noChangeArrowheads="1"/>
            </p:cNvSpPr>
            <p:nvPr/>
          </p:nvSpPr>
          <p:spPr bwMode="auto">
            <a:xfrm>
              <a:off x="1783040" y="1877193"/>
              <a:ext cx="680652" cy="262367"/>
            </a:xfrm>
            <a:prstGeom prst="rect">
              <a:avLst/>
            </a:prstGeom>
            <a:noFill/>
            <a:ln w="9525">
              <a:noFill/>
              <a:miter lim="800000"/>
              <a:headEnd/>
              <a:tailEnd/>
            </a:ln>
          </p:spPr>
          <p:txBody>
            <a:bodyPr wrap="square" lIns="91429" tIns="45714" rIns="91429" bIns="45714">
              <a:spAutoFit/>
            </a:bodyPr>
            <a:lstStyle/>
            <a:p>
              <a:pPr marL="0" marR="0" lvl="0" indent="0" algn="ctr" defTabSz="914400" eaLnBrk="0" fontAlgn="auto" latinLnBrk="0" hangingPunct="0">
                <a:lnSpc>
                  <a:spcPct val="85000"/>
                </a:lnSpc>
                <a:spcBef>
                  <a:spcPct val="50000"/>
                </a:spcBef>
                <a:spcAft>
                  <a:spcPts val="0"/>
                </a:spcAft>
                <a:buClrTx/>
                <a:buSzTx/>
                <a:buFontTx/>
                <a:buNone/>
                <a:tabLst/>
                <a:defRPr/>
              </a:pPr>
              <a:r>
                <a:rPr kumimoji="0" lang="en-US" sz="1300" b="1" i="0" u="none" strike="noStrike" kern="0" cap="none" spc="0" normalizeH="0" baseline="0" noProof="0" dirty="0" smtClean="0">
                  <a:ln>
                    <a:noFill/>
                  </a:ln>
                  <a:solidFill>
                    <a:schemeClr val="bg1"/>
                  </a:solidFill>
                  <a:effectLst/>
                  <a:uLnTx/>
                  <a:uFillTx/>
                  <a:latin typeface="+mj-lt"/>
                  <a:cs typeface="Times New Roman" charset="0"/>
                </a:rPr>
                <a:t> OR</a:t>
              </a:r>
              <a:endParaRPr kumimoji="0" lang="en-US" sz="1300" b="1" i="0" u="none" strike="noStrike" kern="0" cap="none" spc="0" normalizeH="0" baseline="0" noProof="0" dirty="0">
                <a:ln>
                  <a:noFill/>
                </a:ln>
                <a:solidFill>
                  <a:schemeClr val="bg1"/>
                </a:solidFill>
                <a:effectLst/>
                <a:uLnTx/>
                <a:uFillTx/>
                <a:latin typeface="+mj-lt"/>
                <a:cs typeface="Times New Roman" charset="0"/>
              </a:endParaRPr>
            </a:p>
          </p:txBody>
        </p:sp>
        <p:sp>
          <p:nvSpPr>
            <p:cNvPr id="68" name="Text - Wyoming"/>
            <p:cNvSpPr txBox="1">
              <a:spLocks noChangeArrowheads="1"/>
            </p:cNvSpPr>
            <p:nvPr/>
          </p:nvSpPr>
          <p:spPr bwMode="auto">
            <a:xfrm>
              <a:off x="3236976" y="2286000"/>
              <a:ext cx="692151" cy="262367"/>
            </a:xfrm>
            <a:prstGeom prst="rect">
              <a:avLst/>
            </a:prstGeom>
            <a:noFill/>
            <a:ln w="9525">
              <a:noFill/>
              <a:miter lim="800000"/>
              <a:headEnd/>
              <a:tailEnd/>
            </a:ln>
          </p:spPr>
          <p:txBody>
            <a:bodyPr lIns="91429" tIns="45714" rIns="91429" bIns="45714">
              <a:spAutoFit/>
            </a:bodyPr>
            <a:lstStyle/>
            <a:p>
              <a:pPr algn="ctr" eaLnBrk="0" hangingPunct="0">
                <a:lnSpc>
                  <a:spcPct val="85000"/>
                </a:lnSpc>
                <a:spcBef>
                  <a:spcPct val="50000"/>
                </a:spcBef>
              </a:pPr>
              <a:r>
                <a:rPr lang="en-US" sz="1300" b="1" dirty="0">
                  <a:latin typeface="+mj-lt"/>
                  <a:cs typeface="Times New Roman" charset="0"/>
                </a:rPr>
                <a:t> </a:t>
              </a:r>
              <a:r>
                <a:rPr lang="en-US" sz="1300" b="1" dirty="0" smtClean="0">
                  <a:latin typeface="+mj-lt"/>
                  <a:cs typeface="Times New Roman" charset="0"/>
                </a:rPr>
                <a:t>WY</a:t>
              </a:r>
              <a:endParaRPr lang="en-US" sz="1300" b="1" dirty="0">
                <a:latin typeface="+mj-lt"/>
                <a:cs typeface="Times New Roman" charset="0"/>
              </a:endParaRPr>
            </a:p>
          </p:txBody>
        </p:sp>
        <p:sp>
          <p:nvSpPr>
            <p:cNvPr id="69" name="Text - Utah"/>
            <p:cNvSpPr txBox="1">
              <a:spLocks noChangeArrowheads="1"/>
            </p:cNvSpPr>
            <p:nvPr/>
          </p:nvSpPr>
          <p:spPr bwMode="auto">
            <a:xfrm>
              <a:off x="2706580" y="2798713"/>
              <a:ext cx="692151" cy="262367"/>
            </a:xfrm>
            <a:prstGeom prst="rect">
              <a:avLst/>
            </a:prstGeom>
            <a:noFill/>
            <a:ln w="9525">
              <a:noFill/>
              <a:miter lim="800000"/>
              <a:headEnd/>
              <a:tailEnd/>
            </a:ln>
          </p:spPr>
          <p:txBody>
            <a:bodyPr lIns="91429" tIns="45714" rIns="91429" bIns="45714">
              <a:spAutoFit/>
            </a:bodyPr>
            <a:lstStyle/>
            <a:p>
              <a:pPr algn="ctr" eaLnBrk="0" hangingPunct="0">
                <a:lnSpc>
                  <a:spcPct val="85000"/>
                </a:lnSpc>
                <a:spcBef>
                  <a:spcPct val="50000"/>
                </a:spcBef>
              </a:pPr>
              <a:r>
                <a:rPr lang="en-US" sz="1300" b="1" dirty="0">
                  <a:solidFill>
                    <a:schemeClr val="bg1"/>
                  </a:solidFill>
                  <a:latin typeface="+mj-lt"/>
                  <a:cs typeface="Times New Roman" charset="0"/>
                </a:rPr>
                <a:t> </a:t>
              </a:r>
              <a:r>
                <a:rPr lang="en-US" sz="1300" b="1" dirty="0" smtClean="0">
                  <a:solidFill>
                    <a:schemeClr val="bg1"/>
                  </a:solidFill>
                  <a:latin typeface="+mj-lt"/>
                  <a:cs typeface="Times New Roman" charset="0"/>
                </a:rPr>
                <a:t>UT</a:t>
              </a:r>
              <a:endParaRPr lang="en-US" sz="1300" b="1" dirty="0">
                <a:solidFill>
                  <a:schemeClr val="bg1"/>
                </a:solidFill>
                <a:latin typeface="+mj-lt"/>
                <a:cs typeface="Times New Roman" charset="0"/>
              </a:endParaRPr>
            </a:p>
          </p:txBody>
        </p:sp>
        <p:sp>
          <p:nvSpPr>
            <p:cNvPr id="70" name="Text - Texas"/>
            <p:cNvSpPr txBox="1">
              <a:spLocks noChangeArrowheads="1"/>
            </p:cNvSpPr>
            <p:nvPr/>
          </p:nvSpPr>
          <p:spPr bwMode="auto">
            <a:xfrm>
              <a:off x="4274965" y="4157233"/>
              <a:ext cx="692151" cy="262367"/>
            </a:xfrm>
            <a:prstGeom prst="rect">
              <a:avLst/>
            </a:prstGeom>
            <a:noFill/>
            <a:ln w="9525">
              <a:noFill/>
              <a:miter lim="800000"/>
              <a:headEnd/>
              <a:tailEnd/>
            </a:ln>
          </p:spPr>
          <p:txBody>
            <a:bodyPr lIns="91429" tIns="45714" rIns="91429" bIns="45714">
              <a:spAutoFit/>
            </a:bodyPr>
            <a:lstStyle/>
            <a:p>
              <a:pPr marL="0" marR="0" lvl="0" indent="0" algn="ctr" defTabSz="914400" eaLnBrk="0" fontAlgn="auto" latinLnBrk="0" hangingPunct="0">
                <a:lnSpc>
                  <a:spcPct val="85000"/>
                </a:lnSpc>
                <a:spcBef>
                  <a:spcPct val="50000"/>
                </a:spcBef>
                <a:spcAft>
                  <a:spcPts val="0"/>
                </a:spcAft>
                <a:buClrTx/>
                <a:buSzTx/>
                <a:buFontTx/>
                <a:buNone/>
                <a:tabLst/>
                <a:defRPr/>
              </a:pPr>
              <a:r>
                <a:rPr kumimoji="0" lang="en-US" sz="1300" b="1" i="0" u="none" strike="noStrike" kern="0" cap="none" spc="0" normalizeH="0" baseline="0" noProof="0" dirty="0">
                  <a:ln>
                    <a:noFill/>
                  </a:ln>
                  <a:effectLst/>
                  <a:uLnTx/>
                  <a:uFillTx/>
                  <a:latin typeface="+mj-lt"/>
                  <a:cs typeface="Times New Roman" charset="0"/>
                </a:rPr>
                <a:t> </a:t>
              </a:r>
              <a:r>
                <a:rPr kumimoji="0" lang="en-US" sz="1300" b="1" i="0" u="none" strike="noStrike" kern="0" cap="none" spc="0" normalizeH="0" baseline="0" noProof="0" dirty="0" smtClean="0">
                  <a:ln>
                    <a:noFill/>
                  </a:ln>
                  <a:effectLst/>
                  <a:uLnTx/>
                  <a:uFillTx/>
                  <a:latin typeface="+mj-lt"/>
                  <a:cs typeface="Times New Roman" charset="0"/>
                </a:rPr>
                <a:t>TX</a:t>
              </a:r>
              <a:endParaRPr kumimoji="0" lang="en-US" sz="1300" b="1" i="0" u="none" strike="noStrike" kern="0" cap="none" spc="0" normalizeH="0" baseline="0" noProof="0" dirty="0">
                <a:ln>
                  <a:noFill/>
                </a:ln>
                <a:effectLst/>
                <a:uLnTx/>
                <a:uFillTx/>
                <a:latin typeface="+mj-lt"/>
                <a:cs typeface="Times New Roman" charset="0"/>
              </a:endParaRPr>
            </a:p>
          </p:txBody>
        </p:sp>
        <p:sp>
          <p:nvSpPr>
            <p:cNvPr id="71" name="Text - South Dakota"/>
            <p:cNvSpPr txBox="1">
              <a:spLocks noChangeArrowheads="1"/>
            </p:cNvSpPr>
            <p:nvPr/>
          </p:nvSpPr>
          <p:spPr bwMode="auto">
            <a:xfrm>
              <a:off x="4106309" y="2063257"/>
              <a:ext cx="692151" cy="262367"/>
            </a:xfrm>
            <a:prstGeom prst="rect">
              <a:avLst/>
            </a:prstGeom>
            <a:noFill/>
            <a:ln w="9525">
              <a:noFill/>
              <a:miter lim="800000"/>
              <a:headEnd/>
              <a:tailEnd/>
            </a:ln>
          </p:spPr>
          <p:txBody>
            <a:bodyPr lIns="91429" tIns="45714" rIns="91429" bIns="45714">
              <a:spAutoFit/>
            </a:bodyPr>
            <a:lstStyle/>
            <a:p>
              <a:pPr algn="ctr" eaLnBrk="0" hangingPunct="0">
                <a:lnSpc>
                  <a:spcPct val="85000"/>
                </a:lnSpc>
                <a:spcBef>
                  <a:spcPct val="50000"/>
                </a:spcBef>
              </a:pPr>
              <a:r>
                <a:rPr lang="en-US" sz="1300" b="1" dirty="0">
                  <a:latin typeface="+mj-lt"/>
                  <a:cs typeface="Times New Roman" charset="0"/>
                </a:rPr>
                <a:t> </a:t>
              </a:r>
              <a:r>
                <a:rPr lang="en-US" sz="1300" b="1" dirty="0" smtClean="0">
                  <a:latin typeface="+mj-lt"/>
                  <a:cs typeface="Times New Roman" charset="0"/>
                </a:rPr>
                <a:t>SD</a:t>
              </a:r>
              <a:endParaRPr lang="en-US" sz="1300" b="1" dirty="0">
                <a:latin typeface="+mj-lt"/>
                <a:cs typeface="Times New Roman" charset="0"/>
              </a:endParaRPr>
            </a:p>
          </p:txBody>
        </p:sp>
        <p:sp>
          <p:nvSpPr>
            <p:cNvPr id="72" name="Text - Oklahoma"/>
            <p:cNvSpPr txBox="1">
              <a:spLocks noChangeArrowheads="1"/>
            </p:cNvSpPr>
            <p:nvPr/>
          </p:nvSpPr>
          <p:spPr bwMode="auto">
            <a:xfrm>
              <a:off x="4492516" y="3463875"/>
              <a:ext cx="693739" cy="262367"/>
            </a:xfrm>
            <a:prstGeom prst="rect">
              <a:avLst/>
            </a:prstGeom>
            <a:noFill/>
            <a:ln w="9525">
              <a:noFill/>
              <a:miter lim="800000"/>
              <a:headEnd/>
              <a:tailEnd/>
            </a:ln>
          </p:spPr>
          <p:txBody>
            <a:bodyPr lIns="91429" tIns="45714" rIns="91429" bIns="45714">
              <a:spAutoFit/>
            </a:bodyPr>
            <a:lstStyle/>
            <a:p>
              <a:pPr marL="0" marR="0" lvl="0" indent="0" algn="ctr" defTabSz="914400" eaLnBrk="0" fontAlgn="auto" latinLnBrk="0" hangingPunct="0">
                <a:lnSpc>
                  <a:spcPct val="85000"/>
                </a:lnSpc>
                <a:spcBef>
                  <a:spcPct val="50000"/>
                </a:spcBef>
                <a:spcAft>
                  <a:spcPts val="0"/>
                </a:spcAft>
                <a:buClrTx/>
                <a:buSzTx/>
                <a:buFontTx/>
                <a:buNone/>
                <a:tabLst/>
                <a:defRPr/>
              </a:pPr>
              <a:r>
                <a:rPr kumimoji="0" lang="en-US" sz="1300" b="1" i="0" u="none" strike="noStrike" kern="0" cap="none" spc="0" normalizeH="0" baseline="0" noProof="0" dirty="0">
                  <a:ln>
                    <a:noFill/>
                  </a:ln>
                  <a:solidFill>
                    <a:schemeClr val="bg1"/>
                  </a:solidFill>
                  <a:effectLst/>
                  <a:uLnTx/>
                  <a:uFillTx/>
                  <a:latin typeface="+mj-lt"/>
                  <a:cs typeface="Times New Roman" charset="0"/>
                </a:rPr>
                <a:t> </a:t>
              </a:r>
              <a:r>
                <a:rPr kumimoji="0" lang="en-US" sz="1300" b="1" i="0" u="none" strike="noStrike" kern="0" cap="none" spc="0" normalizeH="0" baseline="0" noProof="0" dirty="0" smtClean="0">
                  <a:ln>
                    <a:noFill/>
                  </a:ln>
                  <a:solidFill>
                    <a:schemeClr val="bg1"/>
                  </a:solidFill>
                  <a:effectLst/>
                  <a:uLnTx/>
                  <a:uFillTx/>
                  <a:latin typeface="+mj-lt"/>
                  <a:cs typeface="Times New Roman" charset="0"/>
                </a:rPr>
                <a:t>OK</a:t>
              </a:r>
              <a:endParaRPr kumimoji="0" lang="en-US" sz="1300" b="1" i="0" u="none" strike="noStrike" kern="0" cap="none" spc="0" normalizeH="0" baseline="0" noProof="0" dirty="0">
                <a:ln>
                  <a:noFill/>
                </a:ln>
                <a:solidFill>
                  <a:schemeClr val="bg1"/>
                </a:solidFill>
                <a:effectLst/>
                <a:uLnTx/>
                <a:uFillTx/>
                <a:latin typeface="+mj-lt"/>
                <a:cs typeface="Times New Roman" charset="0"/>
              </a:endParaRPr>
            </a:p>
          </p:txBody>
        </p:sp>
        <p:sp>
          <p:nvSpPr>
            <p:cNvPr id="73" name="Text - North Dakota"/>
            <p:cNvSpPr txBox="1">
              <a:spLocks noChangeArrowheads="1"/>
            </p:cNvSpPr>
            <p:nvPr/>
          </p:nvSpPr>
          <p:spPr bwMode="auto">
            <a:xfrm>
              <a:off x="4084085" y="1575577"/>
              <a:ext cx="692151" cy="262367"/>
            </a:xfrm>
            <a:prstGeom prst="rect">
              <a:avLst/>
            </a:prstGeom>
            <a:noFill/>
            <a:ln w="9525">
              <a:noFill/>
              <a:miter lim="800000"/>
              <a:headEnd/>
              <a:tailEnd/>
            </a:ln>
          </p:spPr>
          <p:txBody>
            <a:bodyPr lIns="91429" tIns="45714" rIns="91429" bIns="45714">
              <a:spAutoFit/>
            </a:bodyPr>
            <a:lstStyle/>
            <a:p>
              <a:pPr marL="0" marR="0" lvl="0" indent="0" algn="ctr" defTabSz="914400" eaLnBrk="0" fontAlgn="auto" latinLnBrk="0" hangingPunct="0">
                <a:lnSpc>
                  <a:spcPct val="85000"/>
                </a:lnSpc>
                <a:spcBef>
                  <a:spcPct val="50000"/>
                </a:spcBef>
                <a:spcAft>
                  <a:spcPts val="0"/>
                </a:spcAft>
                <a:buClrTx/>
                <a:buSzTx/>
                <a:buFontTx/>
                <a:buNone/>
                <a:tabLst/>
                <a:defRPr/>
              </a:pPr>
              <a:r>
                <a:rPr kumimoji="0" lang="en-US" sz="1300" b="1" i="0" u="none" strike="noStrike" kern="0" cap="none" spc="0" normalizeH="0" baseline="0" noProof="0" dirty="0">
                  <a:ln>
                    <a:noFill/>
                  </a:ln>
                  <a:effectLst/>
                  <a:uLnTx/>
                  <a:uFillTx/>
                  <a:latin typeface="+mj-lt"/>
                  <a:cs typeface="Times New Roman" charset="0"/>
                </a:rPr>
                <a:t> </a:t>
              </a:r>
              <a:r>
                <a:rPr kumimoji="0" lang="en-US" sz="1300" b="1" i="0" u="none" strike="noStrike" kern="0" cap="none" spc="0" normalizeH="0" baseline="0" noProof="0" dirty="0" smtClean="0">
                  <a:ln>
                    <a:noFill/>
                  </a:ln>
                  <a:effectLst/>
                  <a:uLnTx/>
                  <a:uFillTx/>
                  <a:latin typeface="+mj-lt"/>
                  <a:cs typeface="Times New Roman" charset="0"/>
                </a:rPr>
                <a:t>ND</a:t>
              </a:r>
              <a:endParaRPr kumimoji="0" lang="en-US" sz="1300" b="1" i="0" u="none" strike="noStrike" kern="0" cap="none" spc="0" normalizeH="0" baseline="0" noProof="0" dirty="0">
                <a:ln>
                  <a:noFill/>
                </a:ln>
                <a:effectLst/>
                <a:uLnTx/>
                <a:uFillTx/>
                <a:latin typeface="+mj-lt"/>
                <a:cs typeface="Times New Roman" charset="0"/>
              </a:endParaRPr>
            </a:p>
          </p:txBody>
        </p:sp>
        <p:sp>
          <p:nvSpPr>
            <p:cNvPr id="74" name="Text - New Mexico"/>
            <p:cNvSpPr txBox="1">
              <a:spLocks noChangeArrowheads="1"/>
            </p:cNvSpPr>
            <p:nvPr/>
          </p:nvSpPr>
          <p:spPr bwMode="auto">
            <a:xfrm>
              <a:off x="3323292" y="3657600"/>
              <a:ext cx="692151" cy="262367"/>
            </a:xfrm>
            <a:prstGeom prst="rect">
              <a:avLst/>
            </a:prstGeom>
            <a:noFill/>
            <a:ln w="9525">
              <a:noFill/>
              <a:miter lim="800000"/>
              <a:headEnd/>
              <a:tailEnd/>
            </a:ln>
          </p:spPr>
          <p:txBody>
            <a:bodyPr lIns="91429" tIns="45714" rIns="91429" bIns="45714">
              <a:spAutoFit/>
            </a:bodyPr>
            <a:lstStyle/>
            <a:p>
              <a:pPr algn="ctr" eaLnBrk="0" hangingPunct="0">
                <a:lnSpc>
                  <a:spcPct val="85000"/>
                </a:lnSpc>
                <a:spcBef>
                  <a:spcPct val="50000"/>
                </a:spcBef>
              </a:pPr>
              <a:r>
                <a:rPr lang="en-US" sz="1300" b="1" dirty="0">
                  <a:solidFill>
                    <a:schemeClr val="bg1"/>
                  </a:solidFill>
                  <a:latin typeface="+mj-lt"/>
                  <a:cs typeface="Times New Roman" charset="0"/>
                </a:rPr>
                <a:t> </a:t>
              </a:r>
              <a:r>
                <a:rPr lang="en-US" sz="1300" b="1" dirty="0" smtClean="0">
                  <a:solidFill>
                    <a:schemeClr val="bg1"/>
                  </a:solidFill>
                  <a:latin typeface="+mj-lt"/>
                  <a:cs typeface="Times New Roman" charset="0"/>
                </a:rPr>
                <a:t>NM</a:t>
              </a:r>
              <a:endParaRPr lang="en-US" sz="1300" b="1" dirty="0">
                <a:solidFill>
                  <a:schemeClr val="bg1"/>
                </a:solidFill>
                <a:latin typeface="+mj-lt"/>
                <a:cs typeface="Times New Roman" charset="0"/>
              </a:endParaRPr>
            </a:p>
          </p:txBody>
        </p:sp>
        <p:sp>
          <p:nvSpPr>
            <p:cNvPr id="75" name="Text - Nevada"/>
            <p:cNvSpPr txBox="1">
              <a:spLocks noChangeArrowheads="1"/>
            </p:cNvSpPr>
            <p:nvPr/>
          </p:nvSpPr>
          <p:spPr bwMode="auto">
            <a:xfrm>
              <a:off x="1835042" y="2668108"/>
              <a:ext cx="1219200" cy="262367"/>
            </a:xfrm>
            <a:prstGeom prst="rect">
              <a:avLst/>
            </a:prstGeom>
            <a:noFill/>
            <a:ln w="9525">
              <a:noFill/>
              <a:miter lim="800000"/>
              <a:headEnd/>
              <a:tailEnd/>
            </a:ln>
          </p:spPr>
          <p:txBody>
            <a:bodyPr lIns="91429" tIns="45714" rIns="91429" bIns="45714">
              <a:spAutoFit/>
            </a:bodyPr>
            <a:lstStyle/>
            <a:p>
              <a:pPr algn="ctr" eaLnBrk="0" hangingPunct="0">
                <a:lnSpc>
                  <a:spcPct val="85000"/>
                </a:lnSpc>
                <a:spcBef>
                  <a:spcPct val="50000"/>
                </a:spcBef>
              </a:pPr>
              <a:r>
                <a:rPr lang="en-US" sz="1300" b="1" dirty="0" smtClean="0">
                  <a:solidFill>
                    <a:schemeClr val="bg1"/>
                  </a:solidFill>
                  <a:latin typeface="+mj-lt"/>
                  <a:cs typeface="Times New Roman" charset="0"/>
                </a:rPr>
                <a:t>NV</a:t>
              </a:r>
              <a:endParaRPr lang="en-US" sz="1300" b="1" dirty="0">
                <a:solidFill>
                  <a:schemeClr val="bg1"/>
                </a:solidFill>
                <a:latin typeface="+mj-lt"/>
                <a:cs typeface="Times New Roman" charset="0"/>
              </a:endParaRPr>
            </a:p>
          </p:txBody>
        </p:sp>
        <p:sp>
          <p:nvSpPr>
            <p:cNvPr id="76" name="Text - Nebraska"/>
            <p:cNvSpPr txBox="1">
              <a:spLocks noChangeArrowheads="1"/>
            </p:cNvSpPr>
            <p:nvPr/>
          </p:nvSpPr>
          <p:spPr bwMode="auto">
            <a:xfrm>
              <a:off x="4186129" y="2559382"/>
              <a:ext cx="692151" cy="262367"/>
            </a:xfrm>
            <a:prstGeom prst="rect">
              <a:avLst/>
            </a:prstGeom>
            <a:noFill/>
            <a:ln w="9525">
              <a:noFill/>
              <a:miter lim="800000"/>
              <a:headEnd/>
              <a:tailEnd/>
            </a:ln>
          </p:spPr>
          <p:txBody>
            <a:bodyPr lIns="91429" tIns="45714" rIns="91429" bIns="45714">
              <a:spAutoFit/>
            </a:bodyPr>
            <a:lstStyle/>
            <a:p>
              <a:pPr algn="ctr" eaLnBrk="0" hangingPunct="0">
                <a:lnSpc>
                  <a:spcPct val="85000"/>
                </a:lnSpc>
                <a:spcBef>
                  <a:spcPct val="50000"/>
                </a:spcBef>
              </a:pPr>
              <a:r>
                <a:rPr lang="en-US" sz="1300" b="1" dirty="0">
                  <a:latin typeface="+mj-lt"/>
                  <a:cs typeface="Times New Roman" charset="0"/>
                </a:rPr>
                <a:t> </a:t>
              </a:r>
              <a:r>
                <a:rPr lang="en-US" sz="1300" b="1" dirty="0" smtClean="0">
                  <a:latin typeface="+mj-lt"/>
                  <a:cs typeface="Times New Roman" charset="0"/>
                </a:rPr>
                <a:t>NE</a:t>
              </a:r>
              <a:endParaRPr lang="en-US" sz="1300" b="1" dirty="0">
                <a:latin typeface="+mj-lt"/>
                <a:cs typeface="Times New Roman" charset="0"/>
              </a:endParaRPr>
            </a:p>
          </p:txBody>
        </p:sp>
        <p:sp>
          <p:nvSpPr>
            <p:cNvPr id="77" name="Text - Montana"/>
            <p:cNvSpPr txBox="1">
              <a:spLocks noChangeArrowheads="1"/>
            </p:cNvSpPr>
            <p:nvPr/>
          </p:nvSpPr>
          <p:spPr bwMode="auto">
            <a:xfrm>
              <a:off x="3181242" y="1627284"/>
              <a:ext cx="692151" cy="262367"/>
            </a:xfrm>
            <a:prstGeom prst="rect">
              <a:avLst/>
            </a:prstGeom>
            <a:noFill/>
            <a:ln w="9525">
              <a:noFill/>
              <a:miter lim="800000"/>
              <a:headEnd/>
              <a:tailEnd/>
            </a:ln>
          </p:spPr>
          <p:txBody>
            <a:bodyPr lIns="91429" tIns="45714" rIns="91429" bIns="45714">
              <a:spAutoFit/>
            </a:bodyPr>
            <a:lstStyle/>
            <a:p>
              <a:pPr marL="0" marR="0" lvl="0" indent="0" algn="ctr" defTabSz="914400" eaLnBrk="0" fontAlgn="auto" latinLnBrk="0" hangingPunct="0">
                <a:lnSpc>
                  <a:spcPct val="85000"/>
                </a:lnSpc>
                <a:spcBef>
                  <a:spcPct val="50000"/>
                </a:spcBef>
                <a:spcAft>
                  <a:spcPts val="0"/>
                </a:spcAft>
                <a:buClrTx/>
                <a:buSzTx/>
                <a:buFontTx/>
                <a:buNone/>
                <a:tabLst/>
                <a:defRPr/>
              </a:pPr>
              <a:r>
                <a:rPr kumimoji="0" lang="en-US" sz="1300" b="1" i="0" u="none" strike="noStrike" kern="0" cap="none" spc="0" normalizeH="0" baseline="0" noProof="0" dirty="0" smtClean="0">
                  <a:ln>
                    <a:noFill/>
                  </a:ln>
                  <a:solidFill>
                    <a:schemeClr val="bg1"/>
                  </a:solidFill>
                  <a:effectLst/>
                  <a:uLnTx/>
                  <a:uFillTx/>
                  <a:latin typeface="+mj-lt"/>
                  <a:cs typeface="Times New Roman" charset="0"/>
                </a:rPr>
                <a:t>MT</a:t>
              </a:r>
              <a:endParaRPr kumimoji="0" lang="en-US" sz="1300" b="1" i="0" u="none" strike="noStrike" kern="0" cap="none" spc="0" normalizeH="0" baseline="0" noProof="0" dirty="0">
                <a:ln>
                  <a:noFill/>
                </a:ln>
                <a:solidFill>
                  <a:schemeClr val="bg1"/>
                </a:solidFill>
                <a:effectLst/>
                <a:uLnTx/>
                <a:uFillTx/>
                <a:latin typeface="+mj-lt"/>
                <a:cs typeface="Times New Roman" charset="0"/>
              </a:endParaRPr>
            </a:p>
          </p:txBody>
        </p:sp>
        <p:sp>
          <p:nvSpPr>
            <p:cNvPr id="78" name="Text - Louisiana"/>
            <p:cNvSpPr txBox="1">
              <a:spLocks noChangeArrowheads="1"/>
            </p:cNvSpPr>
            <p:nvPr/>
          </p:nvSpPr>
          <p:spPr bwMode="auto">
            <a:xfrm>
              <a:off x="5163312" y="4011168"/>
              <a:ext cx="692151" cy="262367"/>
            </a:xfrm>
            <a:prstGeom prst="rect">
              <a:avLst/>
            </a:prstGeom>
            <a:noFill/>
            <a:ln w="9525">
              <a:noFill/>
              <a:miter lim="800000"/>
              <a:headEnd/>
              <a:tailEnd/>
            </a:ln>
          </p:spPr>
          <p:txBody>
            <a:bodyPr lIns="91429" tIns="45714" rIns="91429" bIns="45714">
              <a:spAutoFit/>
            </a:bodyPr>
            <a:lstStyle/>
            <a:p>
              <a:pPr algn="ctr" eaLnBrk="0" hangingPunct="0">
                <a:lnSpc>
                  <a:spcPct val="85000"/>
                </a:lnSpc>
                <a:spcBef>
                  <a:spcPct val="50000"/>
                </a:spcBef>
              </a:pPr>
              <a:r>
                <a:rPr lang="en-US" sz="1300" b="1" dirty="0">
                  <a:solidFill>
                    <a:schemeClr val="bg1"/>
                  </a:solidFill>
                  <a:latin typeface="+mj-lt"/>
                  <a:cs typeface="Times New Roman" charset="0"/>
                </a:rPr>
                <a:t> </a:t>
              </a:r>
              <a:r>
                <a:rPr lang="en-US" sz="1300" b="1" dirty="0" smtClean="0">
                  <a:solidFill>
                    <a:schemeClr val="bg1"/>
                  </a:solidFill>
                  <a:latin typeface="+mj-lt"/>
                  <a:cs typeface="Times New Roman" charset="0"/>
                </a:rPr>
                <a:t>LA</a:t>
              </a:r>
              <a:endParaRPr lang="en-US" sz="1300" b="1" dirty="0">
                <a:solidFill>
                  <a:schemeClr val="bg1"/>
                </a:solidFill>
                <a:latin typeface="+mj-lt"/>
                <a:cs typeface="Times New Roman" charset="0"/>
              </a:endParaRPr>
            </a:p>
          </p:txBody>
        </p:sp>
        <p:sp>
          <p:nvSpPr>
            <p:cNvPr id="79" name="Text - Kansas"/>
            <p:cNvSpPr txBox="1">
              <a:spLocks noChangeArrowheads="1"/>
            </p:cNvSpPr>
            <p:nvPr/>
          </p:nvSpPr>
          <p:spPr bwMode="auto">
            <a:xfrm>
              <a:off x="4354405" y="2986038"/>
              <a:ext cx="693737" cy="262367"/>
            </a:xfrm>
            <a:prstGeom prst="rect">
              <a:avLst/>
            </a:prstGeom>
            <a:noFill/>
            <a:ln w="9525">
              <a:noFill/>
              <a:miter lim="800000"/>
              <a:headEnd/>
              <a:tailEnd/>
            </a:ln>
          </p:spPr>
          <p:txBody>
            <a:bodyPr lIns="91429" tIns="45714" rIns="91429" bIns="45714">
              <a:spAutoFit/>
            </a:bodyPr>
            <a:lstStyle/>
            <a:p>
              <a:pPr algn="ctr" eaLnBrk="0" hangingPunct="0">
                <a:lnSpc>
                  <a:spcPct val="85000"/>
                </a:lnSpc>
                <a:spcBef>
                  <a:spcPct val="50000"/>
                </a:spcBef>
              </a:pPr>
              <a:r>
                <a:rPr lang="en-US" sz="1300" b="1" dirty="0">
                  <a:latin typeface="+mj-lt"/>
                  <a:cs typeface="Times New Roman" charset="0"/>
                </a:rPr>
                <a:t> </a:t>
              </a:r>
              <a:r>
                <a:rPr lang="en-US" sz="1300" b="1" dirty="0" smtClean="0">
                  <a:latin typeface="+mj-lt"/>
                  <a:cs typeface="Times New Roman" charset="0"/>
                </a:rPr>
                <a:t>KS</a:t>
              </a:r>
              <a:endParaRPr lang="en-US" sz="1300" b="1" dirty="0">
                <a:latin typeface="+mj-lt"/>
                <a:cs typeface="Times New Roman" charset="0"/>
              </a:endParaRPr>
            </a:p>
          </p:txBody>
        </p:sp>
        <p:sp>
          <p:nvSpPr>
            <p:cNvPr id="80" name="Text - Idaho"/>
            <p:cNvSpPr txBox="1">
              <a:spLocks noChangeArrowheads="1"/>
            </p:cNvSpPr>
            <p:nvPr/>
          </p:nvSpPr>
          <p:spPr bwMode="auto">
            <a:xfrm>
              <a:off x="2456688" y="2099833"/>
              <a:ext cx="693739" cy="262367"/>
            </a:xfrm>
            <a:prstGeom prst="rect">
              <a:avLst/>
            </a:prstGeom>
            <a:noFill/>
            <a:ln w="9525">
              <a:noFill/>
              <a:miter lim="800000"/>
              <a:headEnd/>
              <a:tailEnd/>
            </a:ln>
          </p:spPr>
          <p:txBody>
            <a:bodyPr lIns="91429" tIns="45714" rIns="91429" bIns="45714">
              <a:spAutoFit/>
            </a:bodyPr>
            <a:lstStyle/>
            <a:p>
              <a:pPr algn="ctr" eaLnBrk="0" hangingPunct="0">
                <a:lnSpc>
                  <a:spcPct val="85000"/>
                </a:lnSpc>
                <a:spcBef>
                  <a:spcPct val="50000"/>
                </a:spcBef>
              </a:pPr>
              <a:r>
                <a:rPr lang="en-US" sz="1300" b="1" dirty="0" smtClean="0">
                  <a:solidFill>
                    <a:schemeClr val="bg1"/>
                  </a:solidFill>
                  <a:latin typeface="+mj-lt"/>
                  <a:cs typeface="Times New Roman" charset="0"/>
                </a:rPr>
                <a:t>ID</a:t>
              </a:r>
              <a:endParaRPr lang="en-US" sz="1300" b="1" dirty="0">
                <a:solidFill>
                  <a:schemeClr val="bg1"/>
                </a:solidFill>
                <a:latin typeface="+mj-lt"/>
                <a:cs typeface="Times New Roman" charset="0"/>
              </a:endParaRPr>
            </a:p>
          </p:txBody>
        </p:sp>
        <p:sp>
          <p:nvSpPr>
            <p:cNvPr id="81" name="Text - Hawaii"/>
            <p:cNvSpPr txBox="1">
              <a:spLocks noChangeArrowheads="1"/>
            </p:cNvSpPr>
            <p:nvPr/>
          </p:nvSpPr>
          <p:spPr bwMode="auto">
            <a:xfrm>
              <a:off x="2479568" y="4541251"/>
              <a:ext cx="936625" cy="262367"/>
            </a:xfrm>
            <a:prstGeom prst="rect">
              <a:avLst/>
            </a:prstGeom>
            <a:noFill/>
            <a:ln w="9525">
              <a:noFill/>
              <a:miter lim="800000"/>
              <a:headEnd/>
              <a:tailEnd/>
            </a:ln>
          </p:spPr>
          <p:txBody>
            <a:bodyPr lIns="91429" tIns="45714" rIns="91429" bIns="45714">
              <a:spAutoFit/>
            </a:bodyPr>
            <a:lstStyle/>
            <a:p>
              <a:pPr algn="ctr" eaLnBrk="0" hangingPunct="0">
                <a:lnSpc>
                  <a:spcPct val="85000"/>
                </a:lnSpc>
                <a:spcBef>
                  <a:spcPct val="50000"/>
                </a:spcBef>
              </a:pPr>
              <a:r>
                <a:rPr lang="en-US" sz="1300" b="1" dirty="0" smtClean="0">
                  <a:latin typeface="+mj-lt"/>
                  <a:cs typeface="Times New Roman" charset="0"/>
                </a:rPr>
                <a:t>HI</a:t>
              </a:r>
              <a:endParaRPr lang="en-US" sz="1300" b="1" dirty="0">
                <a:latin typeface="+mj-lt"/>
                <a:cs typeface="Times New Roman" charset="0"/>
              </a:endParaRPr>
            </a:p>
          </p:txBody>
        </p:sp>
        <p:sp>
          <p:nvSpPr>
            <p:cNvPr id="82" name="Text - Colorado"/>
            <p:cNvSpPr txBox="1">
              <a:spLocks noChangeArrowheads="1"/>
            </p:cNvSpPr>
            <p:nvPr/>
          </p:nvSpPr>
          <p:spPr bwMode="auto">
            <a:xfrm>
              <a:off x="3193942" y="2776488"/>
              <a:ext cx="1219200" cy="432414"/>
            </a:xfrm>
            <a:prstGeom prst="rect">
              <a:avLst/>
            </a:prstGeom>
            <a:noFill/>
            <a:ln w="9525">
              <a:noFill/>
              <a:miter lim="800000"/>
              <a:headEnd/>
              <a:tailEnd/>
            </a:ln>
          </p:spPr>
          <p:txBody>
            <a:bodyPr lIns="91429" tIns="45714" rIns="91429" bIns="45714">
              <a:spAutoFit/>
            </a:bodyPr>
            <a:lstStyle/>
            <a:p>
              <a:pPr algn="ctr" eaLnBrk="0" hangingPunct="0">
                <a:lnSpc>
                  <a:spcPct val="85000"/>
                </a:lnSpc>
                <a:spcBef>
                  <a:spcPct val="50000"/>
                </a:spcBef>
              </a:pPr>
              <a:r>
                <a:rPr lang="en-US" sz="1300" b="1" dirty="0">
                  <a:latin typeface="+mj-lt"/>
                  <a:cs typeface="Times New Roman" charset="0"/>
                </a:rPr>
                <a:t/>
              </a:r>
              <a:br>
                <a:rPr lang="en-US" sz="1300" b="1" dirty="0">
                  <a:latin typeface="+mj-lt"/>
                  <a:cs typeface="Times New Roman" charset="0"/>
                </a:rPr>
              </a:br>
              <a:r>
                <a:rPr lang="en-US" sz="1300" b="1" dirty="0">
                  <a:latin typeface="+mj-lt"/>
                  <a:cs typeface="Times New Roman" charset="0"/>
                </a:rPr>
                <a:t> </a:t>
              </a:r>
              <a:r>
                <a:rPr lang="en-US" sz="1300" b="1" dirty="0" smtClean="0">
                  <a:latin typeface="+mj-lt"/>
                  <a:cs typeface="Times New Roman" charset="0"/>
                </a:rPr>
                <a:t>CO</a:t>
              </a:r>
              <a:endParaRPr lang="en-US" sz="1300" b="1" dirty="0">
                <a:latin typeface="+mj-lt"/>
                <a:cs typeface="Times New Roman" charset="0"/>
              </a:endParaRPr>
            </a:p>
          </p:txBody>
        </p:sp>
        <p:sp>
          <p:nvSpPr>
            <p:cNvPr id="83" name="Text - California"/>
            <p:cNvSpPr txBox="1">
              <a:spLocks noChangeArrowheads="1"/>
            </p:cNvSpPr>
            <p:nvPr/>
          </p:nvSpPr>
          <p:spPr bwMode="auto">
            <a:xfrm>
              <a:off x="1624264" y="2906663"/>
              <a:ext cx="737936" cy="432414"/>
            </a:xfrm>
            <a:prstGeom prst="rect">
              <a:avLst/>
            </a:prstGeom>
            <a:noFill/>
            <a:ln w="9525">
              <a:noFill/>
              <a:miter lim="800000"/>
              <a:headEnd/>
              <a:tailEnd/>
            </a:ln>
          </p:spPr>
          <p:txBody>
            <a:bodyPr wrap="square" lIns="91429" tIns="45714" rIns="91429" bIns="45714">
              <a:spAutoFit/>
            </a:bodyPr>
            <a:lstStyle/>
            <a:p>
              <a:pPr algn="ctr" eaLnBrk="0" hangingPunct="0">
                <a:lnSpc>
                  <a:spcPct val="85000"/>
                </a:lnSpc>
                <a:spcBef>
                  <a:spcPct val="50000"/>
                </a:spcBef>
              </a:pPr>
              <a:r>
                <a:rPr lang="en-US" sz="1300" b="1" dirty="0">
                  <a:latin typeface="+mj-lt"/>
                  <a:cs typeface="Times New Roman" charset="0"/>
                </a:rPr>
                <a:t/>
              </a:r>
              <a:br>
                <a:rPr lang="en-US" sz="1300" b="1" dirty="0">
                  <a:latin typeface="+mj-lt"/>
                  <a:cs typeface="Times New Roman" charset="0"/>
                </a:rPr>
              </a:br>
              <a:r>
                <a:rPr lang="en-US" sz="1300" b="1" dirty="0">
                  <a:latin typeface="+mj-lt"/>
                  <a:cs typeface="Times New Roman" charset="0"/>
                </a:rPr>
                <a:t> </a:t>
              </a:r>
              <a:r>
                <a:rPr lang="en-US" sz="1300" b="1" dirty="0" smtClean="0">
                  <a:latin typeface="+mj-lt"/>
                  <a:cs typeface="Times New Roman" charset="0"/>
                </a:rPr>
                <a:t>CA</a:t>
              </a:r>
              <a:endParaRPr lang="en-US" sz="1300" b="1" dirty="0">
                <a:latin typeface="+mj-lt"/>
                <a:cs typeface="Times New Roman" charset="0"/>
              </a:endParaRPr>
            </a:p>
          </p:txBody>
        </p:sp>
        <p:sp>
          <p:nvSpPr>
            <p:cNvPr id="84" name="Text - Arkansas"/>
            <p:cNvSpPr txBox="1">
              <a:spLocks noChangeArrowheads="1"/>
            </p:cNvSpPr>
            <p:nvPr/>
          </p:nvSpPr>
          <p:spPr bwMode="auto">
            <a:xfrm>
              <a:off x="5143392" y="3536901"/>
              <a:ext cx="692151" cy="262367"/>
            </a:xfrm>
            <a:prstGeom prst="rect">
              <a:avLst/>
            </a:prstGeom>
            <a:noFill/>
            <a:ln w="9525">
              <a:noFill/>
              <a:miter lim="800000"/>
              <a:headEnd/>
              <a:tailEnd/>
            </a:ln>
          </p:spPr>
          <p:txBody>
            <a:bodyPr lIns="91429" tIns="45714" rIns="91429" bIns="45714">
              <a:spAutoFit/>
            </a:bodyPr>
            <a:lstStyle/>
            <a:p>
              <a:pPr algn="ctr" eaLnBrk="0" hangingPunct="0">
                <a:lnSpc>
                  <a:spcPct val="85000"/>
                </a:lnSpc>
                <a:spcBef>
                  <a:spcPct val="50000"/>
                </a:spcBef>
              </a:pPr>
              <a:r>
                <a:rPr lang="en-US" sz="1300" b="1" dirty="0">
                  <a:solidFill>
                    <a:schemeClr val="bg1"/>
                  </a:solidFill>
                  <a:latin typeface="+mj-lt"/>
                  <a:cs typeface="Times New Roman" charset="0"/>
                </a:rPr>
                <a:t> </a:t>
              </a:r>
              <a:r>
                <a:rPr lang="en-US" sz="1300" b="1" dirty="0" smtClean="0">
                  <a:solidFill>
                    <a:schemeClr val="bg1"/>
                  </a:solidFill>
                  <a:latin typeface="+mj-lt"/>
                  <a:cs typeface="Times New Roman" charset="0"/>
                </a:rPr>
                <a:t>AR</a:t>
              </a:r>
              <a:endParaRPr lang="en-US" sz="1300" b="1" dirty="0">
                <a:solidFill>
                  <a:schemeClr val="bg1"/>
                </a:solidFill>
                <a:latin typeface="+mj-lt"/>
                <a:cs typeface="Times New Roman" charset="0"/>
              </a:endParaRPr>
            </a:p>
          </p:txBody>
        </p:sp>
        <p:sp>
          <p:nvSpPr>
            <p:cNvPr id="85" name="Text - Arizona"/>
            <p:cNvSpPr txBox="1">
              <a:spLocks noChangeArrowheads="1"/>
            </p:cNvSpPr>
            <p:nvPr/>
          </p:nvSpPr>
          <p:spPr bwMode="auto">
            <a:xfrm>
              <a:off x="2654193" y="3518675"/>
              <a:ext cx="546343" cy="356817"/>
            </a:xfrm>
            <a:prstGeom prst="rect">
              <a:avLst/>
            </a:prstGeom>
            <a:noFill/>
            <a:ln w="9525">
              <a:noFill/>
              <a:miter lim="800000"/>
              <a:headEnd/>
              <a:tailEnd/>
            </a:ln>
          </p:spPr>
          <p:txBody>
            <a:bodyPr wrap="square" lIns="91429" tIns="45714" rIns="91429" bIns="45714">
              <a:spAutoFit/>
            </a:bodyPr>
            <a:lstStyle/>
            <a:p>
              <a:pPr marL="0" marR="0" lvl="0" indent="0" algn="ctr" defTabSz="914400" eaLnBrk="0" fontAlgn="auto" latinLnBrk="0" hangingPunct="0">
                <a:lnSpc>
                  <a:spcPct val="65000"/>
                </a:lnSpc>
                <a:spcBef>
                  <a:spcPct val="50000"/>
                </a:spcBef>
                <a:spcAft>
                  <a:spcPts val="0"/>
                </a:spcAft>
                <a:buClrTx/>
                <a:buSzTx/>
                <a:buFontTx/>
                <a:buNone/>
                <a:tabLst/>
                <a:defRPr/>
              </a:pPr>
              <a:r>
                <a:rPr kumimoji="0" lang="en-US" sz="1300" b="1" i="0" u="none" strike="noStrike" kern="0" cap="none" spc="0" normalizeH="0" baseline="0" noProof="0" dirty="0">
                  <a:ln>
                    <a:noFill/>
                  </a:ln>
                  <a:solidFill>
                    <a:schemeClr val="bg1"/>
                  </a:solidFill>
                  <a:effectLst/>
                  <a:uLnTx/>
                  <a:uFillTx/>
                  <a:latin typeface="+mj-lt"/>
                  <a:cs typeface="Times New Roman" charset="0"/>
                </a:rPr>
                <a:t/>
              </a:r>
              <a:br>
                <a:rPr kumimoji="0" lang="en-US" sz="1300" b="1" i="0" u="none" strike="noStrike" kern="0" cap="none" spc="0" normalizeH="0" baseline="0" noProof="0" dirty="0">
                  <a:ln>
                    <a:noFill/>
                  </a:ln>
                  <a:solidFill>
                    <a:schemeClr val="bg1"/>
                  </a:solidFill>
                  <a:effectLst/>
                  <a:uLnTx/>
                  <a:uFillTx/>
                  <a:latin typeface="+mj-lt"/>
                  <a:cs typeface="Times New Roman" charset="0"/>
                </a:rPr>
              </a:br>
              <a:r>
                <a:rPr kumimoji="0" lang="en-US" sz="1300" b="1" i="0" u="none" strike="noStrike" kern="0" cap="none" spc="0" normalizeH="0" baseline="0" noProof="0" dirty="0" smtClean="0">
                  <a:ln>
                    <a:noFill/>
                  </a:ln>
                  <a:solidFill>
                    <a:schemeClr val="bg1"/>
                  </a:solidFill>
                  <a:effectLst/>
                  <a:uLnTx/>
                  <a:uFillTx/>
                  <a:latin typeface="+mj-lt"/>
                  <a:cs typeface="Times New Roman" charset="0"/>
                </a:rPr>
                <a:t>AZ</a:t>
              </a:r>
              <a:endParaRPr kumimoji="0" lang="en-US" sz="1300" b="1" i="0" u="none" strike="noStrike" kern="0" cap="none" spc="0" normalizeH="0" baseline="0" noProof="0" dirty="0">
                <a:ln>
                  <a:noFill/>
                </a:ln>
                <a:solidFill>
                  <a:schemeClr val="bg1"/>
                </a:solidFill>
                <a:effectLst/>
                <a:uLnTx/>
                <a:uFillTx/>
                <a:latin typeface="+mj-lt"/>
                <a:cs typeface="Times New Roman" charset="0"/>
              </a:endParaRPr>
            </a:p>
          </p:txBody>
        </p:sp>
        <p:sp>
          <p:nvSpPr>
            <p:cNvPr id="86" name="Text - Alaska"/>
            <p:cNvSpPr txBox="1">
              <a:spLocks noChangeArrowheads="1"/>
            </p:cNvSpPr>
            <p:nvPr/>
          </p:nvSpPr>
          <p:spPr bwMode="auto">
            <a:xfrm>
              <a:off x="743426" y="4090988"/>
              <a:ext cx="1219200" cy="432414"/>
            </a:xfrm>
            <a:prstGeom prst="rect">
              <a:avLst/>
            </a:prstGeom>
            <a:noFill/>
            <a:ln w="9525">
              <a:noFill/>
              <a:miter lim="800000"/>
              <a:headEnd/>
              <a:tailEnd/>
            </a:ln>
          </p:spPr>
          <p:txBody>
            <a:bodyPr lIns="91429" tIns="45714" rIns="91429" bIns="45714">
              <a:spAutoFit/>
            </a:bodyPr>
            <a:lstStyle/>
            <a:p>
              <a:pPr marL="0" marR="0" lvl="0" indent="0" algn="ctr" defTabSz="914400" eaLnBrk="0" fontAlgn="auto" latinLnBrk="0" hangingPunct="0">
                <a:lnSpc>
                  <a:spcPct val="85000"/>
                </a:lnSpc>
                <a:spcBef>
                  <a:spcPct val="50000"/>
                </a:spcBef>
                <a:spcAft>
                  <a:spcPts val="0"/>
                </a:spcAft>
                <a:buClrTx/>
                <a:buSzTx/>
                <a:buFontTx/>
                <a:buNone/>
                <a:tabLst/>
                <a:defRPr/>
              </a:pPr>
              <a:r>
                <a:rPr kumimoji="0" lang="en-US" sz="1300" b="1" i="0" u="none" strike="noStrike" kern="0" cap="none" spc="0" normalizeH="0" baseline="0" noProof="0" dirty="0">
                  <a:ln>
                    <a:noFill/>
                  </a:ln>
                  <a:effectLst/>
                  <a:uLnTx/>
                  <a:uFillTx/>
                  <a:latin typeface="+mj-lt"/>
                  <a:cs typeface="Times New Roman" charset="0"/>
                </a:rPr>
                <a:t/>
              </a:r>
              <a:br>
                <a:rPr kumimoji="0" lang="en-US" sz="1300" b="1" i="0" u="none" strike="noStrike" kern="0" cap="none" spc="0" normalizeH="0" baseline="0" noProof="0" dirty="0">
                  <a:ln>
                    <a:noFill/>
                  </a:ln>
                  <a:effectLst/>
                  <a:uLnTx/>
                  <a:uFillTx/>
                  <a:latin typeface="+mj-lt"/>
                  <a:cs typeface="Times New Roman" charset="0"/>
                </a:rPr>
              </a:br>
              <a:r>
                <a:rPr kumimoji="0" lang="en-US" sz="1300" b="1" i="0" u="none" strike="noStrike" kern="0" cap="none" spc="0" normalizeH="0" baseline="0" noProof="0" dirty="0" smtClean="0">
                  <a:ln>
                    <a:noFill/>
                  </a:ln>
                  <a:effectLst/>
                  <a:uLnTx/>
                  <a:uFillTx/>
                  <a:latin typeface="+mj-lt"/>
                  <a:cs typeface="Times New Roman" charset="0"/>
                </a:rPr>
                <a:t>AK</a:t>
              </a:r>
              <a:endParaRPr kumimoji="0" lang="en-US" sz="1300" b="1" i="0" u="none" strike="noStrike" kern="0" cap="none" spc="0" normalizeH="0" baseline="0" noProof="0" dirty="0">
                <a:ln>
                  <a:noFill/>
                </a:ln>
                <a:effectLst/>
                <a:uLnTx/>
                <a:uFillTx/>
                <a:latin typeface="+mj-lt"/>
                <a:cs typeface="Times New Roman" charset="0"/>
              </a:endParaRPr>
            </a:p>
          </p:txBody>
        </p:sp>
        <p:sp>
          <p:nvSpPr>
            <p:cNvPr id="87" name="Text - Wisconsin"/>
            <p:cNvSpPr txBox="1">
              <a:spLocks noChangeArrowheads="1"/>
            </p:cNvSpPr>
            <p:nvPr/>
          </p:nvSpPr>
          <p:spPr bwMode="auto">
            <a:xfrm>
              <a:off x="5265674" y="1954926"/>
              <a:ext cx="692151" cy="262367"/>
            </a:xfrm>
            <a:prstGeom prst="rect">
              <a:avLst/>
            </a:prstGeom>
            <a:noFill/>
            <a:ln w="9525">
              <a:noFill/>
              <a:miter lim="800000"/>
              <a:headEnd/>
              <a:tailEnd/>
            </a:ln>
          </p:spPr>
          <p:txBody>
            <a:bodyPr lIns="91429" tIns="45714" rIns="91429" bIns="45714">
              <a:spAutoFit/>
            </a:bodyPr>
            <a:lstStyle/>
            <a:p>
              <a:pPr algn="ctr" eaLnBrk="0" hangingPunct="0">
                <a:lnSpc>
                  <a:spcPct val="85000"/>
                </a:lnSpc>
                <a:spcBef>
                  <a:spcPct val="50000"/>
                </a:spcBef>
              </a:pPr>
              <a:r>
                <a:rPr lang="en-US" sz="1300" b="1" dirty="0">
                  <a:latin typeface="+mj-lt"/>
                  <a:cs typeface="Times New Roman" charset="0"/>
                </a:rPr>
                <a:t> </a:t>
              </a:r>
              <a:r>
                <a:rPr lang="en-US" sz="1300" b="1" dirty="0" smtClean="0">
                  <a:latin typeface="+mj-lt"/>
                  <a:cs typeface="Times New Roman" charset="0"/>
                </a:rPr>
                <a:t>WI</a:t>
              </a:r>
              <a:endParaRPr lang="en-US" sz="1300" b="1" dirty="0">
                <a:latin typeface="+mj-lt"/>
                <a:cs typeface="Times New Roman" charset="0"/>
              </a:endParaRPr>
            </a:p>
          </p:txBody>
        </p:sp>
        <p:sp>
          <p:nvSpPr>
            <p:cNvPr id="88" name="Text - West Virginia"/>
            <p:cNvSpPr txBox="1">
              <a:spLocks noChangeArrowheads="1"/>
            </p:cNvSpPr>
            <p:nvPr/>
          </p:nvSpPr>
          <p:spPr bwMode="auto">
            <a:xfrm>
              <a:off x="6537326" y="2854276"/>
              <a:ext cx="693737" cy="262367"/>
            </a:xfrm>
            <a:prstGeom prst="rect">
              <a:avLst/>
            </a:prstGeom>
            <a:noFill/>
            <a:ln w="9525">
              <a:noFill/>
              <a:miter lim="800000"/>
              <a:headEnd/>
              <a:tailEnd/>
            </a:ln>
          </p:spPr>
          <p:txBody>
            <a:bodyPr lIns="91429" tIns="45714" rIns="91429" bIns="45714">
              <a:spAutoFit/>
            </a:bodyPr>
            <a:lstStyle/>
            <a:p>
              <a:pPr algn="ctr" eaLnBrk="0" hangingPunct="0">
                <a:lnSpc>
                  <a:spcPct val="85000"/>
                </a:lnSpc>
                <a:spcBef>
                  <a:spcPct val="50000"/>
                </a:spcBef>
              </a:pPr>
              <a:r>
                <a:rPr lang="en-US" sz="1300" b="1" dirty="0" smtClean="0">
                  <a:solidFill>
                    <a:schemeClr val="bg1"/>
                  </a:solidFill>
                  <a:latin typeface="+mj-lt"/>
                  <a:cs typeface="Times New Roman" charset="0"/>
                </a:rPr>
                <a:t>WV</a:t>
              </a:r>
              <a:endParaRPr lang="en-US" sz="1300" b="1" dirty="0">
                <a:solidFill>
                  <a:schemeClr val="bg1"/>
                </a:solidFill>
                <a:latin typeface="+mj-lt"/>
                <a:cs typeface="Times New Roman" charset="0"/>
              </a:endParaRPr>
            </a:p>
          </p:txBody>
        </p:sp>
        <p:sp>
          <p:nvSpPr>
            <p:cNvPr id="89" name="Text - Virginia"/>
            <p:cNvSpPr txBox="1">
              <a:spLocks noChangeArrowheads="1"/>
            </p:cNvSpPr>
            <p:nvPr/>
          </p:nvSpPr>
          <p:spPr bwMode="auto">
            <a:xfrm>
              <a:off x="6913118" y="2869707"/>
              <a:ext cx="692151" cy="262367"/>
            </a:xfrm>
            <a:prstGeom prst="rect">
              <a:avLst/>
            </a:prstGeom>
            <a:noFill/>
            <a:ln w="9525">
              <a:noFill/>
              <a:miter lim="800000"/>
              <a:headEnd/>
              <a:tailEnd/>
            </a:ln>
          </p:spPr>
          <p:txBody>
            <a:bodyPr lIns="91429" tIns="45714" rIns="91429" bIns="45714">
              <a:spAutoFit/>
            </a:bodyPr>
            <a:lstStyle/>
            <a:p>
              <a:pPr algn="ctr" eaLnBrk="0" hangingPunct="0">
                <a:lnSpc>
                  <a:spcPct val="85000"/>
                </a:lnSpc>
                <a:spcBef>
                  <a:spcPct val="50000"/>
                </a:spcBef>
              </a:pPr>
              <a:r>
                <a:rPr lang="en-US" sz="1300" b="1" dirty="0" smtClean="0">
                  <a:latin typeface="+mj-lt"/>
                  <a:cs typeface="Times New Roman" charset="0"/>
                </a:rPr>
                <a:t>VA</a:t>
              </a:r>
              <a:endParaRPr lang="en-US" sz="1300" b="1" dirty="0">
                <a:latin typeface="+mj-lt"/>
                <a:cs typeface="Times New Roman" charset="0"/>
              </a:endParaRPr>
            </a:p>
          </p:txBody>
        </p:sp>
        <p:sp>
          <p:nvSpPr>
            <p:cNvPr id="90" name="Text - Tennessee"/>
            <p:cNvSpPr txBox="1">
              <a:spLocks noChangeArrowheads="1"/>
            </p:cNvSpPr>
            <p:nvPr/>
          </p:nvSpPr>
          <p:spPr bwMode="auto">
            <a:xfrm>
              <a:off x="5922962" y="3351164"/>
              <a:ext cx="692151" cy="262367"/>
            </a:xfrm>
            <a:prstGeom prst="rect">
              <a:avLst/>
            </a:prstGeom>
            <a:noFill/>
            <a:ln w="9525">
              <a:noFill/>
              <a:miter lim="800000"/>
              <a:headEnd/>
              <a:tailEnd/>
            </a:ln>
          </p:spPr>
          <p:txBody>
            <a:bodyPr lIns="91429" tIns="45714" rIns="91429" bIns="45714">
              <a:spAutoFit/>
            </a:bodyPr>
            <a:lstStyle/>
            <a:p>
              <a:pPr algn="ctr" eaLnBrk="0" hangingPunct="0">
                <a:lnSpc>
                  <a:spcPct val="85000"/>
                </a:lnSpc>
                <a:spcBef>
                  <a:spcPct val="50000"/>
                </a:spcBef>
              </a:pPr>
              <a:r>
                <a:rPr lang="en-US" sz="1300" b="1" dirty="0">
                  <a:solidFill>
                    <a:schemeClr val="bg1"/>
                  </a:solidFill>
                  <a:latin typeface="+mj-lt"/>
                  <a:cs typeface="Times New Roman" charset="0"/>
                </a:rPr>
                <a:t> </a:t>
              </a:r>
              <a:r>
                <a:rPr lang="en-US" sz="1300" b="1" dirty="0" smtClean="0">
                  <a:solidFill>
                    <a:schemeClr val="bg1"/>
                  </a:solidFill>
                  <a:latin typeface="+mj-lt"/>
                  <a:cs typeface="Times New Roman" charset="0"/>
                </a:rPr>
                <a:t>TN</a:t>
              </a:r>
              <a:endParaRPr lang="en-US" sz="1300" b="1" dirty="0">
                <a:solidFill>
                  <a:schemeClr val="bg1"/>
                </a:solidFill>
                <a:latin typeface="+mj-lt"/>
                <a:cs typeface="Times New Roman" charset="0"/>
              </a:endParaRPr>
            </a:p>
          </p:txBody>
        </p:sp>
        <p:sp>
          <p:nvSpPr>
            <p:cNvPr id="91" name="Text - South Carolina"/>
            <p:cNvSpPr txBox="1">
              <a:spLocks noChangeArrowheads="1"/>
            </p:cNvSpPr>
            <p:nvPr/>
          </p:nvSpPr>
          <p:spPr bwMode="auto">
            <a:xfrm>
              <a:off x="6737350" y="3494039"/>
              <a:ext cx="692151" cy="262367"/>
            </a:xfrm>
            <a:prstGeom prst="rect">
              <a:avLst/>
            </a:prstGeom>
            <a:noFill/>
            <a:ln w="9525">
              <a:noFill/>
              <a:miter lim="800000"/>
              <a:headEnd/>
              <a:tailEnd/>
            </a:ln>
          </p:spPr>
          <p:txBody>
            <a:bodyPr lIns="91429" tIns="45714" rIns="91429" bIns="45714">
              <a:spAutoFit/>
            </a:bodyPr>
            <a:lstStyle/>
            <a:p>
              <a:pPr algn="ctr" eaLnBrk="0" hangingPunct="0">
                <a:lnSpc>
                  <a:spcPct val="85000"/>
                </a:lnSpc>
                <a:spcBef>
                  <a:spcPct val="50000"/>
                </a:spcBef>
              </a:pPr>
              <a:r>
                <a:rPr lang="en-US" sz="1300" b="1" dirty="0">
                  <a:solidFill>
                    <a:schemeClr val="bg1"/>
                  </a:solidFill>
                  <a:latin typeface="+mj-lt"/>
                  <a:cs typeface="Times New Roman" charset="0"/>
                </a:rPr>
                <a:t> </a:t>
              </a:r>
              <a:r>
                <a:rPr lang="en-US" sz="1300" b="1" dirty="0" smtClean="0">
                  <a:solidFill>
                    <a:schemeClr val="bg1"/>
                  </a:solidFill>
                  <a:latin typeface="+mj-lt"/>
                  <a:cs typeface="Times New Roman" charset="0"/>
                </a:rPr>
                <a:t>SC</a:t>
              </a:r>
              <a:endParaRPr lang="en-US" sz="1300" b="1" dirty="0">
                <a:solidFill>
                  <a:schemeClr val="bg1"/>
                </a:solidFill>
                <a:latin typeface="+mj-lt"/>
                <a:cs typeface="Times New Roman" charset="0"/>
              </a:endParaRPr>
            </a:p>
          </p:txBody>
        </p:sp>
        <p:sp>
          <p:nvSpPr>
            <p:cNvPr id="92" name="Text - Ohio"/>
            <p:cNvSpPr txBox="1">
              <a:spLocks noChangeArrowheads="1"/>
            </p:cNvSpPr>
            <p:nvPr/>
          </p:nvSpPr>
          <p:spPr bwMode="auto">
            <a:xfrm>
              <a:off x="6221411" y="2551064"/>
              <a:ext cx="692151" cy="262367"/>
            </a:xfrm>
            <a:prstGeom prst="rect">
              <a:avLst/>
            </a:prstGeom>
            <a:noFill/>
            <a:ln w="9525">
              <a:noFill/>
              <a:miter lim="800000"/>
              <a:headEnd/>
              <a:tailEnd/>
            </a:ln>
          </p:spPr>
          <p:txBody>
            <a:bodyPr lIns="91429" tIns="45714" rIns="91429" bIns="45714">
              <a:spAutoFit/>
            </a:bodyPr>
            <a:lstStyle/>
            <a:p>
              <a:pPr algn="ctr" eaLnBrk="0" hangingPunct="0">
                <a:lnSpc>
                  <a:spcPct val="85000"/>
                </a:lnSpc>
                <a:spcBef>
                  <a:spcPct val="50000"/>
                </a:spcBef>
              </a:pPr>
              <a:r>
                <a:rPr lang="en-US" sz="1300" b="1" dirty="0">
                  <a:solidFill>
                    <a:schemeClr val="bg1"/>
                  </a:solidFill>
                  <a:latin typeface="+mj-lt"/>
                  <a:cs typeface="Times New Roman" charset="0"/>
                </a:rPr>
                <a:t> </a:t>
              </a:r>
              <a:r>
                <a:rPr lang="en-US" sz="1300" b="1" dirty="0" smtClean="0">
                  <a:solidFill>
                    <a:schemeClr val="bg1"/>
                  </a:solidFill>
                  <a:latin typeface="+mj-lt"/>
                  <a:cs typeface="Times New Roman" charset="0"/>
                </a:rPr>
                <a:t>OH</a:t>
              </a:r>
              <a:endParaRPr lang="en-US" sz="1300" b="1" dirty="0">
                <a:solidFill>
                  <a:schemeClr val="bg1"/>
                </a:solidFill>
                <a:latin typeface="+mj-lt"/>
                <a:cs typeface="Times New Roman" charset="0"/>
              </a:endParaRPr>
            </a:p>
          </p:txBody>
        </p:sp>
        <p:sp>
          <p:nvSpPr>
            <p:cNvPr id="93" name="Text - North Carolina"/>
            <p:cNvSpPr txBox="1">
              <a:spLocks noChangeArrowheads="1"/>
            </p:cNvSpPr>
            <p:nvPr/>
          </p:nvSpPr>
          <p:spPr bwMode="auto">
            <a:xfrm>
              <a:off x="6900861" y="3200351"/>
              <a:ext cx="693739" cy="262367"/>
            </a:xfrm>
            <a:prstGeom prst="rect">
              <a:avLst/>
            </a:prstGeom>
            <a:noFill/>
            <a:ln w="9525">
              <a:noFill/>
              <a:miter lim="800000"/>
              <a:headEnd/>
              <a:tailEnd/>
            </a:ln>
          </p:spPr>
          <p:txBody>
            <a:bodyPr lIns="91429" tIns="45714" rIns="91429" bIns="45714">
              <a:spAutoFit/>
            </a:bodyPr>
            <a:lstStyle/>
            <a:p>
              <a:pPr algn="ctr" eaLnBrk="0" hangingPunct="0">
                <a:lnSpc>
                  <a:spcPct val="85000"/>
                </a:lnSpc>
                <a:spcBef>
                  <a:spcPct val="50000"/>
                </a:spcBef>
              </a:pPr>
              <a:r>
                <a:rPr lang="en-US" sz="1300" b="1" dirty="0" smtClean="0">
                  <a:solidFill>
                    <a:schemeClr val="bg1"/>
                  </a:solidFill>
                  <a:latin typeface="+mj-lt"/>
                  <a:cs typeface="Times New Roman" charset="0"/>
                </a:rPr>
                <a:t>NC</a:t>
              </a:r>
              <a:endParaRPr lang="en-US" sz="1300" b="1" dirty="0">
                <a:solidFill>
                  <a:schemeClr val="bg1"/>
                </a:solidFill>
                <a:latin typeface="+mj-lt"/>
                <a:cs typeface="Times New Roman" charset="0"/>
              </a:endParaRPr>
            </a:p>
          </p:txBody>
        </p:sp>
        <p:sp>
          <p:nvSpPr>
            <p:cNvPr id="94" name="Text - Missouri"/>
            <p:cNvSpPr txBox="1">
              <a:spLocks noChangeArrowheads="1"/>
            </p:cNvSpPr>
            <p:nvPr/>
          </p:nvSpPr>
          <p:spPr bwMode="auto">
            <a:xfrm>
              <a:off x="5092593" y="3003501"/>
              <a:ext cx="693739" cy="262367"/>
            </a:xfrm>
            <a:prstGeom prst="rect">
              <a:avLst/>
            </a:prstGeom>
            <a:noFill/>
            <a:ln w="9525">
              <a:noFill/>
              <a:miter lim="800000"/>
              <a:headEnd/>
              <a:tailEnd/>
            </a:ln>
          </p:spPr>
          <p:txBody>
            <a:bodyPr lIns="91429" tIns="45714" rIns="91429" bIns="45714">
              <a:spAutoFit/>
            </a:bodyPr>
            <a:lstStyle/>
            <a:p>
              <a:pPr algn="ctr" eaLnBrk="0" hangingPunct="0">
                <a:lnSpc>
                  <a:spcPct val="85000"/>
                </a:lnSpc>
                <a:spcBef>
                  <a:spcPct val="50000"/>
                </a:spcBef>
              </a:pPr>
              <a:r>
                <a:rPr lang="en-US" sz="1300" b="1" dirty="0" smtClean="0">
                  <a:solidFill>
                    <a:schemeClr val="bg1"/>
                  </a:solidFill>
                  <a:latin typeface="+mj-lt"/>
                  <a:cs typeface="Times New Roman" charset="0"/>
                </a:rPr>
                <a:t>MO</a:t>
              </a:r>
              <a:endParaRPr lang="en-US" sz="1300" b="1" dirty="0">
                <a:solidFill>
                  <a:schemeClr val="bg1"/>
                </a:solidFill>
                <a:latin typeface="+mj-lt"/>
                <a:cs typeface="Times New Roman" charset="0"/>
              </a:endParaRPr>
            </a:p>
          </p:txBody>
        </p:sp>
        <p:sp>
          <p:nvSpPr>
            <p:cNvPr id="95" name="Text - Mississippi"/>
            <p:cNvSpPr txBox="1">
              <a:spLocks noChangeArrowheads="1"/>
            </p:cNvSpPr>
            <p:nvPr/>
          </p:nvSpPr>
          <p:spPr bwMode="auto">
            <a:xfrm>
              <a:off x="5507036" y="3824239"/>
              <a:ext cx="692151" cy="262367"/>
            </a:xfrm>
            <a:prstGeom prst="rect">
              <a:avLst/>
            </a:prstGeom>
            <a:noFill/>
            <a:ln w="9525">
              <a:noFill/>
              <a:miter lim="800000"/>
              <a:headEnd/>
              <a:tailEnd/>
            </a:ln>
          </p:spPr>
          <p:txBody>
            <a:bodyPr lIns="91429" tIns="45714" rIns="91429" bIns="45714">
              <a:spAutoFit/>
            </a:bodyPr>
            <a:lstStyle/>
            <a:p>
              <a:pPr algn="ctr" eaLnBrk="0" hangingPunct="0">
                <a:lnSpc>
                  <a:spcPct val="85000"/>
                </a:lnSpc>
                <a:spcBef>
                  <a:spcPct val="50000"/>
                </a:spcBef>
              </a:pPr>
              <a:r>
                <a:rPr lang="en-US" sz="1300" b="1" dirty="0">
                  <a:solidFill>
                    <a:schemeClr val="bg1"/>
                  </a:solidFill>
                  <a:latin typeface="+mj-lt"/>
                  <a:cs typeface="Times New Roman" charset="0"/>
                </a:rPr>
                <a:t> </a:t>
              </a:r>
              <a:r>
                <a:rPr lang="en-US" sz="1300" b="1" dirty="0" smtClean="0">
                  <a:solidFill>
                    <a:schemeClr val="bg1"/>
                  </a:solidFill>
                  <a:latin typeface="+mj-lt"/>
                  <a:cs typeface="Times New Roman" charset="0"/>
                </a:rPr>
                <a:t>MS</a:t>
              </a:r>
              <a:endParaRPr lang="en-US" sz="1300" b="1" dirty="0">
                <a:solidFill>
                  <a:schemeClr val="bg1"/>
                </a:solidFill>
                <a:latin typeface="+mj-lt"/>
                <a:cs typeface="Times New Roman" charset="0"/>
              </a:endParaRPr>
            </a:p>
          </p:txBody>
        </p:sp>
        <p:sp>
          <p:nvSpPr>
            <p:cNvPr id="96" name="Text - Minnesota"/>
            <p:cNvSpPr txBox="1">
              <a:spLocks noChangeArrowheads="1"/>
            </p:cNvSpPr>
            <p:nvPr/>
          </p:nvSpPr>
          <p:spPr bwMode="auto">
            <a:xfrm>
              <a:off x="4524374" y="1623964"/>
              <a:ext cx="1219200" cy="432414"/>
            </a:xfrm>
            <a:prstGeom prst="rect">
              <a:avLst/>
            </a:prstGeom>
            <a:noFill/>
            <a:ln w="9525">
              <a:noFill/>
              <a:miter lim="800000"/>
              <a:headEnd/>
              <a:tailEnd/>
            </a:ln>
          </p:spPr>
          <p:txBody>
            <a:bodyPr lIns="91429" tIns="45714" rIns="91429" bIns="45714">
              <a:spAutoFit/>
            </a:bodyPr>
            <a:lstStyle/>
            <a:p>
              <a:pPr algn="ctr" eaLnBrk="0" hangingPunct="0">
                <a:lnSpc>
                  <a:spcPct val="85000"/>
                </a:lnSpc>
                <a:spcBef>
                  <a:spcPct val="50000"/>
                </a:spcBef>
              </a:pPr>
              <a:r>
                <a:rPr lang="en-US" sz="1300" b="1" dirty="0">
                  <a:latin typeface="+mj-lt"/>
                  <a:cs typeface="Times New Roman" charset="0"/>
                </a:rPr>
                <a:t/>
              </a:r>
              <a:br>
                <a:rPr lang="en-US" sz="1300" b="1" dirty="0">
                  <a:latin typeface="+mj-lt"/>
                  <a:cs typeface="Times New Roman" charset="0"/>
                </a:rPr>
              </a:br>
              <a:r>
                <a:rPr lang="en-US" sz="1300" b="1" dirty="0">
                  <a:latin typeface="+mj-lt"/>
                  <a:cs typeface="Times New Roman" charset="0"/>
                </a:rPr>
                <a:t> </a:t>
              </a:r>
              <a:r>
                <a:rPr lang="en-US" sz="1300" b="1" dirty="0" smtClean="0">
                  <a:latin typeface="+mj-lt"/>
                  <a:cs typeface="Times New Roman" charset="0"/>
                </a:rPr>
                <a:t>MN</a:t>
              </a:r>
              <a:endParaRPr lang="en-US" sz="1300" b="1" dirty="0">
                <a:latin typeface="+mj-lt"/>
                <a:cs typeface="Times New Roman" charset="0"/>
              </a:endParaRPr>
            </a:p>
          </p:txBody>
        </p:sp>
        <p:sp>
          <p:nvSpPr>
            <p:cNvPr id="97" name="Text - Michigan"/>
            <p:cNvSpPr txBox="1">
              <a:spLocks noChangeArrowheads="1"/>
            </p:cNvSpPr>
            <p:nvPr/>
          </p:nvSpPr>
          <p:spPr bwMode="auto">
            <a:xfrm>
              <a:off x="5965826" y="2124026"/>
              <a:ext cx="693737" cy="262367"/>
            </a:xfrm>
            <a:prstGeom prst="rect">
              <a:avLst/>
            </a:prstGeom>
            <a:noFill/>
            <a:ln w="9525">
              <a:noFill/>
              <a:miter lim="800000"/>
              <a:headEnd/>
              <a:tailEnd/>
            </a:ln>
          </p:spPr>
          <p:txBody>
            <a:bodyPr lIns="91429" tIns="45714" rIns="91429" bIns="45714">
              <a:spAutoFit/>
            </a:bodyPr>
            <a:lstStyle/>
            <a:p>
              <a:pPr algn="ctr" eaLnBrk="0" hangingPunct="0">
                <a:lnSpc>
                  <a:spcPct val="85000"/>
                </a:lnSpc>
                <a:spcBef>
                  <a:spcPct val="50000"/>
                </a:spcBef>
              </a:pPr>
              <a:r>
                <a:rPr lang="en-US" sz="1300" b="1" dirty="0">
                  <a:solidFill>
                    <a:schemeClr val="bg1"/>
                  </a:solidFill>
                  <a:latin typeface="+mj-lt"/>
                  <a:cs typeface="Times New Roman" charset="0"/>
                </a:rPr>
                <a:t> </a:t>
              </a:r>
              <a:r>
                <a:rPr lang="en-US" sz="1300" b="1" dirty="0" smtClean="0">
                  <a:solidFill>
                    <a:schemeClr val="bg1"/>
                  </a:solidFill>
                  <a:latin typeface="+mj-lt"/>
                  <a:cs typeface="Times New Roman" charset="0"/>
                </a:rPr>
                <a:t>MI</a:t>
              </a:r>
              <a:endParaRPr lang="en-US" sz="1300" b="1" dirty="0">
                <a:solidFill>
                  <a:schemeClr val="bg1"/>
                </a:solidFill>
                <a:latin typeface="+mj-lt"/>
                <a:cs typeface="Times New Roman" charset="0"/>
              </a:endParaRPr>
            </a:p>
          </p:txBody>
        </p:sp>
        <p:sp>
          <p:nvSpPr>
            <p:cNvPr id="98" name="Text - Kentucky"/>
            <p:cNvSpPr txBox="1">
              <a:spLocks noChangeArrowheads="1"/>
            </p:cNvSpPr>
            <p:nvPr/>
          </p:nvSpPr>
          <p:spPr bwMode="auto">
            <a:xfrm>
              <a:off x="6100761" y="3060651"/>
              <a:ext cx="692151" cy="262367"/>
            </a:xfrm>
            <a:prstGeom prst="rect">
              <a:avLst/>
            </a:prstGeom>
            <a:noFill/>
            <a:ln w="9525">
              <a:noFill/>
              <a:miter lim="800000"/>
              <a:headEnd/>
              <a:tailEnd/>
            </a:ln>
          </p:spPr>
          <p:txBody>
            <a:bodyPr lIns="91429" tIns="45714" rIns="91429" bIns="45714">
              <a:spAutoFit/>
            </a:bodyPr>
            <a:lstStyle/>
            <a:p>
              <a:pPr algn="ctr" eaLnBrk="0" hangingPunct="0">
                <a:lnSpc>
                  <a:spcPct val="85000"/>
                </a:lnSpc>
                <a:spcBef>
                  <a:spcPct val="50000"/>
                </a:spcBef>
              </a:pPr>
              <a:r>
                <a:rPr lang="en-US" sz="1300" b="1" dirty="0">
                  <a:solidFill>
                    <a:schemeClr val="bg1"/>
                  </a:solidFill>
                  <a:latin typeface="+mj-lt"/>
                  <a:cs typeface="Times New Roman" charset="0"/>
                </a:rPr>
                <a:t> </a:t>
              </a:r>
              <a:r>
                <a:rPr lang="en-US" sz="1300" b="1" dirty="0" smtClean="0">
                  <a:solidFill>
                    <a:schemeClr val="bg1"/>
                  </a:solidFill>
                  <a:latin typeface="+mj-lt"/>
                  <a:cs typeface="Times New Roman" charset="0"/>
                </a:rPr>
                <a:t>KY</a:t>
              </a:r>
              <a:endParaRPr lang="en-US" sz="1300" b="1" dirty="0">
                <a:solidFill>
                  <a:schemeClr val="bg1"/>
                </a:solidFill>
                <a:latin typeface="+mj-lt"/>
                <a:cs typeface="Times New Roman" charset="0"/>
              </a:endParaRPr>
            </a:p>
          </p:txBody>
        </p:sp>
        <p:sp>
          <p:nvSpPr>
            <p:cNvPr id="99" name="Text - Iowa"/>
            <p:cNvSpPr txBox="1">
              <a:spLocks noChangeArrowheads="1"/>
            </p:cNvSpPr>
            <p:nvPr/>
          </p:nvSpPr>
          <p:spPr bwMode="auto">
            <a:xfrm>
              <a:off x="4918075" y="2435176"/>
              <a:ext cx="693737" cy="262367"/>
            </a:xfrm>
            <a:prstGeom prst="rect">
              <a:avLst/>
            </a:prstGeom>
            <a:noFill/>
            <a:ln w="9525">
              <a:noFill/>
              <a:miter lim="800000"/>
              <a:headEnd/>
              <a:tailEnd/>
            </a:ln>
          </p:spPr>
          <p:txBody>
            <a:bodyPr lIns="91429" tIns="45714" rIns="91429" bIns="45714">
              <a:spAutoFit/>
            </a:bodyPr>
            <a:lstStyle/>
            <a:p>
              <a:pPr algn="ctr" eaLnBrk="0" hangingPunct="0">
                <a:lnSpc>
                  <a:spcPct val="85000"/>
                </a:lnSpc>
                <a:spcBef>
                  <a:spcPct val="50000"/>
                </a:spcBef>
              </a:pPr>
              <a:r>
                <a:rPr lang="en-US" sz="1300" b="1" dirty="0">
                  <a:latin typeface="+mj-lt"/>
                  <a:cs typeface="Times New Roman" charset="0"/>
                </a:rPr>
                <a:t> </a:t>
              </a:r>
              <a:r>
                <a:rPr lang="en-US" sz="1300" b="1" dirty="0" smtClean="0">
                  <a:latin typeface="+mj-lt"/>
                  <a:cs typeface="Times New Roman" charset="0"/>
                </a:rPr>
                <a:t>IA</a:t>
              </a:r>
              <a:endParaRPr lang="en-US" sz="1300" b="1" dirty="0">
                <a:latin typeface="+mj-lt"/>
                <a:cs typeface="Times New Roman" charset="0"/>
              </a:endParaRPr>
            </a:p>
          </p:txBody>
        </p:sp>
        <p:sp>
          <p:nvSpPr>
            <p:cNvPr id="100" name="Text - Indiana"/>
            <p:cNvSpPr txBox="1">
              <a:spLocks noChangeArrowheads="1"/>
            </p:cNvSpPr>
            <p:nvPr/>
          </p:nvSpPr>
          <p:spPr bwMode="auto">
            <a:xfrm>
              <a:off x="5841999" y="2678064"/>
              <a:ext cx="692151" cy="262367"/>
            </a:xfrm>
            <a:prstGeom prst="rect">
              <a:avLst/>
            </a:prstGeom>
            <a:noFill/>
            <a:ln w="9525">
              <a:noFill/>
              <a:miter lim="800000"/>
              <a:headEnd/>
              <a:tailEnd/>
            </a:ln>
          </p:spPr>
          <p:txBody>
            <a:bodyPr lIns="91429" tIns="45714" rIns="91429" bIns="45714">
              <a:spAutoFit/>
            </a:bodyPr>
            <a:lstStyle/>
            <a:p>
              <a:pPr algn="ctr" eaLnBrk="0" hangingPunct="0">
                <a:lnSpc>
                  <a:spcPct val="85000"/>
                </a:lnSpc>
                <a:spcBef>
                  <a:spcPct val="50000"/>
                </a:spcBef>
              </a:pPr>
              <a:r>
                <a:rPr lang="en-US" sz="1300" b="1" dirty="0">
                  <a:solidFill>
                    <a:schemeClr val="bg1"/>
                  </a:solidFill>
                  <a:latin typeface="+mj-lt"/>
                  <a:cs typeface="Times New Roman" charset="0"/>
                </a:rPr>
                <a:t> </a:t>
              </a:r>
              <a:r>
                <a:rPr lang="en-US" sz="1300" b="1" dirty="0" smtClean="0">
                  <a:solidFill>
                    <a:schemeClr val="bg1"/>
                  </a:solidFill>
                  <a:latin typeface="+mj-lt"/>
                  <a:cs typeface="Times New Roman" charset="0"/>
                </a:rPr>
                <a:t>IN</a:t>
              </a:r>
              <a:endParaRPr lang="en-US" sz="1300" b="1" dirty="0">
                <a:solidFill>
                  <a:schemeClr val="bg1"/>
                </a:solidFill>
                <a:latin typeface="+mj-lt"/>
                <a:cs typeface="Times New Roman" charset="0"/>
              </a:endParaRPr>
            </a:p>
          </p:txBody>
        </p:sp>
        <p:sp>
          <p:nvSpPr>
            <p:cNvPr id="101" name="Text - Illinois"/>
            <p:cNvSpPr txBox="1">
              <a:spLocks noChangeArrowheads="1"/>
            </p:cNvSpPr>
            <p:nvPr/>
          </p:nvSpPr>
          <p:spPr bwMode="auto">
            <a:xfrm>
              <a:off x="5441950" y="2690764"/>
              <a:ext cx="693737" cy="262367"/>
            </a:xfrm>
            <a:prstGeom prst="rect">
              <a:avLst/>
            </a:prstGeom>
            <a:noFill/>
            <a:ln w="9525">
              <a:noFill/>
              <a:miter lim="800000"/>
              <a:headEnd/>
              <a:tailEnd/>
            </a:ln>
          </p:spPr>
          <p:txBody>
            <a:bodyPr lIns="91429" tIns="45714" rIns="91429" bIns="45714">
              <a:spAutoFit/>
            </a:bodyPr>
            <a:lstStyle/>
            <a:p>
              <a:pPr algn="ctr" eaLnBrk="0" hangingPunct="0">
                <a:lnSpc>
                  <a:spcPct val="85000"/>
                </a:lnSpc>
                <a:spcBef>
                  <a:spcPct val="50000"/>
                </a:spcBef>
              </a:pPr>
              <a:r>
                <a:rPr lang="en-US" sz="1300" b="1" dirty="0">
                  <a:latin typeface="+mj-lt"/>
                  <a:cs typeface="Times New Roman" charset="0"/>
                </a:rPr>
                <a:t> </a:t>
              </a:r>
              <a:r>
                <a:rPr lang="en-US" sz="1300" b="1" dirty="0" smtClean="0">
                  <a:latin typeface="+mj-lt"/>
                  <a:cs typeface="Times New Roman" charset="0"/>
                </a:rPr>
                <a:t>IL</a:t>
              </a:r>
              <a:endParaRPr lang="en-US" sz="1300" b="1" dirty="0">
                <a:latin typeface="+mj-lt"/>
                <a:cs typeface="Times New Roman" charset="0"/>
              </a:endParaRPr>
            </a:p>
          </p:txBody>
        </p:sp>
        <p:sp>
          <p:nvSpPr>
            <p:cNvPr id="102" name="Text - Georgia"/>
            <p:cNvSpPr txBox="1">
              <a:spLocks noChangeArrowheads="1"/>
            </p:cNvSpPr>
            <p:nvPr/>
          </p:nvSpPr>
          <p:spPr bwMode="auto">
            <a:xfrm>
              <a:off x="6442075" y="3798839"/>
              <a:ext cx="693737" cy="262367"/>
            </a:xfrm>
            <a:prstGeom prst="rect">
              <a:avLst/>
            </a:prstGeom>
            <a:noFill/>
            <a:ln w="9525">
              <a:noFill/>
              <a:miter lim="800000"/>
              <a:headEnd/>
              <a:tailEnd/>
            </a:ln>
          </p:spPr>
          <p:txBody>
            <a:bodyPr lIns="91429" tIns="45714" rIns="91429" bIns="45714">
              <a:spAutoFit/>
            </a:bodyPr>
            <a:lstStyle/>
            <a:p>
              <a:pPr marL="0" marR="0" lvl="0" indent="0" algn="ctr" defTabSz="914400" eaLnBrk="0" fontAlgn="auto" latinLnBrk="0" hangingPunct="0">
                <a:lnSpc>
                  <a:spcPct val="85000"/>
                </a:lnSpc>
                <a:spcBef>
                  <a:spcPct val="50000"/>
                </a:spcBef>
                <a:spcAft>
                  <a:spcPts val="0"/>
                </a:spcAft>
                <a:buClrTx/>
                <a:buSzTx/>
                <a:buFontTx/>
                <a:buNone/>
                <a:tabLst/>
                <a:defRPr/>
              </a:pPr>
              <a:r>
                <a:rPr kumimoji="0" lang="en-US" sz="1300" b="1" i="0" u="none" strike="noStrike" kern="0" cap="none" spc="0" normalizeH="0" baseline="0" noProof="0" dirty="0">
                  <a:ln>
                    <a:noFill/>
                  </a:ln>
                  <a:solidFill>
                    <a:schemeClr val="bg1"/>
                  </a:solidFill>
                  <a:effectLst/>
                  <a:uLnTx/>
                  <a:uFillTx/>
                  <a:latin typeface="+mj-lt"/>
                  <a:cs typeface="Times New Roman" charset="0"/>
                </a:rPr>
                <a:t> </a:t>
              </a:r>
              <a:r>
                <a:rPr kumimoji="0" lang="en-US" sz="1300" b="1" i="0" u="none" strike="noStrike" kern="0" cap="none" spc="0" normalizeH="0" baseline="0" noProof="0" dirty="0" smtClean="0">
                  <a:ln>
                    <a:noFill/>
                  </a:ln>
                  <a:solidFill>
                    <a:schemeClr val="bg1"/>
                  </a:solidFill>
                  <a:effectLst/>
                  <a:uLnTx/>
                  <a:uFillTx/>
                  <a:latin typeface="+mj-lt"/>
                  <a:cs typeface="Times New Roman" charset="0"/>
                </a:rPr>
                <a:t>GA</a:t>
              </a:r>
              <a:endParaRPr kumimoji="0" lang="en-US" sz="1300" b="1" i="0" u="none" strike="noStrike" kern="0" cap="none" spc="0" normalizeH="0" baseline="0" noProof="0" dirty="0">
                <a:ln>
                  <a:noFill/>
                </a:ln>
                <a:solidFill>
                  <a:schemeClr val="bg1"/>
                </a:solidFill>
                <a:effectLst/>
                <a:uLnTx/>
                <a:uFillTx/>
                <a:latin typeface="+mj-lt"/>
                <a:cs typeface="Times New Roman" charset="0"/>
              </a:endParaRPr>
            </a:p>
          </p:txBody>
        </p:sp>
        <p:sp>
          <p:nvSpPr>
            <p:cNvPr id="103" name="Text - Florida"/>
            <p:cNvSpPr txBox="1">
              <a:spLocks noChangeArrowheads="1"/>
            </p:cNvSpPr>
            <p:nvPr/>
          </p:nvSpPr>
          <p:spPr bwMode="auto">
            <a:xfrm>
              <a:off x="6800850" y="4387801"/>
              <a:ext cx="692151" cy="262367"/>
            </a:xfrm>
            <a:prstGeom prst="rect">
              <a:avLst/>
            </a:prstGeom>
            <a:noFill/>
            <a:ln w="9525">
              <a:noFill/>
              <a:miter lim="800000"/>
              <a:headEnd/>
              <a:tailEnd/>
            </a:ln>
          </p:spPr>
          <p:txBody>
            <a:bodyPr lIns="91429" tIns="45714" rIns="91429" bIns="45714">
              <a:spAutoFit/>
            </a:bodyPr>
            <a:lstStyle/>
            <a:p>
              <a:pPr algn="ctr" eaLnBrk="0" hangingPunct="0">
                <a:lnSpc>
                  <a:spcPct val="85000"/>
                </a:lnSpc>
                <a:spcBef>
                  <a:spcPct val="50000"/>
                </a:spcBef>
              </a:pPr>
              <a:r>
                <a:rPr lang="en-US" sz="1300" b="1" dirty="0">
                  <a:latin typeface="+mj-lt"/>
                  <a:cs typeface="Times New Roman" charset="0"/>
                </a:rPr>
                <a:t> </a:t>
              </a:r>
              <a:r>
                <a:rPr lang="en-US" sz="1300" b="1" dirty="0" smtClean="0">
                  <a:latin typeface="+mj-lt"/>
                  <a:cs typeface="Times New Roman" charset="0"/>
                </a:rPr>
                <a:t>FL</a:t>
              </a:r>
              <a:endParaRPr lang="en-US" sz="1300" b="1" dirty="0">
                <a:latin typeface="+mj-lt"/>
                <a:cs typeface="Times New Roman" charset="0"/>
              </a:endParaRPr>
            </a:p>
          </p:txBody>
        </p:sp>
        <p:sp>
          <p:nvSpPr>
            <p:cNvPr id="104" name="Text - Alabama"/>
            <p:cNvSpPr txBox="1">
              <a:spLocks noChangeArrowheads="1"/>
            </p:cNvSpPr>
            <p:nvPr/>
          </p:nvSpPr>
          <p:spPr bwMode="auto">
            <a:xfrm>
              <a:off x="5922962" y="3811539"/>
              <a:ext cx="692151" cy="262367"/>
            </a:xfrm>
            <a:prstGeom prst="rect">
              <a:avLst/>
            </a:prstGeom>
            <a:noFill/>
            <a:ln w="9525">
              <a:noFill/>
              <a:miter lim="800000"/>
              <a:headEnd/>
              <a:tailEnd/>
            </a:ln>
          </p:spPr>
          <p:txBody>
            <a:bodyPr lIns="91429" tIns="45714" rIns="91429" bIns="45714">
              <a:spAutoFit/>
            </a:bodyPr>
            <a:lstStyle/>
            <a:p>
              <a:pPr algn="ctr" eaLnBrk="0" hangingPunct="0">
                <a:lnSpc>
                  <a:spcPct val="85000"/>
                </a:lnSpc>
                <a:spcBef>
                  <a:spcPct val="50000"/>
                </a:spcBef>
              </a:pPr>
              <a:r>
                <a:rPr lang="en-US" sz="1300" b="1" dirty="0">
                  <a:solidFill>
                    <a:schemeClr val="bg1"/>
                  </a:solidFill>
                  <a:latin typeface="+mj-lt"/>
                  <a:cs typeface="Times New Roman" charset="0"/>
                </a:rPr>
                <a:t> </a:t>
              </a:r>
              <a:r>
                <a:rPr lang="en-US" sz="1300" b="1" dirty="0" smtClean="0">
                  <a:solidFill>
                    <a:schemeClr val="bg1"/>
                  </a:solidFill>
                  <a:latin typeface="+mj-lt"/>
                  <a:cs typeface="Times New Roman" charset="0"/>
                </a:rPr>
                <a:t>AL</a:t>
              </a:r>
              <a:endParaRPr lang="en-US" sz="1300" b="1" dirty="0">
                <a:solidFill>
                  <a:schemeClr val="bg1"/>
                </a:solidFill>
                <a:latin typeface="+mj-lt"/>
                <a:cs typeface="Times New Roman" charset="0"/>
              </a:endParaRPr>
            </a:p>
          </p:txBody>
        </p:sp>
        <p:sp>
          <p:nvSpPr>
            <p:cNvPr id="105" name="Text - Vermont"/>
            <p:cNvSpPr txBox="1">
              <a:spLocks noChangeArrowheads="1"/>
            </p:cNvSpPr>
            <p:nvPr/>
          </p:nvSpPr>
          <p:spPr bwMode="auto">
            <a:xfrm>
              <a:off x="6881812" y="1309638"/>
              <a:ext cx="936625" cy="262367"/>
            </a:xfrm>
            <a:prstGeom prst="rect">
              <a:avLst/>
            </a:prstGeom>
            <a:noFill/>
            <a:ln w="9525">
              <a:noFill/>
              <a:miter lim="800000"/>
              <a:headEnd/>
              <a:tailEnd/>
            </a:ln>
          </p:spPr>
          <p:txBody>
            <a:bodyPr lIns="91429" tIns="45714" rIns="91429" bIns="45714">
              <a:spAutoFit/>
            </a:bodyPr>
            <a:lstStyle/>
            <a:p>
              <a:pPr algn="ctr" eaLnBrk="0" hangingPunct="0">
                <a:lnSpc>
                  <a:spcPct val="85000"/>
                </a:lnSpc>
                <a:spcBef>
                  <a:spcPct val="50000"/>
                </a:spcBef>
              </a:pPr>
              <a:r>
                <a:rPr lang="en-US" sz="1300" b="1" dirty="0" smtClean="0">
                  <a:latin typeface="+mj-lt"/>
                  <a:cs typeface="Times New Roman" charset="0"/>
                </a:rPr>
                <a:t>VT</a:t>
              </a:r>
              <a:endParaRPr lang="en-US" sz="1300" b="1" dirty="0">
                <a:latin typeface="+mj-lt"/>
                <a:cs typeface="Times New Roman" charset="0"/>
              </a:endParaRPr>
            </a:p>
          </p:txBody>
        </p:sp>
        <p:sp>
          <p:nvSpPr>
            <p:cNvPr id="106" name="Text - Pennsylvania"/>
            <p:cNvSpPr txBox="1">
              <a:spLocks noChangeArrowheads="1"/>
            </p:cNvSpPr>
            <p:nvPr/>
          </p:nvSpPr>
          <p:spPr bwMode="auto">
            <a:xfrm>
              <a:off x="6733032" y="2334020"/>
              <a:ext cx="835025" cy="262367"/>
            </a:xfrm>
            <a:prstGeom prst="rect">
              <a:avLst/>
            </a:prstGeom>
            <a:noFill/>
            <a:ln w="9525">
              <a:noFill/>
              <a:miter lim="800000"/>
              <a:headEnd/>
              <a:tailEnd/>
            </a:ln>
          </p:spPr>
          <p:txBody>
            <a:bodyPr lIns="91429" tIns="45714" rIns="91429" bIns="45714">
              <a:spAutoFit/>
            </a:bodyPr>
            <a:lstStyle/>
            <a:p>
              <a:pPr algn="ctr" eaLnBrk="0" hangingPunct="0">
                <a:lnSpc>
                  <a:spcPct val="85000"/>
                </a:lnSpc>
                <a:spcBef>
                  <a:spcPct val="50000"/>
                </a:spcBef>
              </a:pPr>
              <a:r>
                <a:rPr lang="en-US" sz="1300" b="1" dirty="0">
                  <a:latin typeface="+mj-lt"/>
                  <a:cs typeface="Times New Roman" charset="0"/>
                </a:rPr>
                <a:t> </a:t>
              </a:r>
              <a:r>
                <a:rPr lang="en-US" sz="1300" b="1" dirty="0" smtClean="0">
                  <a:latin typeface="+mj-lt"/>
                  <a:cs typeface="Times New Roman" charset="0"/>
                </a:rPr>
                <a:t>PA</a:t>
              </a:r>
              <a:endParaRPr lang="en-US" sz="1300" b="1" dirty="0">
                <a:latin typeface="+mj-lt"/>
                <a:cs typeface="Times New Roman" charset="0"/>
              </a:endParaRPr>
            </a:p>
          </p:txBody>
        </p:sp>
        <p:sp>
          <p:nvSpPr>
            <p:cNvPr id="107" name="Text - New York"/>
            <p:cNvSpPr txBox="1">
              <a:spLocks noChangeArrowheads="1"/>
            </p:cNvSpPr>
            <p:nvPr/>
          </p:nvSpPr>
          <p:spPr bwMode="auto">
            <a:xfrm>
              <a:off x="7027861" y="1920825"/>
              <a:ext cx="692151" cy="262367"/>
            </a:xfrm>
            <a:prstGeom prst="rect">
              <a:avLst/>
            </a:prstGeom>
            <a:noFill/>
            <a:ln w="9525">
              <a:noFill/>
              <a:miter lim="800000"/>
              <a:headEnd/>
              <a:tailEnd/>
            </a:ln>
          </p:spPr>
          <p:txBody>
            <a:bodyPr lIns="91429" tIns="45714" rIns="91429" bIns="45714">
              <a:spAutoFit/>
            </a:bodyPr>
            <a:lstStyle/>
            <a:p>
              <a:pPr algn="ctr" eaLnBrk="0" hangingPunct="0">
                <a:lnSpc>
                  <a:spcPct val="85000"/>
                </a:lnSpc>
                <a:spcBef>
                  <a:spcPct val="50000"/>
                </a:spcBef>
              </a:pPr>
              <a:r>
                <a:rPr lang="en-US" sz="1300" b="1" dirty="0">
                  <a:latin typeface="+mj-lt"/>
                  <a:cs typeface="Times New Roman" charset="0"/>
                </a:rPr>
                <a:t> </a:t>
              </a:r>
              <a:r>
                <a:rPr lang="en-US" sz="1300" b="1" dirty="0" smtClean="0">
                  <a:latin typeface="+mj-lt"/>
                  <a:cs typeface="Times New Roman" charset="0"/>
                </a:rPr>
                <a:t>NY</a:t>
              </a:r>
              <a:endParaRPr lang="en-US" sz="1300" b="1" dirty="0">
                <a:latin typeface="+mj-lt"/>
                <a:cs typeface="Times New Roman" charset="0"/>
              </a:endParaRPr>
            </a:p>
          </p:txBody>
        </p:sp>
        <p:sp>
          <p:nvSpPr>
            <p:cNvPr id="108" name="Text - New Jersey"/>
            <p:cNvSpPr txBox="1">
              <a:spLocks noChangeArrowheads="1"/>
            </p:cNvSpPr>
            <p:nvPr/>
          </p:nvSpPr>
          <p:spPr bwMode="auto">
            <a:xfrm>
              <a:off x="7766734" y="2386781"/>
              <a:ext cx="421929" cy="262367"/>
            </a:xfrm>
            <a:prstGeom prst="rect">
              <a:avLst/>
            </a:prstGeom>
            <a:noFill/>
            <a:ln w="9525">
              <a:noFill/>
              <a:miter lim="800000"/>
              <a:headEnd/>
              <a:tailEnd/>
            </a:ln>
          </p:spPr>
          <p:txBody>
            <a:bodyPr wrap="square" lIns="91429" tIns="45714" rIns="91429" bIns="45714">
              <a:spAutoFit/>
            </a:bodyPr>
            <a:lstStyle/>
            <a:p>
              <a:pPr algn="ctr" eaLnBrk="0" hangingPunct="0">
                <a:lnSpc>
                  <a:spcPct val="85000"/>
                </a:lnSpc>
                <a:spcBef>
                  <a:spcPct val="50000"/>
                </a:spcBef>
              </a:pPr>
              <a:r>
                <a:rPr lang="en-US" sz="1300" b="1" dirty="0" smtClean="0">
                  <a:latin typeface="+mj-lt"/>
                  <a:cs typeface="Times New Roman" charset="0"/>
                </a:rPr>
                <a:t>NJ</a:t>
              </a:r>
              <a:endParaRPr lang="en-US" sz="1300" b="1" dirty="0">
                <a:latin typeface="+mj-lt"/>
                <a:cs typeface="Times New Roman" charset="0"/>
              </a:endParaRPr>
            </a:p>
          </p:txBody>
        </p:sp>
        <p:sp>
          <p:nvSpPr>
            <p:cNvPr id="109" name="Text - New Hampshire"/>
            <p:cNvSpPr txBox="1">
              <a:spLocks noChangeArrowheads="1"/>
            </p:cNvSpPr>
            <p:nvPr/>
          </p:nvSpPr>
          <p:spPr bwMode="auto">
            <a:xfrm>
              <a:off x="8078786" y="1679639"/>
              <a:ext cx="455614" cy="262367"/>
            </a:xfrm>
            <a:prstGeom prst="rect">
              <a:avLst/>
            </a:prstGeom>
            <a:noFill/>
            <a:ln w="9525">
              <a:noFill/>
              <a:miter lim="800000"/>
              <a:headEnd/>
              <a:tailEnd/>
            </a:ln>
          </p:spPr>
          <p:txBody>
            <a:bodyPr wrap="square" lIns="91429" tIns="45714" rIns="91429" bIns="45714">
              <a:spAutoFit/>
            </a:bodyPr>
            <a:lstStyle/>
            <a:p>
              <a:pPr algn="ctr" eaLnBrk="0" hangingPunct="0">
                <a:lnSpc>
                  <a:spcPct val="85000"/>
                </a:lnSpc>
                <a:spcBef>
                  <a:spcPct val="50000"/>
                </a:spcBef>
              </a:pPr>
              <a:r>
                <a:rPr lang="en-US" sz="1300" b="1" dirty="0" smtClean="0">
                  <a:latin typeface="+mj-lt"/>
                  <a:cs typeface="Times New Roman" charset="0"/>
                </a:rPr>
                <a:t>NH</a:t>
              </a:r>
              <a:endParaRPr lang="en-US" sz="1300" b="1" dirty="0">
                <a:latin typeface="+mj-lt"/>
                <a:cs typeface="Times New Roman" charset="0"/>
              </a:endParaRPr>
            </a:p>
          </p:txBody>
        </p:sp>
        <p:sp>
          <p:nvSpPr>
            <p:cNvPr id="110" name="Text - Massachusetts"/>
            <p:cNvSpPr txBox="1">
              <a:spLocks noChangeArrowheads="1"/>
            </p:cNvSpPr>
            <p:nvPr/>
          </p:nvSpPr>
          <p:spPr bwMode="auto">
            <a:xfrm>
              <a:off x="8092967" y="1910190"/>
              <a:ext cx="441433" cy="262367"/>
            </a:xfrm>
            <a:prstGeom prst="rect">
              <a:avLst/>
            </a:prstGeom>
            <a:noFill/>
            <a:ln w="9525">
              <a:noFill/>
              <a:miter lim="800000"/>
              <a:headEnd/>
              <a:tailEnd/>
            </a:ln>
          </p:spPr>
          <p:txBody>
            <a:bodyPr wrap="square" lIns="91429" tIns="45714" rIns="91429" bIns="45714">
              <a:spAutoFit/>
            </a:bodyPr>
            <a:lstStyle/>
            <a:p>
              <a:pPr algn="ctr" eaLnBrk="0" hangingPunct="0">
                <a:lnSpc>
                  <a:spcPct val="85000"/>
                </a:lnSpc>
                <a:spcBef>
                  <a:spcPct val="50000"/>
                </a:spcBef>
              </a:pPr>
              <a:r>
                <a:rPr lang="en-US" sz="1300" b="1" dirty="0" smtClean="0">
                  <a:latin typeface="+mj-lt"/>
                  <a:cs typeface="Times New Roman" charset="0"/>
                </a:rPr>
                <a:t>MA</a:t>
              </a:r>
              <a:endParaRPr lang="en-US" sz="1300" b="1" dirty="0">
                <a:latin typeface="+mj-lt"/>
                <a:cs typeface="Times New Roman" charset="0"/>
              </a:endParaRPr>
            </a:p>
          </p:txBody>
        </p:sp>
        <p:sp>
          <p:nvSpPr>
            <p:cNvPr id="111" name="Text - Maine"/>
            <p:cNvSpPr txBox="1">
              <a:spLocks noChangeArrowheads="1"/>
            </p:cNvSpPr>
            <p:nvPr/>
          </p:nvSpPr>
          <p:spPr bwMode="auto">
            <a:xfrm>
              <a:off x="7626350" y="1381125"/>
              <a:ext cx="666643" cy="262367"/>
            </a:xfrm>
            <a:prstGeom prst="rect">
              <a:avLst/>
            </a:prstGeom>
            <a:noFill/>
            <a:ln w="9525">
              <a:noFill/>
              <a:miter lim="800000"/>
              <a:headEnd/>
              <a:tailEnd/>
            </a:ln>
          </p:spPr>
          <p:txBody>
            <a:bodyPr wrap="square" lIns="91429" tIns="45714" rIns="91429" bIns="45714">
              <a:spAutoFit/>
            </a:bodyPr>
            <a:lstStyle/>
            <a:p>
              <a:pPr algn="ctr" eaLnBrk="0" hangingPunct="0">
                <a:lnSpc>
                  <a:spcPct val="85000"/>
                </a:lnSpc>
                <a:spcBef>
                  <a:spcPct val="50000"/>
                </a:spcBef>
              </a:pPr>
              <a:r>
                <a:rPr lang="en-US" sz="1300" b="1" dirty="0" smtClean="0">
                  <a:solidFill>
                    <a:schemeClr val="bg1"/>
                  </a:solidFill>
                  <a:latin typeface="+mj-lt"/>
                  <a:cs typeface="Times New Roman" charset="0"/>
                </a:rPr>
                <a:t>ME</a:t>
              </a:r>
              <a:endParaRPr lang="en-US" sz="1300" b="1" dirty="0">
                <a:solidFill>
                  <a:schemeClr val="bg1"/>
                </a:solidFill>
                <a:latin typeface="+mj-lt"/>
                <a:cs typeface="Times New Roman" charset="0"/>
              </a:endParaRPr>
            </a:p>
          </p:txBody>
        </p:sp>
        <p:sp>
          <p:nvSpPr>
            <p:cNvPr id="112" name="Text - District of Columbia"/>
            <p:cNvSpPr txBox="1">
              <a:spLocks noChangeArrowheads="1"/>
            </p:cNvSpPr>
            <p:nvPr/>
          </p:nvSpPr>
          <p:spPr bwMode="auto">
            <a:xfrm>
              <a:off x="7688155" y="2947638"/>
              <a:ext cx="628650" cy="292376"/>
            </a:xfrm>
            <a:prstGeom prst="rect">
              <a:avLst/>
            </a:prstGeom>
            <a:noFill/>
            <a:ln w="9525">
              <a:noFill/>
              <a:miter lim="800000"/>
              <a:headEnd/>
              <a:tailEnd/>
            </a:ln>
          </p:spPr>
          <p:txBody>
            <a:bodyPr wrap="square" lIns="91429" tIns="45714" rIns="91429" bIns="45714">
              <a:spAutoFit/>
            </a:bodyPr>
            <a:lstStyle/>
            <a:p>
              <a:pPr eaLnBrk="0" hangingPunct="0"/>
              <a:r>
                <a:rPr lang="en-US" sz="1300" b="1" dirty="0" smtClean="0">
                  <a:latin typeface="+mj-lt"/>
                  <a:cs typeface="Times New Roman" charset="0"/>
                </a:rPr>
                <a:t>  DC  </a:t>
              </a:r>
              <a:endParaRPr lang="en-US" sz="1300" b="1" dirty="0">
                <a:latin typeface="+mj-lt"/>
                <a:cs typeface="Times New Roman" charset="0"/>
              </a:endParaRPr>
            </a:p>
          </p:txBody>
        </p:sp>
        <p:sp>
          <p:nvSpPr>
            <p:cNvPr id="113" name="Text - Connecticut"/>
            <p:cNvSpPr txBox="1">
              <a:spLocks noChangeArrowheads="1"/>
            </p:cNvSpPr>
            <p:nvPr/>
          </p:nvSpPr>
          <p:spPr bwMode="auto">
            <a:xfrm>
              <a:off x="7792478" y="2216101"/>
              <a:ext cx="563109" cy="262367"/>
            </a:xfrm>
            <a:prstGeom prst="rect">
              <a:avLst/>
            </a:prstGeom>
            <a:noFill/>
            <a:ln w="9525">
              <a:noFill/>
              <a:miter lim="800000"/>
              <a:headEnd/>
              <a:tailEnd/>
            </a:ln>
          </p:spPr>
          <p:txBody>
            <a:bodyPr wrap="square" lIns="91429" tIns="45714" rIns="91429" bIns="45714">
              <a:spAutoFit/>
            </a:bodyPr>
            <a:lstStyle/>
            <a:p>
              <a:pPr algn="ctr" eaLnBrk="0" hangingPunct="0">
                <a:lnSpc>
                  <a:spcPct val="85000"/>
                </a:lnSpc>
                <a:spcBef>
                  <a:spcPct val="50000"/>
                </a:spcBef>
              </a:pPr>
              <a:r>
                <a:rPr lang="en-US" sz="1300" b="1" dirty="0">
                  <a:latin typeface="+mj-lt"/>
                  <a:cs typeface="Times New Roman" charset="0"/>
                </a:rPr>
                <a:t> </a:t>
              </a:r>
              <a:r>
                <a:rPr lang="en-US" sz="1300" b="1" dirty="0" smtClean="0">
                  <a:latin typeface="+mj-lt"/>
                  <a:cs typeface="Times New Roman" charset="0"/>
                </a:rPr>
                <a:t>CT</a:t>
              </a:r>
              <a:endParaRPr lang="en-US" sz="1300" b="1" dirty="0">
                <a:latin typeface="+mj-lt"/>
                <a:cs typeface="Times New Roman" charset="0"/>
              </a:endParaRPr>
            </a:p>
          </p:txBody>
        </p:sp>
        <p:sp>
          <p:nvSpPr>
            <p:cNvPr id="114" name="Text - Delaware"/>
            <p:cNvSpPr txBox="1">
              <a:spLocks noChangeArrowheads="1"/>
            </p:cNvSpPr>
            <p:nvPr/>
          </p:nvSpPr>
          <p:spPr bwMode="auto">
            <a:xfrm>
              <a:off x="7717418" y="2547888"/>
              <a:ext cx="492230" cy="262367"/>
            </a:xfrm>
            <a:prstGeom prst="rect">
              <a:avLst/>
            </a:prstGeom>
            <a:noFill/>
            <a:ln w="9525">
              <a:noFill/>
              <a:miter lim="800000"/>
              <a:headEnd/>
              <a:tailEnd/>
            </a:ln>
          </p:spPr>
          <p:txBody>
            <a:bodyPr wrap="square" lIns="91429" tIns="45714" rIns="91429" bIns="45714">
              <a:spAutoFit/>
            </a:bodyPr>
            <a:lstStyle/>
            <a:p>
              <a:pPr algn="ctr" eaLnBrk="0" hangingPunct="0">
                <a:lnSpc>
                  <a:spcPct val="85000"/>
                </a:lnSpc>
                <a:spcBef>
                  <a:spcPct val="50000"/>
                </a:spcBef>
              </a:pPr>
              <a:r>
                <a:rPr lang="en-US" sz="1300" b="1" dirty="0" smtClean="0">
                  <a:latin typeface="+mj-lt"/>
                  <a:cs typeface="Times New Roman" charset="0"/>
                </a:rPr>
                <a:t>DE</a:t>
              </a:r>
              <a:endParaRPr lang="en-US" sz="1300" b="1" dirty="0">
                <a:latin typeface="+mj-lt"/>
                <a:cs typeface="Times New Roman" charset="0"/>
              </a:endParaRPr>
            </a:p>
          </p:txBody>
        </p:sp>
        <p:sp>
          <p:nvSpPr>
            <p:cNvPr id="115" name="Text - Rhode Island"/>
            <p:cNvSpPr txBox="1">
              <a:spLocks noChangeArrowheads="1"/>
            </p:cNvSpPr>
            <p:nvPr/>
          </p:nvSpPr>
          <p:spPr bwMode="auto">
            <a:xfrm>
              <a:off x="8135144" y="2094681"/>
              <a:ext cx="399256" cy="262367"/>
            </a:xfrm>
            <a:prstGeom prst="rect">
              <a:avLst/>
            </a:prstGeom>
            <a:noFill/>
            <a:ln w="9525">
              <a:noFill/>
              <a:miter lim="800000"/>
              <a:headEnd/>
              <a:tailEnd/>
            </a:ln>
          </p:spPr>
          <p:txBody>
            <a:bodyPr wrap="square" lIns="91429" tIns="45714" rIns="91429" bIns="45714">
              <a:spAutoFit/>
            </a:bodyPr>
            <a:lstStyle/>
            <a:p>
              <a:pPr eaLnBrk="0" hangingPunct="0">
                <a:lnSpc>
                  <a:spcPct val="85000"/>
                </a:lnSpc>
                <a:spcBef>
                  <a:spcPct val="50000"/>
                </a:spcBef>
              </a:pPr>
              <a:r>
                <a:rPr lang="en-US" sz="1300" b="1" dirty="0" smtClean="0">
                  <a:latin typeface="+mj-lt"/>
                  <a:cs typeface="Times New Roman" charset="0"/>
                </a:rPr>
                <a:t>RI</a:t>
              </a:r>
              <a:endParaRPr lang="en-US" sz="1300" b="1" dirty="0">
                <a:latin typeface="+mj-lt"/>
                <a:cs typeface="Times New Roman" charset="0"/>
              </a:endParaRPr>
            </a:p>
          </p:txBody>
        </p:sp>
        <p:sp>
          <p:nvSpPr>
            <p:cNvPr id="116" name="Text - Maryland"/>
            <p:cNvSpPr txBox="1">
              <a:spLocks noChangeArrowheads="1"/>
            </p:cNvSpPr>
            <p:nvPr/>
          </p:nvSpPr>
          <p:spPr bwMode="auto">
            <a:xfrm>
              <a:off x="7792478" y="2719388"/>
              <a:ext cx="442227" cy="262367"/>
            </a:xfrm>
            <a:prstGeom prst="rect">
              <a:avLst/>
            </a:prstGeom>
            <a:noFill/>
            <a:ln w="9525">
              <a:noFill/>
              <a:miter lim="800000"/>
              <a:headEnd/>
              <a:tailEnd/>
            </a:ln>
          </p:spPr>
          <p:txBody>
            <a:bodyPr wrap="square" lIns="91429" tIns="45714" rIns="91429" bIns="45714">
              <a:spAutoFit/>
            </a:bodyPr>
            <a:lstStyle/>
            <a:p>
              <a:pPr algn="ctr" eaLnBrk="0" hangingPunct="0">
                <a:lnSpc>
                  <a:spcPct val="85000"/>
                </a:lnSpc>
                <a:spcBef>
                  <a:spcPct val="50000"/>
                </a:spcBef>
              </a:pPr>
              <a:r>
                <a:rPr lang="en-US" sz="1300" b="1" dirty="0" smtClean="0">
                  <a:latin typeface="+mj-lt"/>
                  <a:cs typeface="Times New Roman" charset="0"/>
                </a:rPr>
                <a:t>MD</a:t>
              </a:r>
              <a:endParaRPr lang="en-US" sz="1300" b="1" dirty="0">
                <a:latin typeface="+mj-lt"/>
                <a:cs typeface="Times New Roman" charset="0"/>
              </a:endParaRPr>
            </a:p>
          </p:txBody>
        </p:sp>
      </p:grpSp>
      <p:grpSp>
        <p:nvGrpSpPr>
          <p:cNvPr id="131" name="Group 130"/>
          <p:cNvGrpSpPr/>
          <p:nvPr/>
        </p:nvGrpSpPr>
        <p:grpSpPr>
          <a:xfrm>
            <a:off x="5242143" y="4800600"/>
            <a:ext cx="3597057" cy="1270576"/>
            <a:chOff x="5074576" y="4752201"/>
            <a:chExt cx="2813959" cy="1270576"/>
          </a:xfrm>
        </p:grpSpPr>
        <p:sp>
          <p:nvSpPr>
            <p:cNvPr id="132" name="Rectangle 131"/>
            <p:cNvSpPr>
              <a:spLocks noChangeArrowheads="1"/>
            </p:cNvSpPr>
            <p:nvPr/>
          </p:nvSpPr>
          <p:spPr bwMode="auto">
            <a:xfrm>
              <a:off x="5105400" y="5106888"/>
              <a:ext cx="152400" cy="152400"/>
            </a:xfrm>
            <a:prstGeom prst="rect">
              <a:avLst/>
            </a:prstGeom>
            <a:solidFill>
              <a:schemeClr val="accent5">
                <a:lumMod val="20000"/>
                <a:lumOff val="80000"/>
              </a:schemeClr>
            </a:solidFill>
            <a:ln w="19050">
              <a:solidFill>
                <a:srgbClr val="000000"/>
              </a:solidFill>
              <a:miter lim="800000"/>
              <a:headEnd/>
              <a:tailEnd/>
            </a:ln>
            <a:effectLst/>
          </p:spPr>
          <p:txBody>
            <a:bodyPr wrap="none" anchor="ctr"/>
            <a:lstStyle/>
            <a:p>
              <a:endParaRPr lang="en-US" sz="1300" b="1" dirty="0">
                <a:solidFill>
                  <a:srgbClr val="000000"/>
                </a:solidFill>
                <a:latin typeface="+mj-lt"/>
                <a:cs typeface="Calibri" pitchFamily="34" charset="0"/>
              </a:endParaRPr>
            </a:p>
          </p:txBody>
        </p:sp>
        <p:sp>
          <p:nvSpPr>
            <p:cNvPr id="133" name="Rectangle 132"/>
            <p:cNvSpPr>
              <a:spLocks noChangeArrowheads="1"/>
            </p:cNvSpPr>
            <p:nvPr/>
          </p:nvSpPr>
          <p:spPr bwMode="auto">
            <a:xfrm>
              <a:off x="5105400" y="5564088"/>
              <a:ext cx="152400" cy="152400"/>
            </a:xfrm>
            <a:prstGeom prst="rect">
              <a:avLst/>
            </a:prstGeom>
            <a:solidFill>
              <a:schemeClr val="accent3"/>
            </a:solidFill>
            <a:ln w="19050">
              <a:solidFill>
                <a:srgbClr val="000000"/>
              </a:solidFill>
              <a:miter lim="800000"/>
              <a:headEnd/>
              <a:tailEnd/>
            </a:ln>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200" b="1" i="0" u="none" strike="noStrike" kern="0" cap="none" spc="0" normalizeH="0" baseline="0" noProof="0">
                <a:ln>
                  <a:noFill/>
                </a:ln>
                <a:solidFill>
                  <a:srgbClr val="000000"/>
                </a:solidFill>
                <a:effectLst/>
                <a:uLnTx/>
                <a:uFillTx/>
                <a:latin typeface="+mj-lt"/>
                <a:cs typeface="Calibri" pitchFamily="34" charset="0"/>
              </a:endParaRPr>
            </a:p>
          </p:txBody>
        </p:sp>
        <p:sp>
          <p:nvSpPr>
            <p:cNvPr id="134" name="Text Box 133"/>
            <p:cNvSpPr txBox="1">
              <a:spLocks noChangeArrowheads="1"/>
            </p:cNvSpPr>
            <p:nvPr/>
          </p:nvSpPr>
          <p:spPr bwMode="auto">
            <a:xfrm>
              <a:off x="5257800" y="5257800"/>
              <a:ext cx="1836940" cy="307777"/>
            </a:xfrm>
            <a:prstGeom prst="rect">
              <a:avLst/>
            </a:prstGeom>
            <a:noFill/>
            <a:ln w="9525">
              <a:noFill/>
              <a:miter lim="800000"/>
              <a:headEnd/>
              <a:tailEnd/>
            </a:ln>
            <a:effectLst/>
          </p:spPr>
          <p:txBody>
            <a:bodyPr wrap="none">
              <a:spAutoFit/>
            </a:bodyPr>
            <a:lstStyle/>
            <a:p>
              <a:pPr algn="l"/>
              <a:r>
                <a:rPr lang="en-US" sz="1400" b="1" dirty="0" smtClean="0">
                  <a:solidFill>
                    <a:srgbClr val="000000"/>
                  </a:solidFill>
                  <a:latin typeface="+mj-lt"/>
                  <a:cs typeface="Calibri" pitchFamily="34" charset="0"/>
                </a:rPr>
                <a:t>50.1-59.9 percent  (13 states)</a:t>
              </a:r>
              <a:endParaRPr lang="en-US" sz="1400" b="1" dirty="0">
                <a:solidFill>
                  <a:srgbClr val="000000"/>
                </a:solidFill>
                <a:latin typeface="+mj-lt"/>
                <a:cs typeface="Calibri" pitchFamily="34" charset="0"/>
              </a:endParaRPr>
            </a:p>
          </p:txBody>
        </p:sp>
        <p:sp>
          <p:nvSpPr>
            <p:cNvPr id="135" name="Rectangle 134"/>
            <p:cNvSpPr>
              <a:spLocks noChangeArrowheads="1"/>
            </p:cNvSpPr>
            <p:nvPr/>
          </p:nvSpPr>
          <p:spPr bwMode="auto">
            <a:xfrm>
              <a:off x="5105400" y="5792688"/>
              <a:ext cx="152400" cy="152400"/>
            </a:xfrm>
            <a:prstGeom prst="rect">
              <a:avLst/>
            </a:prstGeom>
            <a:solidFill>
              <a:schemeClr val="accent2"/>
            </a:solidFill>
            <a:ln w="19050">
              <a:solidFill>
                <a:srgbClr val="000040"/>
              </a:solidFill>
              <a:miter lim="800000"/>
              <a:headEnd/>
              <a:tailEnd/>
            </a:ln>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200" b="1" i="0" u="none" strike="noStrike" kern="0" cap="none" spc="0" normalizeH="0" baseline="0" noProof="0" dirty="0">
                <a:ln>
                  <a:noFill/>
                </a:ln>
                <a:solidFill>
                  <a:srgbClr val="000000"/>
                </a:solidFill>
                <a:effectLst/>
                <a:uLnTx/>
                <a:uFillTx/>
                <a:latin typeface="+mj-lt"/>
                <a:cs typeface="Calibri" pitchFamily="34" charset="0"/>
              </a:endParaRPr>
            </a:p>
          </p:txBody>
        </p:sp>
        <p:sp>
          <p:nvSpPr>
            <p:cNvPr id="136" name="Text Box 135"/>
            <p:cNvSpPr txBox="1">
              <a:spLocks noChangeArrowheads="1"/>
            </p:cNvSpPr>
            <p:nvPr/>
          </p:nvSpPr>
          <p:spPr bwMode="auto">
            <a:xfrm>
              <a:off x="5272206" y="5029200"/>
              <a:ext cx="1840702" cy="307777"/>
            </a:xfrm>
            <a:prstGeom prst="rect">
              <a:avLst/>
            </a:prstGeom>
            <a:noFill/>
            <a:ln w="9525">
              <a:noFill/>
              <a:miter lim="800000"/>
              <a:headEnd/>
              <a:tailEnd/>
            </a:ln>
            <a:effectLst/>
          </p:spPr>
          <p:txBody>
            <a:bodyPr wrap="none">
              <a:spAutoFit/>
            </a:bodyPr>
            <a:lstStyle/>
            <a:p>
              <a:pPr algn="l"/>
              <a:r>
                <a:rPr lang="en-US" sz="1400" b="1" dirty="0" smtClean="0">
                  <a:solidFill>
                    <a:srgbClr val="000000"/>
                  </a:solidFill>
                  <a:latin typeface="+mj-lt"/>
                  <a:cs typeface="Calibri" pitchFamily="34" charset="0"/>
                </a:rPr>
                <a:t>50 percent</a:t>
              </a:r>
              <a:r>
                <a:rPr lang="en-US" sz="1400" b="1" dirty="0">
                  <a:solidFill>
                    <a:srgbClr val="000000"/>
                  </a:solidFill>
                  <a:latin typeface="+mj-lt"/>
                  <a:cs typeface="Calibri" pitchFamily="34" charset="0"/>
                </a:rPr>
                <a:t> </a:t>
              </a:r>
              <a:r>
                <a:rPr lang="en-US" sz="1400" b="1" dirty="0" smtClean="0">
                  <a:solidFill>
                    <a:srgbClr val="000000"/>
                  </a:solidFill>
                  <a:latin typeface="+mj-lt"/>
                  <a:cs typeface="Calibri" pitchFamily="34" charset="0"/>
                </a:rPr>
                <a:t>              (14 states)</a:t>
              </a:r>
              <a:endParaRPr lang="en-US" sz="1400" b="1" dirty="0">
                <a:solidFill>
                  <a:srgbClr val="000000"/>
                </a:solidFill>
                <a:latin typeface="+mj-lt"/>
                <a:cs typeface="Calibri" pitchFamily="34" charset="0"/>
              </a:endParaRPr>
            </a:p>
          </p:txBody>
        </p:sp>
        <p:sp>
          <p:nvSpPr>
            <p:cNvPr id="137" name="Text Box 136"/>
            <p:cNvSpPr txBox="1">
              <a:spLocks noChangeArrowheads="1"/>
            </p:cNvSpPr>
            <p:nvPr/>
          </p:nvSpPr>
          <p:spPr bwMode="auto">
            <a:xfrm>
              <a:off x="5257800" y="5486400"/>
              <a:ext cx="1836940" cy="307777"/>
            </a:xfrm>
            <a:prstGeom prst="rect">
              <a:avLst/>
            </a:prstGeom>
            <a:noFill/>
            <a:ln w="9525">
              <a:noFill/>
              <a:miter lim="800000"/>
              <a:headEnd/>
              <a:tailEnd/>
            </a:ln>
            <a:effectLst/>
          </p:spPr>
          <p:txBody>
            <a:bodyPr wrap="none">
              <a:spAutoFit/>
            </a:bodyPr>
            <a:lstStyle/>
            <a:p>
              <a:pPr algn="l"/>
              <a:r>
                <a:rPr lang="en-US" sz="1400" b="1" dirty="0" smtClean="0">
                  <a:solidFill>
                    <a:srgbClr val="000000"/>
                  </a:solidFill>
                  <a:latin typeface="+mj-lt"/>
                  <a:cs typeface="Calibri" pitchFamily="34" charset="0"/>
                </a:rPr>
                <a:t>60.0-66.9 percent  (13 states)</a:t>
              </a:r>
              <a:endParaRPr lang="en-US" sz="1400" b="1" dirty="0">
                <a:solidFill>
                  <a:srgbClr val="000000"/>
                </a:solidFill>
                <a:latin typeface="+mj-lt"/>
                <a:cs typeface="Calibri" pitchFamily="34" charset="0"/>
              </a:endParaRPr>
            </a:p>
          </p:txBody>
        </p:sp>
        <p:sp>
          <p:nvSpPr>
            <p:cNvPr id="138" name="Rectangle 131"/>
            <p:cNvSpPr>
              <a:spLocks noChangeArrowheads="1"/>
            </p:cNvSpPr>
            <p:nvPr/>
          </p:nvSpPr>
          <p:spPr bwMode="auto">
            <a:xfrm>
              <a:off x="5105400" y="5335488"/>
              <a:ext cx="152400" cy="152400"/>
            </a:xfrm>
            <a:prstGeom prst="rect">
              <a:avLst/>
            </a:prstGeom>
            <a:solidFill>
              <a:schemeClr val="accent5"/>
            </a:solidFill>
            <a:ln w="19050">
              <a:solidFill>
                <a:srgbClr val="000000"/>
              </a:solidFill>
              <a:miter lim="800000"/>
              <a:headEnd/>
              <a:tailEnd/>
            </a:ln>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300" b="1" i="0" u="none" strike="noStrike" kern="0" cap="none" spc="0" normalizeH="0" baseline="0" noProof="0" dirty="0">
                <a:ln>
                  <a:noFill/>
                </a:ln>
                <a:solidFill>
                  <a:srgbClr val="000040">
                    <a:lumMod val="50000"/>
                  </a:srgbClr>
                </a:solidFill>
                <a:effectLst/>
                <a:uLnTx/>
                <a:uFillTx/>
                <a:latin typeface="+mj-lt"/>
                <a:cs typeface="Calibri" pitchFamily="34" charset="0"/>
              </a:endParaRPr>
            </a:p>
          </p:txBody>
        </p:sp>
        <p:sp>
          <p:nvSpPr>
            <p:cNvPr id="139" name="Text Box 136"/>
            <p:cNvSpPr txBox="1">
              <a:spLocks noChangeArrowheads="1"/>
            </p:cNvSpPr>
            <p:nvPr/>
          </p:nvSpPr>
          <p:spPr bwMode="auto">
            <a:xfrm>
              <a:off x="5257800" y="5715000"/>
              <a:ext cx="2630735" cy="307777"/>
            </a:xfrm>
            <a:prstGeom prst="rect">
              <a:avLst/>
            </a:prstGeom>
            <a:noFill/>
            <a:ln w="9525">
              <a:noFill/>
              <a:miter lim="800000"/>
              <a:headEnd/>
              <a:tailEnd/>
            </a:ln>
            <a:effectLst/>
          </p:spPr>
          <p:txBody>
            <a:bodyPr wrap="none">
              <a:spAutoFit/>
            </a:bodyPr>
            <a:lstStyle/>
            <a:p>
              <a:pPr algn="l"/>
              <a:r>
                <a:rPr lang="en-US" sz="1400" b="1" dirty="0" smtClean="0">
                  <a:solidFill>
                    <a:srgbClr val="000000"/>
                  </a:solidFill>
                  <a:latin typeface="+mj-lt"/>
                  <a:cs typeface="Calibri" pitchFamily="34" charset="0"/>
                </a:rPr>
                <a:t>67.0-73.1 percent  (11 states, including DC)</a:t>
              </a:r>
              <a:endParaRPr lang="en-US" sz="1400" b="1" dirty="0">
                <a:solidFill>
                  <a:srgbClr val="000000"/>
                </a:solidFill>
                <a:latin typeface="+mj-lt"/>
                <a:cs typeface="Calibri" pitchFamily="34" charset="0"/>
              </a:endParaRPr>
            </a:p>
          </p:txBody>
        </p:sp>
        <p:sp>
          <p:nvSpPr>
            <p:cNvPr id="140" name="Text Box 135"/>
            <p:cNvSpPr txBox="1">
              <a:spLocks noChangeArrowheads="1"/>
            </p:cNvSpPr>
            <p:nvPr/>
          </p:nvSpPr>
          <p:spPr bwMode="auto">
            <a:xfrm>
              <a:off x="5074576" y="4752201"/>
              <a:ext cx="1041089" cy="307777"/>
            </a:xfrm>
            <a:prstGeom prst="rect">
              <a:avLst/>
            </a:prstGeom>
            <a:noFill/>
            <a:ln w="9525">
              <a:noFill/>
              <a:miter lim="800000"/>
              <a:headEnd/>
              <a:tailEnd/>
            </a:ln>
            <a:effectLst/>
          </p:spPr>
          <p:txBody>
            <a:bodyPr wrap="none">
              <a:spAutoFit/>
            </a:bodyPr>
            <a:lstStyle/>
            <a:p>
              <a:pPr algn="l"/>
              <a:r>
                <a:rPr lang="en-US" sz="1400" b="1" u="sng" dirty="0" smtClean="0">
                  <a:solidFill>
                    <a:srgbClr val="000000"/>
                  </a:solidFill>
                  <a:latin typeface="+mj-lt"/>
                  <a:cs typeface="Calibri" pitchFamily="34" charset="0"/>
                </a:rPr>
                <a:t>FFY 2015 FMAP</a:t>
              </a:r>
              <a:endParaRPr lang="en-US" sz="1400" b="1" u="sng" dirty="0">
                <a:solidFill>
                  <a:srgbClr val="000000"/>
                </a:solidFill>
                <a:latin typeface="+mj-lt"/>
                <a:cs typeface="Calibri" pitchFamily="34" charset="0"/>
              </a:endParaRPr>
            </a:p>
          </p:txBody>
        </p:sp>
      </p:grpSp>
    </p:spTree>
    <p:extLst>
      <p:ext uri="{BB962C8B-B14F-4D97-AF65-F5344CB8AC3E}">
        <p14:creationId xmlns:p14="http://schemas.microsoft.com/office/powerpoint/2010/main" val="299495806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p:cNvGraphicFramePr>
            <a:graphicFrameLocks noGrp="1"/>
          </p:cNvGraphicFramePr>
          <p:nvPr>
            <p:ph idx="1"/>
            <p:extLst>
              <p:ext uri="{D42A27DB-BD31-4B8C-83A1-F6EECF244321}">
                <p14:modId xmlns:p14="http://schemas.microsoft.com/office/powerpoint/2010/main" val="4197697924"/>
              </p:ext>
            </p:extLst>
          </p:nvPr>
        </p:nvGraphicFramePr>
        <p:xfrm>
          <a:off x="76200" y="1447800"/>
          <a:ext cx="8959850" cy="4906963"/>
        </p:xfrm>
        <a:graphic>
          <a:graphicData uri="http://schemas.openxmlformats.org/drawingml/2006/chart">
            <c:chart xmlns:c="http://schemas.openxmlformats.org/drawingml/2006/chart" xmlns:r="http://schemas.openxmlformats.org/officeDocument/2006/relationships" r:id="rId3"/>
          </a:graphicData>
        </a:graphic>
      </p:graphicFrame>
      <p:sp>
        <p:nvSpPr>
          <p:cNvPr id="3" name="Text Placeholder 2"/>
          <p:cNvSpPr>
            <a:spLocks noGrp="1"/>
          </p:cNvSpPr>
          <p:nvPr>
            <p:ph type="body" sz="quarter" idx="11"/>
          </p:nvPr>
        </p:nvSpPr>
        <p:spPr/>
        <p:txBody>
          <a:bodyPr/>
          <a:lstStyle/>
          <a:p>
            <a:r>
              <a:rPr lang="en-US" dirty="0" smtClean="0"/>
              <a:t>SOURCE: Kaiser Commission on Medicaid and the Uninsured estimates based on the NASBO’s November 2014 State Expenditure Report (data for Actual FY 2013).</a:t>
            </a:r>
            <a:endParaRPr lang="en-US" dirty="0"/>
          </a:p>
        </p:txBody>
      </p:sp>
      <p:sp>
        <p:nvSpPr>
          <p:cNvPr id="4" name="Title 3"/>
          <p:cNvSpPr>
            <a:spLocks noGrp="1"/>
          </p:cNvSpPr>
          <p:nvPr>
            <p:ph type="title"/>
          </p:nvPr>
        </p:nvSpPr>
        <p:spPr/>
        <p:txBody>
          <a:bodyPr/>
          <a:lstStyle/>
          <a:p>
            <a:r>
              <a:rPr lang="en-US" dirty="0" smtClean="0"/>
              <a:t>Medicaid is both a spending item and a source of federal revenue in </a:t>
            </a:r>
            <a:r>
              <a:rPr lang="en-US" dirty="0"/>
              <a:t>s</a:t>
            </a:r>
            <a:r>
              <a:rPr lang="en-US" dirty="0" smtClean="0"/>
              <a:t>tate budgets.</a:t>
            </a:r>
            <a:endParaRPr lang="en-US" dirty="0"/>
          </a:p>
        </p:txBody>
      </p:sp>
    </p:spTree>
    <p:extLst>
      <p:ext uri="{BB962C8B-B14F-4D97-AF65-F5344CB8AC3E}">
        <p14:creationId xmlns:p14="http://schemas.microsoft.com/office/powerpoint/2010/main" val="68614342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p:cNvGraphicFramePr>
            <a:graphicFrameLocks noGrp="1"/>
          </p:cNvGraphicFramePr>
          <p:nvPr>
            <p:ph idx="1"/>
            <p:extLst>
              <p:ext uri="{D42A27DB-BD31-4B8C-83A1-F6EECF244321}">
                <p14:modId xmlns:p14="http://schemas.microsoft.com/office/powerpoint/2010/main" val="1156970260"/>
              </p:ext>
            </p:extLst>
          </p:nvPr>
        </p:nvGraphicFramePr>
        <p:xfrm>
          <a:off x="92075" y="1371600"/>
          <a:ext cx="8959850" cy="4754563"/>
        </p:xfrm>
        <a:graphic>
          <a:graphicData uri="http://schemas.openxmlformats.org/drawingml/2006/chart">
            <c:chart xmlns:c="http://schemas.openxmlformats.org/drawingml/2006/chart" xmlns:r="http://schemas.openxmlformats.org/officeDocument/2006/relationships" r:id="rId3"/>
          </a:graphicData>
        </a:graphic>
      </p:graphicFrame>
      <p:sp>
        <p:nvSpPr>
          <p:cNvPr id="3" name="Text Placeholder 2"/>
          <p:cNvSpPr>
            <a:spLocks noGrp="1"/>
          </p:cNvSpPr>
          <p:nvPr>
            <p:ph type="body" sz="quarter" idx="11"/>
          </p:nvPr>
        </p:nvSpPr>
        <p:spPr/>
        <p:txBody>
          <a:bodyPr/>
          <a:lstStyle/>
          <a:p>
            <a:r>
              <a:rPr lang="en-US" sz="1100" dirty="0" smtClean="0"/>
              <a:t>NOTE: Enrollment percentage changes from June to June of each year. Spending growth percentages in state fiscal year.     </a:t>
            </a:r>
          </a:p>
          <a:p>
            <a:pPr>
              <a:spcBef>
                <a:spcPct val="50000"/>
              </a:spcBef>
              <a:defRPr/>
            </a:pPr>
            <a:r>
              <a:rPr lang="en-US" sz="1100" dirty="0">
                <a:solidFill>
                  <a:srgbClr val="000000"/>
                </a:solidFill>
              </a:rPr>
              <a:t>SOURCE</a:t>
            </a:r>
            <a:r>
              <a:rPr lang="en-US" dirty="0">
                <a:solidFill>
                  <a:srgbClr val="000000"/>
                </a:solidFill>
              </a:rPr>
              <a:t>:   Implementing the ACA: Medicaid Spending &amp; Enrollment Growth for FY 2014 and FY 2015</a:t>
            </a:r>
            <a:endParaRPr lang="en-US" sz="1100" dirty="0">
              <a:solidFill>
                <a:srgbClr val="000000"/>
              </a:solidFill>
            </a:endParaRPr>
          </a:p>
        </p:txBody>
      </p:sp>
      <p:sp>
        <p:nvSpPr>
          <p:cNvPr id="4" name="Title 3"/>
          <p:cNvSpPr>
            <a:spLocks noGrp="1"/>
          </p:cNvSpPr>
          <p:nvPr>
            <p:ph type="title"/>
          </p:nvPr>
        </p:nvSpPr>
        <p:spPr/>
        <p:txBody>
          <a:bodyPr/>
          <a:lstStyle/>
          <a:p>
            <a:r>
              <a:rPr lang="en-US" dirty="0" smtClean="0"/>
              <a:t>Medicaid spending and enrollment are affected by changes in economic conditions and policy.</a:t>
            </a:r>
            <a:endParaRPr lang="en-US" dirty="0"/>
          </a:p>
        </p:txBody>
      </p:sp>
    </p:spTree>
    <p:extLst>
      <p:ext uri="{BB962C8B-B14F-4D97-AF65-F5344CB8AC3E}">
        <p14:creationId xmlns:p14="http://schemas.microsoft.com/office/powerpoint/2010/main" val="247027775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2"/>
          <p:cNvSpPr>
            <a:spLocks noGrp="1" noChangeArrowheads="1"/>
          </p:cNvSpPr>
          <p:nvPr>
            <p:ph type="title"/>
          </p:nvPr>
        </p:nvSpPr>
        <p:spPr>
          <a:xfrm>
            <a:off x="228600" y="228600"/>
            <a:ext cx="7772400" cy="1143000"/>
          </a:xfrm>
        </p:spPr>
        <p:txBody>
          <a:bodyPr anchor="ctr"/>
          <a:lstStyle/>
          <a:p>
            <a:r>
              <a:rPr lang="en-US" altLang="en-US" dirty="0">
                <a:solidFill>
                  <a:schemeClr val="tx1"/>
                </a:solidFill>
              </a:rPr>
              <a:t>Medicaid Helps a Range of Low-Income Individuals</a:t>
            </a:r>
          </a:p>
        </p:txBody>
      </p:sp>
      <p:graphicFrame>
        <p:nvGraphicFramePr>
          <p:cNvPr id="149507" name="Group 3"/>
          <p:cNvGraphicFramePr>
            <a:graphicFrameLocks noGrp="1"/>
          </p:cNvGraphicFramePr>
          <p:nvPr>
            <p:ph type="tbl" idx="1"/>
          </p:nvPr>
        </p:nvGraphicFramePr>
        <p:xfrm>
          <a:off x="685800" y="1524000"/>
          <a:ext cx="7924800" cy="4620705"/>
        </p:xfrm>
        <a:graphic>
          <a:graphicData uri="http://schemas.openxmlformats.org/drawingml/2006/table">
            <a:tbl>
              <a:tblPr/>
              <a:tblGrid>
                <a:gridCol w="1676400"/>
                <a:gridCol w="6248400"/>
              </a:tblGrid>
              <a:tr h="1371600">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eaLnBrk="0" fontAlgn="base" hangingPunct="0">
                        <a:spcBef>
                          <a:spcPct val="20000"/>
                        </a:spcBef>
                        <a:spcAft>
                          <a:spcPct val="0"/>
                        </a:spcAft>
                        <a:defRPr>
                          <a:solidFill>
                            <a:schemeClr val="tx1"/>
                          </a:solidFill>
                          <a:latin typeface="Arial" charset="0"/>
                        </a:defRPr>
                      </a:lvl6pPr>
                      <a:lvl7pPr eaLnBrk="0" fontAlgn="base" hangingPunct="0">
                        <a:spcBef>
                          <a:spcPct val="20000"/>
                        </a:spcBef>
                        <a:spcAft>
                          <a:spcPct val="0"/>
                        </a:spcAft>
                        <a:defRPr>
                          <a:solidFill>
                            <a:schemeClr val="tx1"/>
                          </a:solidFill>
                          <a:latin typeface="Arial" charset="0"/>
                        </a:defRPr>
                      </a:lvl7pPr>
                      <a:lvl8pPr eaLnBrk="0" fontAlgn="base" hangingPunct="0">
                        <a:spcBef>
                          <a:spcPct val="20000"/>
                        </a:spcBef>
                        <a:spcAft>
                          <a:spcPct val="0"/>
                        </a:spcAft>
                        <a:defRPr>
                          <a:solidFill>
                            <a:schemeClr val="tx1"/>
                          </a:solidFill>
                          <a:latin typeface="Arial" charset="0"/>
                        </a:defRPr>
                      </a:lvl8pPr>
                      <a:lvl9pPr eaLnBrk="0" fontAlgn="base" hangingPunct="0">
                        <a:spcBef>
                          <a:spcPct val="20000"/>
                        </a:spcBef>
                        <a:spcAft>
                          <a:spcPct val="0"/>
                        </a:spcAft>
                        <a:defRPr>
                          <a:solidFill>
                            <a:schemeClr val="tx1"/>
                          </a:solidFill>
                          <a:latin typeface="Arial" charset="0"/>
                        </a:defRPr>
                      </a:lvl9pPr>
                    </a:lstStyle>
                    <a:p>
                      <a:pPr marL="0" marR="0" lvl="0" indent="0" algn="ctr" defTabSz="914400" rtl="0" eaLnBrk="0" fontAlgn="base" latinLnBrk="0" hangingPunct="0">
                        <a:lnSpc>
                          <a:spcPct val="100000"/>
                        </a:lnSpc>
                        <a:spcBef>
                          <a:spcPct val="20000"/>
                        </a:spcBef>
                        <a:spcAft>
                          <a:spcPct val="0"/>
                        </a:spcAft>
                        <a:buClrTx/>
                        <a:buSzTx/>
                        <a:buFontTx/>
                        <a:buNone/>
                        <a:tabLst/>
                      </a:pPr>
                      <a:endParaRPr kumimoji="0" lang="en-US" altLang="en-US" sz="2000" b="0" i="0" u="none" strike="noStrike" cap="none" normalizeH="0" baseline="0" smtClean="0">
                        <a:ln>
                          <a:noFill/>
                        </a:ln>
                        <a:solidFill>
                          <a:schemeClr val="tx1"/>
                        </a:solidFill>
                        <a:effectLst/>
                        <a:latin typeface="Arial" charset="0"/>
                      </a:endParaRPr>
                    </a:p>
                    <a:p>
                      <a:pPr marL="0" marR="0" lvl="0" indent="0" algn="ctr" defTabSz="914400" rtl="0" eaLnBrk="0" fontAlgn="base" latinLnBrk="0" hangingPunct="0">
                        <a:lnSpc>
                          <a:spcPct val="100000"/>
                        </a:lnSpc>
                        <a:spcBef>
                          <a:spcPct val="20000"/>
                        </a:spcBef>
                        <a:spcAft>
                          <a:spcPct val="0"/>
                        </a:spcAft>
                        <a:buClrTx/>
                        <a:buSzTx/>
                        <a:buFontTx/>
                        <a:buNone/>
                        <a:tabLst/>
                      </a:pPr>
                      <a:r>
                        <a:rPr kumimoji="0" lang="en-US" altLang="en-US" sz="2000" b="0" i="0" u="none" strike="noStrike" cap="none" normalizeH="0" baseline="0" smtClean="0">
                          <a:ln>
                            <a:noFill/>
                          </a:ln>
                          <a:solidFill>
                            <a:schemeClr val="tx1"/>
                          </a:solidFill>
                          <a:effectLst/>
                          <a:latin typeface="Arial" charset="0"/>
                        </a:rPr>
                        <a:t>Low-Income Families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eaLnBrk="0" fontAlgn="base" hangingPunct="0">
                        <a:spcBef>
                          <a:spcPct val="20000"/>
                        </a:spcBef>
                        <a:spcAft>
                          <a:spcPct val="0"/>
                        </a:spcAft>
                        <a:defRPr>
                          <a:solidFill>
                            <a:schemeClr val="tx1"/>
                          </a:solidFill>
                          <a:latin typeface="Arial" charset="0"/>
                        </a:defRPr>
                      </a:lvl6pPr>
                      <a:lvl7pPr eaLnBrk="0" fontAlgn="base" hangingPunct="0">
                        <a:spcBef>
                          <a:spcPct val="20000"/>
                        </a:spcBef>
                        <a:spcAft>
                          <a:spcPct val="0"/>
                        </a:spcAft>
                        <a:defRPr>
                          <a:solidFill>
                            <a:schemeClr val="tx1"/>
                          </a:solidFill>
                          <a:latin typeface="Arial" charset="0"/>
                        </a:defRPr>
                      </a:lvl7pPr>
                      <a:lvl8pPr eaLnBrk="0" fontAlgn="base" hangingPunct="0">
                        <a:spcBef>
                          <a:spcPct val="20000"/>
                        </a:spcBef>
                        <a:spcAft>
                          <a:spcPct val="0"/>
                        </a:spcAft>
                        <a:defRPr>
                          <a:solidFill>
                            <a:schemeClr val="tx1"/>
                          </a:solidFill>
                          <a:latin typeface="Arial" charset="0"/>
                        </a:defRPr>
                      </a:lvl8pPr>
                      <a:lvl9pPr eaLnBrk="0" fontAlgn="base" hangingPunct="0">
                        <a:spcBef>
                          <a:spcPct val="20000"/>
                        </a:spcBef>
                        <a:spcAft>
                          <a:spcPct val="0"/>
                        </a:spcAft>
                        <a:defRPr>
                          <a:solidFill>
                            <a:schemeClr val="tx1"/>
                          </a:solidFill>
                          <a:latin typeface="Arial" charset="0"/>
                        </a:defRPr>
                      </a:lvl9pPr>
                    </a:lstStyle>
                    <a:p>
                      <a:pPr marL="0" marR="0" lvl="0" indent="0" algn="l" defTabSz="914400" rtl="0" eaLnBrk="0" fontAlgn="base" latinLnBrk="0" hangingPunct="0">
                        <a:lnSpc>
                          <a:spcPct val="100000"/>
                        </a:lnSpc>
                        <a:spcBef>
                          <a:spcPct val="20000"/>
                        </a:spcBef>
                        <a:spcAft>
                          <a:spcPct val="0"/>
                        </a:spcAft>
                        <a:buClrTx/>
                        <a:buSzTx/>
                        <a:buFontTx/>
                        <a:buChar char="•"/>
                        <a:tabLst/>
                      </a:pPr>
                      <a:r>
                        <a:rPr kumimoji="0" lang="en-US" altLang="en-US" sz="1600" b="0" i="0" u="none" strike="noStrike" cap="none" normalizeH="0" baseline="0" smtClean="0">
                          <a:ln>
                            <a:noFill/>
                          </a:ln>
                          <a:solidFill>
                            <a:schemeClr val="tx1"/>
                          </a:solidFill>
                          <a:effectLst/>
                          <a:latin typeface="Arial" charset="0"/>
                        </a:rPr>
                        <a:t>Pregnant Women:  Pre-natal care and delivery costs</a:t>
                      </a:r>
                    </a:p>
                    <a:p>
                      <a:pPr marL="0" marR="0" lvl="0" indent="0" algn="l" defTabSz="914400" rtl="0" eaLnBrk="0" fontAlgn="base" latinLnBrk="0" hangingPunct="0">
                        <a:lnSpc>
                          <a:spcPct val="100000"/>
                        </a:lnSpc>
                        <a:spcBef>
                          <a:spcPct val="20000"/>
                        </a:spcBef>
                        <a:spcAft>
                          <a:spcPct val="0"/>
                        </a:spcAft>
                        <a:buClrTx/>
                        <a:buSzTx/>
                        <a:buFontTx/>
                        <a:buChar char="•"/>
                        <a:tabLst/>
                      </a:pPr>
                      <a:r>
                        <a:rPr kumimoji="0" lang="en-US" altLang="en-US" sz="1600" b="0" i="0" u="none" strike="noStrike" cap="none" normalizeH="0" baseline="0" smtClean="0">
                          <a:ln>
                            <a:noFill/>
                          </a:ln>
                          <a:solidFill>
                            <a:schemeClr val="tx1"/>
                          </a:solidFill>
                          <a:effectLst/>
                          <a:latin typeface="Arial" charset="0"/>
                        </a:rPr>
                        <a:t>Children:  Routine and specialized care for childhood development (immunizations, dental, vision, speech therapy)</a:t>
                      </a:r>
                    </a:p>
                    <a:p>
                      <a:pPr marL="0" marR="0" lvl="0" indent="0" algn="l" defTabSz="914400" rtl="0" eaLnBrk="0" fontAlgn="base" latinLnBrk="0" hangingPunct="0">
                        <a:lnSpc>
                          <a:spcPct val="100000"/>
                        </a:lnSpc>
                        <a:spcBef>
                          <a:spcPct val="20000"/>
                        </a:spcBef>
                        <a:spcAft>
                          <a:spcPct val="0"/>
                        </a:spcAft>
                        <a:buClrTx/>
                        <a:buSzTx/>
                        <a:buFontTx/>
                        <a:buChar char="•"/>
                        <a:tabLst/>
                      </a:pPr>
                      <a:r>
                        <a:rPr kumimoji="0" lang="en-US" altLang="en-US" sz="1600" b="0" i="0" u="none" strike="noStrike" cap="none" normalizeH="0" baseline="0" smtClean="0">
                          <a:ln>
                            <a:noFill/>
                          </a:ln>
                          <a:solidFill>
                            <a:schemeClr val="tx1"/>
                          </a:solidFill>
                          <a:effectLst/>
                          <a:latin typeface="Arial" charset="0"/>
                        </a:rPr>
                        <a:t>Families:  Affordable coverage to prepare for the unexpected (emergency dental, hospitalizations, antibiotics)</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560513">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eaLnBrk="0" fontAlgn="base" hangingPunct="0">
                        <a:spcBef>
                          <a:spcPct val="20000"/>
                        </a:spcBef>
                        <a:spcAft>
                          <a:spcPct val="0"/>
                        </a:spcAft>
                        <a:defRPr>
                          <a:solidFill>
                            <a:schemeClr val="tx1"/>
                          </a:solidFill>
                          <a:latin typeface="Arial" charset="0"/>
                        </a:defRPr>
                      </a:lvl6pPr>
                      <a:lvl7pPr eaLnBrk="0" fontAlgn="base" hangingPunct="0">
                        <a:spcBef>
                          <a:spcPct val="20000"/>
                        </a:spcBef>
                        <a:spcAft>
                          <a:spcPct val="0"/>
                        </a:spcAft>
                        <a:defRPr>
                          <a:solidFill>
                            <a:schemeClr val="tx1"/>
                          </a:solidFill>
                          <a:latin typeface="Arial" charset="0"/>
                        </a:defRPr>
                      </a:lvl7pPr>
                      <a:lvl8pPr eaLnBrk="0" fontAlgn="base" hangingPunct="0">
                        <a:spcBef>
                          <a:spcPct val="20000"/>
                        </a:spcBef>
                        <a:spcAft>
                          <a:spcPct val="0"/>
                        </a:spcAft>
                        <a:defRPr>
                          <a:solidFill>
                            <a:schemeClr val="tx1"/>
                          </a:solidFill>
                          <a:latin typeface="Arial" charset="0"/>
                        </a:defRPr>
                      </a:lvl8pPr>
                      <a:lvl9pPr eaLnBrk="0" fontAlgn="base" hangingPunct="0">
                        <a:spcBef>
                          <a:spcPct val="20000"/>
                        </a:spcBef>
                        <a:spcAft>
                          <a:spcPct val="0"/>
                        </a:spcAft>
                        <a:defRPr>
                          <a:solidFill>
                            <a:schemeClr val="tx1"/>
                          </a:solidFill>
                          <a:latin typeface="Arial" charset="0"/>
                        </a:defRPr>
                      </a:lvl9pPr>
                    </a:lstStyle>
                    <a:p>
                      <a:pPr marL="0" marR="0" lvl="0" indent="0" algn="ctr" defTabSz="914400" rtl="0" eaLnBrk="0" fontAlgn="base" latinLnBrk="0" hangingPunct="0">
                        <a:lnSpc>
                          <a:spcPct val="100000"/>
                        </a:lnSpc>
                        <a:spcBef>
                          <a:spcPct val="20000"/>
                        </a:spcBef>
                        <a:spcAft>
                          <a:spcPct val="0"/>
                        </a:spcAft>
                        <a:buClrTx/>
                        <a:buSzTx/>
                        <a:buFontTx/>
                        <a:buNone/>
                        <a:tabLst/>
                      </a:pPr>
                      <a:endParaRPr kumimoji="0" lang="en-US" altLang="en-US" sz="2000" b="0" i="0" u="none" strike="noStrike" cap="none" normalizeH="0" baseline="0" smtClean="0">
                        <a:ln>
                          <a:noFill/>
                        </a:ln>
                        <a:solidFill>
                          <a:schemeClr val="tx1"/>
                        </a:solidFill>
                        <a:effectLst/>
                        <a:latin typeface="Arial" charset="0"/>
                      </a:endParaRPr>
                    </a:p>
                    <a:p>
                      <a:pPr marL="0" marR="0" lvl="0" indent="0" algn="ctr" defTabSz="914400" rtl="0" eaLnBrk="0" fontAlgn="base" latinLnBrk="0" hangingPunct="0">
                        <a:lnSpc>
                          <a:spcPct val="100000"/>
                        </a:lnSpc>
                        <a:spcBef>
                          <a:spcPct val="20000"/>
                        </a:spcBef>
                        <a:spcAft>
                          <a:spcPct val="0"/>
                        </a:spcAft>
                        <a:buClrTx/>
                        <a:buSzTx/>
                        <a:buFontTx/>
                        <a:buNone/>
                        <a:tabLst/>
                      </a:pPr>
                      <a:r>
                        <a:rPr kumimoji="0" lang="en-US" altLang="en-US" sz="2000" b="0" i="0" u="none" strike="noStrike" cap="none" normalizeH="0" baseline="0" smtClean="0">
                          <a:ln>
                            <a:noFill/>
                          </a:ln>
                          <a:solidFill>
                            <a:schemeClr val="tx1"/>
                          </a:solidFill>
                          <a:effectLst/>
                          <a:latin typeface="Arial" charset="0"/>
                        </a:rPr>
                        <a:t>Individuals with Disabilities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eaLnBrk="0" fontAlgn="base" hangingPunct="0">
                        <a:spcBef>
                          <a:spcPct val="20000"/>
                        </a:spcBef>
                        <a:spcAft>
                          <a:spcPct val="0"/>
                        </a:spcAft>
                        <a:defRPr>
                          <a:solidFill>
                            <a:schemeClr val="tx1"/>
                          </a:solidFill>
                          <a:latin typeface="Arial" charset="0"/>
                        </a:defRPr>
                      </a:lvl6pPr>
                      <a:lvl7pPr eaLnBrk="0" fontAlgn="base" hangingPunct="0">
                        <a:spcBef>
                          <a:spcPct val="20000"/>
                        </a:spcBef>
                        <a:spcAft>
                          <a:spcPct val="0"/>
                        </a:spcAft>
                        <a:defRPr>
                          <a:solidFill>
                            <a:schemeClr val="tx1"/>
                          </a:solidFill>
                          <a:latin typeface="Arial" charset="0"/>
                        </a:defRPr>
                      </a:lvl7pPr>
                      <a:lvl8pPr eaLnBrk="0" fontAlgn="base" hangingPunct="0">
                        <a:spcBef>
                          <a:spcPct val="20000"/>
                        </a:spcBef>
                        <a:spcAft>
                          <a:spcPct val="0"/>
                        </a:spcAft>
                        <a:defRPr>
                          <a:solidFill>
                            <a:schemeClr val="tx1"/>
                          </a:solidFill>
                          <a:latin typeface="Arial" charset="0"/>
                        </a:defRPr>
                      </a:lvl8pPr>
                      <a:lvl9pPr eaLnBrk="0" fontAlgn="base" hangingPunct="0">
                        <a:spcBef>
                          <a:spcPct val="20000"/>
                        </a:spcBef>
                        <a:spcAft>
                          <a:spcPct val="0"/>
                        </a:spcAft>
                        <a:defRPr>
                          <a:solidFill>
                            <a:schemeClr val="tx1"/>
                          </a:solidFill>
                          <a:latin typeface="Arial" charset="0"/>
                        </a:defRPr>
                      </a:lvl9pPr>
                    </a:lstStyle>
                    <a:p>
                      <a:pPr marL="0" marR="0" lvl="0" indent="0" algn="l" defTabSz="914400" rtl="0" eaLnBrk="0" fontAlgn="base" latinLnBrk="0" hangingPunct="0">
                        <a:lnSpc>
                          <a:spcPct val="100000"/>
                        </a:lnSpc>
                        <a:spcBef>
                          <a:spcPct val="20000"/>
                        </a:spcBef>
                        <a:spcAft>
                          <a:spcPct val="0"/>
                        </a:spcAft>
                        <a:buClrTx/>
                        <a:buSzTx/>
                        <a:buFontTx/>
                        <a:buChar char="•"/>
                        <a:tabLst/>
                      </a:pPr>
                      <a:r>
                        <a:rPr kumimoji="0" lang="en-US" altLang="en-US" sz="1600" b="0" i="0" u="none" strike="noStrike" cap="none" normalizeH="0" baseline="0" smtClean="0">
                          <a:ln>
                            <a:noFill/>
                          </a:ln>
                          <a:solidFill>
                            <a:schemeClr val="tx1"/>
                          </a:solidFill>
                          <a:effectLst/>
                          <a:latin typeface="Arial" charset="0"/>
                        </a:rPr>
                        <a:t>Autistic Child:  In-home therapy, speech/occupational therapy</a:t>
                      </a:r>
                    </a:p>
                    <a:p>
                      <a:pPr marL="0" marR="0" lvl="0" indent="0" algn="l" defTabSz="914400" rtl="0" eaLnBrk="0" fontAlgn="base" latinLnBrk="0" hangingPunct="0">
                        <a:lnSpc>
                          <a:spcPct val="100000"/>
                        </a:lnSpc>
                        <a:spcBef>
                          <a:spcPct val="20000"/>
                        </a:spcBef>
                        <a:spcAft>
                          <a:spcPct val="0"/>
                        </a:spcAft>
                        <a:buClrTx/>
                        <a:buSzTx/>
                        <a:buFontTx/>
                        <a:buChar char="•"/>
                        <a:tabLst/>
                      </a:pPr>
                      <a:r>
                        <a:rPr kumimoji="0" lang="en-US" altLang="en-US" sz="1600" b="0" i="0" u="none" strike="noStrike" cap="none" normalizeH="0" baseline="0" smtClean="0">
                          <a:ln>
                            <a:noFill/>
                          </a:ln>
                          <a:solidFill>
                            <a:schemeClr val="tx1"/>
                          </a:solidFill>
                          <a:effectLst/>
                          <a:latin typeface="Arial" charset="0"/>
                        </a:rPr>
                        <a:t>Cerebral Palsy:  Assistance to gain independence (personal care, case management and assistive technology)</a:t>
                      </a:r>
                    </a:p>
                    <a:p>
                      <a:pPr marL="0" marR="0" lvl="0" indent="0" algn="l" defTabSz="914400" rtl="0" eaLnBrk="0" fontAlgn="base" latinLnBrk="0" hangingPunct="0">
                        <a:lnSpc>
                          <a:spcPct val="100000"/>
                        </a:lnSpc>
                        <a:spcBef>
                          <a:spcPct val="20000"/>
                        </a:spcBef>
                        <a:spcAft>
                          <a:spcPct val="0"/>
                        </a:spcAft>
                        <a:buClrTx/>
                        <a:buSzTx/>
                        <a:buFontTx/>
                        <a:buChar char="•"/>
                        <a:tabLst/>
                      </a:pPr>
                      <a:r>
                        <a:rPr kumimoji="0" lang="en-US" altLang="en-US" sz="1600" b="0" i="0" u="none" strike="noStrike" cap="none" normalizeH="0" baseline="0" smtClean="0">
                          <a:ln>
                            <a:noFill/>
                          </a:ln>
                          <a:solidFill>
                            <a:schemeClr val="tx1"/>
                          </a:solidFill>
                          <a:effectLst/>
                          <a:latin typeface="Arial" charset="0"/>
                        </a:rPr>
                        <a:t>HIV/AIDS:  Physician services, prescription drugs</a:t>
                      </a:r>
                    </a:p>
                    <a:p>
                      <a:pPr marL="0" marR="0" lvl="0" indent="0" algn="l" defTabSz="914400" rtl="0" eaLnBrk="0" fontAlgn="base" latinLnBrk="0" hangingPunct="0">
                        <a:lnSpc>
                          <a:spcPct val="100000"/>
                        </a:lnSpc>
                        <a:spcBef>
                          <a:spcPct val="20000"/>
                        </a:spcBef>
                        <a:spcAft>
                          <a:spcPct val="0"/>
                        </a:spcAft>
                        <a:buClrTx/>
                        <a:buSzTx/>
                        <a:buFontTx/>
                        <a:buChar char="•"/>
                        <a:tabLst/>
                      </a:pPr>
                      <a:r>
                        <a:rPr kumimoji="0" lang="en-US" altLang="en-US" sz="1600" b="0" i="0" u="none" strike="noStrike" cap="none" normalizeH="0" baseline="0" smtClean="0">
                          <a:ln>
                            <a:noFill/>
                          </a:ln>
                          <a:solidFill>
                            <a:schemeClr val="tx1"/>
                          </a:solidFill>
                          <a:effectLst/>
                          <a:latin typeface="Arial" charset="0"/>
                        </a:rPr>
                        <a:t>Mental Illness:  Prescription drugs, physicians services</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544638">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eaLnBrk="0" fontAlgn="base" hangingPunct="0">
                        <a:spcBef>
                          <a:spcPct val="20000"/>
                        </a:spcBef>
                        <a:spcAft>
                          <a:spcPct val="0"/>
                        </a:spcAft>
                        <a:defRPr>
                          <a:solidFill>
                            <a:schemeClr val="tx1"/>
                          </a:solidFill>
                          <a:latin typeface="Arial" charset="0"/>
                        </a:defRPr>
                      </a:lvl6pPr>
                      <a:lvl7pPr eaLnBrk="0" fontAlgn="base" hangingPunct="0">
                        <a:spcBef>
                          <a:spcPct val="20000"/>
                        </a:spcBef>
                        <a:spcAft>
                          <a:spcPct val="0"/>
                        </a:spcAft>
                        <a:defRPr>
                          <a:solidFill>
                            <a:schemeClr val="tx1"/>
                          </a:solidFill>
                          <a:latin typeface="Arial" charset="0"/>
                        </a:defRPr>
                      </a:lvl7pPr>
                      <a:lvl8pPr eaLnBrk="0" fontAlgn="base" hangingPunct="0">
                        <a:spcBef>
                          <a:spcPct val="20000"/>
                        </a:spcBef>
                        <a:spcAft>
                          <a:spcPct val="0"/>
                        </a:spcAft>
                        <a:defRPr>
                          <a:solidFill>
                            <a:schemeClr val="tx1"/>
                          </a:solidFill>
                          <a:latin typeface="Arial" charset="0"/>
                        </a:defRPr>
                      </a:lvl8pPr>
                      <a:lvl9pPr eaLnBrk="0" fontAlgn="base" hangingPunct="0">
                        <a:spcBef>
                          <a:spcPct val="20000"/>
                        </a:spcBef>
                        <a:spcAft>
                          <a:spcPct val="0"/>
                        </a:spcAft>
                        <a:defRPr>
                          <a:solidFill>
                            <a:schemeClr val="tx1"/>
                          </a:solidFill>
                          <a:latin typeface="Arial" charset="0"/>
                        </a:defRPr>
                      </a:lvl9pPr>
                    </a:lstStyle>
                    <a:p>
                      <a:pPr marL="0" marR="0" lvl="0" indent="0" algn="ctr" defTabSz="914400" rtl="0" eaLnBrk="0" fontAlgn="base" latinLnBrk="0" hangingPunct="0">
                        <a:lnSpc>
                          <a:spcPct val="100000"/>
                        </a:lnSpc>
                        <a:spcBef>
                          <a:spcPct val="20000"/>
                        </a:spcBef>
                        <a:spcAft>
                          <a:spcPct val="0"/>
                        </a:spcAft>
                        <a:buClrTx/>
                        <a:buSzTx/>
                        <a:buFontTx/>
                        <a:buNone/>
                        <a:tabLst/>
                      </a:pPr>
                      <a:endParaRPr kumimoji="0" lang="en-US" altLang="en-US" sz="2000" b="0" i="0" u="none" strike="noStrike" cap="none" normalizeH="0" baseline="0" smtClean="0">
                        <a:ln>
                          <a:noFill/>
                        </a:ln>
                        <a:solidFill>
                          <a:schemeClr val="tx1"/>
                        </a:solidFill>
                        <a:effectLst/>
                        <a:latin typeface="Arial" charset="0"/>
                      </a:endParaRPr>
                    </a:p>
                    <a:p>
                      <a:pPr marL="0" marR="0" lvl="0" indent="0" algn="ctr" defTabSz="914400" rtl="0" eaLnBrk="0" fontAlgn="base" latinLnBrk="0" hangingPunct="0">
                        <a:lnSpc>
                          <a:spcPct val="100000"/>
                        </a:lnSpc>
                        <a:spcBef>
                          <a:spcPct val="20000"/>
                        </a:spcBef>
                        <a:spcAft>
                          <a:spcPct val="0"/>
                        </a:spcAft>
                        <a:buClrTx/>
                        <a:buSzTx/>
                        <a:buFontTx/>
                        <a:buNone/>
                        <a:tabLst/>
                      </a:pPr>
                      <a:r>
                        <a:rPr kumimoji="0" lang="en-US" altLang="en-US" sz="2000" b="0" i="0" u="none" strike="noStrike" cap="none" normalizeH="0" baseline="0" smtClean="0">
                          <a:ln>
                            <a:noFill/>
                          </a:ln>
                          <a:solidFill>
                            <a:schemeClr val="tx1"/>
                          </a:solidFill>
                          <a:effectLst/>
                          <a:latin typeface="Arial" charset="0"/>
                        </a:rPr>
                        <a:t>Elderly Individuals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eaLnBrk="0" fontAlgn="base" hangingPunct="0">
                        <a:spcBef>
                          <a:spcPct val="20000"/>
                        </a:spcBef>
                        <a:spcAft>
                          <a:spcPct val="0"/>
                        </a:spcAft>
                        <a:defRPr>
                          <a:solidFill>
                            <a:schemeClr val="tx1"/>
                          </a:solidFill>
                          <a:latin typeface="Arial" charset="0"/>
                        </a:defRPr>
                      </a:lvl6pPr>
                      <a:lvl7pPr eaLnBrk="0" fontAlgn="base" hangingPunct="0">
                        <a:spcBef>
                          <a:spcPct val="20000"/>
                        </a:spcBef>
                        <a:spcAft>
                          <a:spcPct val="0"/>
                        </a:spcAft>
                        <a:defRPr>
                          <a:solidFill>
                            <a:schemeClr val="tx1"/>
                          </a:solidFill>
                          <a:latin typeface="Arial" charset="0"/>
                        </a:defRPr>
                      </a:lvl7pPr>
                      <a:lvl8pPr eaLnBrk="0" fontAlgn="base" hangingPunct="0">
                        <a:spcBef>
                          <a:spcPct val="20000"/>
                        </a:spcBef>
                        <a:spcAft>
                          <a:spcPct val="0"/>
                        </a:spcAft>
                        <a:defRPr>
                          <a:solidFill>
                            <a:schemeClr val="tx1"/>
                          </a:solidFill>
                          <a:latin typeface="Arial" charset="0"/>
                        </a:defRPr>
                      </a:lvl8pPr>
                      <a:lvl9pPr eaLnBrk="0" fontAlgn="base" hangingPunct="0">
                        <a:spcBef>
                          <a:spcPct val="20000"/>
                        </a:spcBef>
                        <a:spcAft>
                          <a:spcPct val="0"/>
                        </a:spcAft>
                        <a:defRPr>
                          <a:solidFill>
                            <a:schemeClr val="tx1"/>
                          </a:solidFill>
                          <a:latin typeface="Arial" charset="0"/>
                        </a:defRPr>
                      </a:lvl9pPr>
                    </a:lstStyle>
                    <a:p>
                      <a:pPr marL="0" marR="0" lvl="0" indent="0" algn="l" defTabSz="914400" rtl="0" eaLnBrk="0" fontAlgn="base" latinLnBrk="0" hangingPunct="0">
                        <a:lnSpc>
                          <a:spcPct val="100000"/>
                        </a:lnSpc>
                        <a:spcBef>
                          <a:spcPct val="20000"/>
                        </a:spcBef>
                        <a:spcAft>
                          <a:spcPct val="0"/>
                        </a:spcAft>
                        <a:buClrTx/>
                        <a:buSzTx/>
                        <a:buFontTx/>
                        <a:buChar char="•"/>
                        <a:tabLst/>
                      </a:pPr>
                      <a:r>
                        <a:rPr kumimoji="0" lang="en-US" altLang="en-US" sz="1600" b="0" i="0" u="none" strike="noStrike" cap="none" normalizeH="0" baseline="0" smtClean="0">
                          <a:ln>
                            <a:noFill/>
                          </a:ln>
                          <a:solidFill>
                            <a:schemeClr val="tx1"/>
                          </a:solidFill>
                          <a:effectLst/>
                          <a:latin typeface="Arial" charset="0"/>
                        </a:rPr>
                        <a:t>Medicare beneficiary:  help paying for Medicare premiums and cost sharing</a:t>
                      </a:r>
                    </a:p>
                    <a:p>
                      <a:pPr marL="0" marR="0" lvl="0" indent="0" algn="l" defTabSz="914400" rtl="0" eaLnBrk="0" fontAlgn="base" latinLnBrk="0" hangingPunct="0">
                        <a:lnSpc>
                          <a:spcPct val="100000"/>
                        </a:lnSpc>
                        <a:spcBef>
                          <a:spcPct val="20000"/>
                        </a:spcBef>
                        <a:spcAft>
                          <a:spcPct val="0"/>
                        </a:spcAft>
                        <a:buClrTx/>
                        <a:buSzTx/>
                        <a:buFontTx/>
                        <a:buChar char="•"/>
                        <a:tabLst/>
                      </a:pPr>
                      <a:r>
                        <a:rPr kumimoji="0" lang="en-US" altLang="en-US" sz="1600" b="0" i="0" u="none" strike="noStrike" cap="none" normalizeH="0" baseline="0" smtClean="0">
                          <a:ln>
                            <a:noFill/>
                          </a:ln>
                          <a:solidFill>
                            <a:schemeClr val="tx1"/>
                          </a:solidFill>
                          <a:effectLst/>
                          <a:latin typeface="Arial" charset="0"/>
                        </a:rPr>
                        <a:t>Community Waiver Participant:  community based care and personal care</a:t>
                      </a:r>
                    </a:p>
                    <a:p>
                      <a:pPr marL="0" marR="0" lvl="0" indent="0" algn="l" defTabSz="914400" rtl="0" eaLnBrk="0" fontAlgn="base" latinLnBrk="0" hangingPunct="0">
                        <a:lnSpc>
                          <a:spcPct val="100000"/>
                        </a:lnSpc>
                        <a:spcBef>
                          <a:spcPct val="20000"/>
                        </a:spcBef>
                        <a:spcAft>
                          <a:spcPct val="0"/>
                        </a:spcAft>
                        <a:buClrTx/>
                        <a:buSzTx/>
                        <a:buFontTx/>
                        <a:buChar char="•"/>
                        <a:tabLst/>
                      </a:pPr>
                      <a:r>
                        <a:rPr kumimoji="0" lang="en-US" altLang="en-US" sz="1600" b="0" i="0" u="none" strike="noStrike" cap="none" normalizeH="0" baseline="0" smtClean="0">
                          <a:ln>
                            <a:noFill/>
                          </a:ln>
                          <a:solidFill>
                            <a:schemeClr val="tx1"/>
                          </a:solidFill>
                          <a:effectLst/>
                          <a:latin typeface="Arial" charset="0"/>
                        </a:rPr>
                        <a:t>Nursing Home Resident:  care paid by Medicaid since Medicare does not cover institutional care</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extLst>
      <p:ext uri="{BB962C8B-B14F-4D97-AF65-F5344CB8AC3E}">
        <p14:creationId xmlns:p14="http://schemas.microsoft.com/office/powerpoint/2010/main" val="198094262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p:cNvGraphicFramePr>
            <a:graphicFrameLocks noGrp="1"/>
          </p:cNvGraphicFramePr>
          <p:nvPr>
            <p:ph idx="1"/>
            <p:extLst>
              <p:ext uri="{D42A27DB-BD31-4B8C-83A1-F6EECF244321}">
                <p14:modId xmlns:p14="http://schemas.microsoft.com/office/powerpoint/2010/main" val="1723820598"/>
              </p:ext>
            </p:extLst>
          </p:nvPr>
        </p:nvGraphicFramePr>
        <p:xfrm>
          <a:off x="0" y="1219200"/>
          <a:ext cx="8959850" cy="4754563"/>
        </p:xfrm>
        <a:graphic>
          <a:graphicData uri="http://schemas.openxmlformats.org/drawingml/2006/chart">
            <c:chart xmlns:c="http://schemas.openxmlformats.org/drawingml/2006/chart" xmlns:r="http://schemas.openxmlformats.org/officeDocument/2006/relationships" r:id="rId3"/>
          </a:graphicData>
        </a:graphic>
      </p:graphicFrame>
      <p:sp>
        <p:nvSpPr>
          <p:cNvPr id="3" name="Text Placeholder 2"/>
          <p:cNvSpPr>
            <a:spLocks noGrp="1"/>
          </p:cNvSpPr>
          <p:nvPr>
            <p:ph type="body" sz="quarter" idx="11"/>
          </p:nvPr>
        </p:nvSpPr>
        <p:spPr/>
        <p:txBody>
          <a:bodyPr/>
          <a:lstStyle/>
          <a:p>
            <a:r>
              <a:rPr lang="en-US" dirty="0" smtClean="0"/>
              <a:t>NOTE: FPL-- Federal Poverty Level. The FPL was $19,530 for a family of three in 2</a:t>
            </a:r>
            <a:r>
              <a:rPr lang="en-US" sz="1050" dirty="0" smtClean="0"/>
              <a:t>013. </a:t>
            </a:r>
          </a:p>
          <a:p>
            <a:r>
              <a:rPr lang="en-US" sz="1050" dirty="0" smtClean="0"/>
              <a:t>SOURCES: Kaiser Commission on Medicaid and the Uninsured (KCMU) and Urban Institute analysis of 2013 CPS/ASEC Supplement; Birth data - Maternal and Child Health Update, National </a:t>
            </a:r>
            <a:r>
              <a:rPr lang="en-US" dirty="0" smtClean="0"/>
              <a:t>Governors Association, 2012; Medicare data - Medicare Payment Advisory Commission, Data Book: Beneficiaries Dually Eligible for Medicare and Medicaid (January 2015), 2010 data; Functional Limitations - KCMU Analysis of 2012 NHIS data; Nonelderly with HIV - 2009 CDC MMP; Nursing Home Residents - 2012 OSCAR data.</a:t>
            </a:r>
            <a:endParaRPr lang="en-US" dirty="0"/>
          </a:p>
        </p:txBody>
      </p:sp>
      <p:sp>
        <p:nvSpPr>
          <p:cNvPr id="4" name="Title 3"/>
          <p:cNvSpPr>
            <a:spLocks noGrp="1"/>
          </p:cNvSpPr>
          <p:nvPr>
            <p:ph type="title"/>
          </p:nvPr>
        </p:nvSpPr>
        <p:spPr/>
        <p:txBody>
          <a:bodyPr/>
          <a:lstStyle/>
          <a:p>
            <a:r>
              <a:rPr lang="en-US" dirty="0" smtClean="0"/>
              <a:t>How Broad is Medicaid’s Reach?</a:t>
            </a:r>
            <a:endParaRPr lang="en-US" dirty="0"/>
          </a:p>
        </p:txBody>
      </p:sp>
      <p:sp>
        <p:nvSpPr>
          <p:cNvPr id="6" name="Text Box 6"/>
          <p:cNvSpPr txBox="1">
            <a:spLocks noChangeArrowheads="1"/>
          </p:cNvSpPr>
          <p:nvPr/>
        </p:nvSpPr>
        <p:spPr bwMode="auto">
          <a:xfrm>
            <a:off x="2257425" y="2590798"/>
            <a:ext cx="1066800" cy="353943"/>
          </a:xfrm>
          <a:prstGeom prst="rect">
            <a:avLst/>
          </a:prstGeom>
          <a:noFill/>
          <a:ln w="9525">
            <a:noFill/>
            <a:miter lim="800000"/>
            <a:headEnd/>
            <a:tailEnd/>
          </a:ln>
          <a:effectLst/>
        </p:spPr>
        <p:txBody>
          <a:bodyPr wrap="square">
            <a:spAutoFit/>
          </a:bodyPr>
          <a:lstStyle/>
          <a:p>
            <a:pPr algn="ctr">
              <a:spcBef>
                <a:spcPct val="50000"/>
              </a:spcBef>
            </a:pPr>
            <a:r>
              <a:rPr lang="en-US" sz="1700" b="1" u="sng" dirty="0"/>
              <a:t>Families</a:t>
            </a:r>
          </a:p>
        </p:txBody>
      </p:sp>
      <p:sp>
        <p:nvSpPr>
          <p:cNvPr id="7" name="Text Box 7"/>
          <p:cNvSpPr txBox="1">
            <a:spLocks noChangeArrowheads="1"/>
          </p:cNvSpPr>
          <p:nvPr/>
        </p:nvSpPr>
        <p:spPr bwMode="auto">
          <a:xfrm>
            <a:off x="-257175" y="4278868"/>
            <a:ext cx="3810000" cy="353943"/>
          </a:xfrm>
          <a:prstGeom prst="rect">
            <a:avLst/>
          </a:prstGeom>
          <a:noFill/>
          <a:ln w="9525">
            <a:noFill/>
            <a:miter lim="800000"/>
            <a:headEnd/>
            <a:tailEnd/>
          </a:ln>
          <a:effectLst/>
        </p:spPr>
        <p:txBody>
          <a:bodyPr wrap="square">
            <a:spAutoFit/>
          </a:bodyPr>
          <a:lstStyle/>
          <a:p>
            <a:pPr algn="ctr">
              <a:spcBef>
                <a:spcPct val="50000"/>
              </a:spcBef>
            </a:pPr>
            <a:r>
              <a:rPr lang="en-US" sz="1700" b="1" u="sng" dirty="0" smtClean="0"/>
              <a:t>Elderly and People with Disabilities</a:t>
            </a:r>
            <a:endParaRPr lang="en-US" sz="1700" b="1" u="sng" dirty="0"/>
          </a:p>
        </p:txBody>
      </p:sp>
    </p:spTree>
    <p:extLst>
      <p:ext uri="{BB962C8B-B14F-4D97-AF65-F5344CB8AC3E}">
        <p14:creationId xmlns:p14="http://schemas.microsoft.com/office/powerpoint/2010/main" val="81067977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ontent Placeholder 5"/>
          <p:cNvGraphicFramePr>
            <a:graphicFrameLocks noGrp="1"/>
          </p:cNvGraphicFramePr>
          <p:nvPr>
            <p:ph idx="1"/>
            <p:extLst>
              <p:ext uri="{D42A27DB-BD31-4B8C-83A1-F6EECF244321}">
                <p14:modId xmlns:p14="http://schemas.microsoft.com/office/powerpoint/2010/main" val="988596245"/>
              </p:ext>
            </p:extLst>
          </p:nvPr>
        </p:nvGraphicFramePr>
        <p:xfrm>
          <a:off x="92075" y="1295400"/>
          <a:ext cx="8959850" cy="4830763"/>
        </p:xfrm>
        <a:graphic>
          <a:graphicData uri="http://schemas.openxmlformats.org/drawingml/2006/chart">
            <c:chart xmlns:c="http://schemas.openxmlformats.org/drawingml/2006/chart" xmlns:r="http://schemas.openxmlformats.org/officeDocument/2006/relationships" r:id="rId3"/>
          </a:graphicData>
        </a:graphic>
      </p:graphicFrame>
      <p:sp>
        <p:nvSpPr>
          <p:cNvPr id="13" name="Text Placeholder 12"/>
          <p:cNvSpPr>
            <a:spLocks noGrp="1"/>
          </p:cNvSpPr>
          <p:nvPr>
            <p:ph type="body" sz="quarter" idx="11"/>
          </p:nvPr>
        </p:nvSpPr>
        <p:spPr/>
        <p:txBody>
          <a:bodyPr/>
          <a:lstStyle/>
          <a:p>
            <a:r>
              <a:rPr lang="en-US" dirty="0" smtClean="0"/>
              <a:t>NOTES: Access measures reflect experience in past 12 months. Respondents who said usual source of care was the emergency room are not counted as having a usual source of care. *Difference from ESI is statistically significant (p&lt;.05)</a:t>
            </a:r>
          </a:p>
          <a:p>
            <a:r>
              <a:rPr lang="en-US" dirty="0" smtClean="0"/>
              <a:t>SOURCE: KCMU analysis of 2014 NHIS  data. </a:t>
            </a:r>
            <a:endParaRPr lang="en-US" b="1" dirty="0">
              <a:solidFill>
                <a:srgbClr val="FF0000"/>
              </a:solidFill>
            </a:endParaRPr>
          </a:p>
        </p:txBody>
      </p:sp>
      <p:sp>
        <p:nvSpPr>
          <p:cNvPr id="4" name="Title 3"/>
          <p:cNvSpPr>
            <a:spLocks noGrp="1"/>
          </p:cNvSpPr>
          <p:nvPr>
            <p:ph type="title"/>
          </p:nvPr>
        </p:nvSpPr>
        <p:spPr>
          <a:xfrm>
            <a:off x="91440" y="365760"/>
            <a:ext cx="8961120" cy="777240"/>
          </a:xfrm>
        </p:spPr>
        <p:txBody>
          <a:bodyPr/>
          <a:lstStyle/>
          <a:p>
            <a:r>
              <a:rPr lang="en-US" dirty="0" smtClean="0"/>
              <a:t>Compared to the uninsured, Medicaid coverage increases access to care.</a:t>
            </a:r>
            <a:endParaRPr lang="en-US" dirty="0"/>
          </a:p>
        </p:txBody>
      </p:sp>
      <p:grpSp>
        <p:nvGrpSpPr>
          <p:cNvPr id="2" name="Group 1"/>
          <p:cNvGrpSpPr/>
          <p:nvPr/>
        </p:nvGrpSpPr>
        <p:grpSpPr>
          <a:xfrm>
            <a:off x="609600" y="5641387"/>
            <a:ext cx="8382000" cy="105879"/>
            <a:chOff x="685800" y="5726668"/>
            <a:chExt cx="8001000" cy="0"/>
          </a:xfrm>
        </p:grpSpPr>
        <p:cxnSp>
          <p:nvCxnSpPr>
            <p:cNvPr id="8" name="Straight Connector 7"/>
            <p:cNvCxnSpPr/>
            <p:nvPr/>
          </p:nvCxnSpPr>
          <p:spPr>
            <a:xfrm>
              <a:off x="685800" y="5726668"/>
              <a:ext cx="32766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a:off x="5410200" y="5726668"/>
              <a:ext cx="32766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3" name="Group 2"/>
          <p:cNvGrpSpPr/>
          <p:nvPr/>
        </p:nvGrpSpPr>
        <p:grpSpPr>
          <a:xfrm>
            <a:off x="685800" y="5641387"/>
            <a:ext cx="7902455" cy="369333"/>
            <a:chOff x="631945" y="5911333"/>
            <a:chExt cx="7902455" cy="369333"/>
          </a:xfrm>
        </p:grpSpPr>
        <p:sp>
          <p:nvSpPr>
            <p:cNvPr id="9" name="TextBox 8"/>
            <p:cNvSpPr txBox="1"/>
            <p:nvPr/>
          </p:nvSpPr>
          <p:spPr>
            <a:xfrm>
              <a:off x="631945" y="5911333"/>
              <a:ext cx="3048000" cy="369332"/>
            </a:xfrm>
            <a:prstGeom prst="rect">
              <a:avLst/>
            </a:prstGeom>
            <a:noFill/>
          </p:spPr>
          <p:txBody>
            <a:bodyPr wrap="square" rtlCol="0">
              <a:spAutoFit/>
            </a:bodyPr>
            <a:lstStyle/>
            <a:p>
              <a:pPr algn="ctr"/>
              <a:r>
                <a:rPr lang="en-US" b="1" dirty="0" smtClean="0">
                  <a:solidFill>
                    <a:srgbClr val="000000"/>
                  </a:solidFill>
                </a:rPr>
                <a:t>Children</a:t>
              </a:r>
              <a:endParaRPr lang="en-US" b="1" dirty="0">
                <a:solidFill>
                  <a:srgbClr val="000000"/>
                </a:solidFill>
              </a:endParaRPr>
            </a:p>
          </p:txBody>
        </p:sp>
        <p:sp>
          <p:nvSpPr>
            <p:cNvPr id="11" name="TextBox 10"/>
            <p:cNvSpPr txBox="1"/>
            <p:nvPr/>
          </p:nvSpPr>
          <p:spPr>
            <a:xfrm>
              <a:off x="5486400" y="5911334"/>
              <a:ext cx="3048000" cy="369332"/>
            </a:xfrm>
            <a:prstGeom prst="rect">
              <a:avLst/>
            </a:prstGeom>
            <a:noFill/>
          </p:spPr>
          <p:txBody>
            <a:bodyPr wrap="square" rtlCol="0">
              <a:spAutoFit/>
            </a:bodyPr>
            <a:lstStyle/>
            <a:p>
              <a:pPr algn="ctr"/>
              <a:r>
                <a:rPr lang="en-US" b="1" dirty="0" smtClean="0">
                  <a:solidFill>
                    <a:srgbClr val="000000"/>
                  </a:solidFill>
                </a:rPr>
                <a:t>Nonelderly Adults</a:t>
              </a:r>
              <a:endParaRPr lang="en-US" b="1" dirty="0">
                <a:solidFill>
                  <a:srgbClr val="000000"/>
                </a:solidFill>
              </a:endParaRPr>
            </a:p>
          </p:txBody>
        </p:sp>
      </p:grpSp>
    </p:spTree>
    <p:extLst>
      <p:ext uri="{BB962C8B-B14F-4D97-AF65-F5344CB8AC3E}">
        <p14:creationId xmlns:p14="http://schemas.microsoft.com/office/powerpoint/2010/main" val="175589195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 name="Content Placeholder 5"/>
          <p:cNvGraphicFramePr>
            <a:graphicFrameLocks noGrp="1"/>
          </p:cNvGraphicFramePr>
          <p:nvPr>
            <p:ph idx="1"/>
            <p:extLst>
              <p:ext uri="{D42A27DB-BD31-4B8C-83A1-F6EECF244321}">
                <p14:modId xmlns:p14="http://schemas.microsoft.com/office/powerpoint/2010/main" val="375022152"/>
              </p:ext>
            </p:extLst>
          </p:nvPr>
        </p:nvGraphicFramePr>
        <p:xfrm>
          <a:off x="92075" y="1371600"/>
          <a:ext cx="8959850" cy="4754563"/>
        </p:xfrm>
        <a:graphic>
          <a:graphicData uri="http://schemas.openxmlformats.org/drawingml/2006/chart">
            <c:chart xmlns:c="http://schemas.openxmlformats.org/drawingml/2006/chart" xmlns:r="http://schemas.openxmlformats.org/officeDocument/2006/relationships" r:id="rId3"/>
          </a:graphicData>
        </a:graphic>
      </p:graphicFrame>
      <p:sp>
        <p:nvSpPr>
          <p:cNvPr id="4" name="Text Placeholder 3"/>
          <p:cNvSpPr>
            <a:spLocks noGrp="1"/>
          </p:cNvSpPr>
          <p:nvPr>
            <p:ph type="body" sz="quarter" idx="11"/>
          </p:nvPr>
        </p:nvSpPr>
        <p:spPr/>
        <p:txBody>
          <a:bodyPr/>
          <a:lstStyle/>
          <a:p>
            <a:r>
              <a:rPr lang="en-US" dirty="0" smtClean="0"/>
              <a:t>SOURCE: KCMU/Urban Institute estimates based on data from FY 2011 MSIS and CMS-64. MSIS FY 2010 data were used for FL, KS, ME, MD, MT, NM, NJ, OK, TX, and UT, but adjusted to 2011 CMS-64.</a:t>
            </a:r>
            <a:endParaRPr lang="en-US" dirty="0"/>
          </a:p>
        </p:txBody>
      </p:sp>
      <p:sp>
        <p:nvSpPr>
          <p:cNvPr id="2" name="Title 1"/>
          <p:cNvSpPr>
            <a:spLocks noGrp="1"/>
          </p:cNvSpPr>
          <p:nvPr>
            <p:ph type="title"/>
          </p:nvPr>
        </p:nvSpPr>
        <p:spPr/>
        <p:txBody>
          <a:bodyPr/>
          <a:lstStyle/>
          <a:p>
            <a:r>
              <a:rPr lang="en-US" smtClean="0"/>
              <a:t>Top 5% of Enrollees Accounted for More than Half of Medicaid Spending, FY 2011</a:t>
            </a:r>
            <a:endParaRPr lang="en-US" dirty="0"/>
          </a:p>
        </p:txBody>
      </p:sp>
      <p:sp>
        <p:nvSpPr>
          <p:cNvPr id="33" name="Text Box 9"/>
          <p:cNvSpPr txBox="1">
            <a:spLocks noChangeArrowheads="1"/>
          </p:cNvSpPr>
          <p:nvPr/>
        </p:nvSpPr>
        <p:spPr bwMode="auto">
          <a:xfrm>
            <a:off x="1847603" y="5923479"/>
            <a:ext cx="2286000" cy="369332"/>
          </a:xfrm>
          <a:prstGeom prst="rect">
            <a:avLst/>
          </a:prstGeom>
          <a:noFill/>
          <a:ln w="9525">
            <a:noFill/>
            <a:miter lim="800000"/>
            <a:headEnd/>
            <a:tailEnd/>
          </a:ln>
        </p:spPr>
        <p:txBody>
          <a:bodyPr>
            <a:spAutoFit/>
          </a:bodyPr>
          <a:lstStyle/>
          <a:p>
            <a:pPr algn="ctr" eaLnBrk="0" fontAlgn="base" hangingPunct="0">
              <a:spcBef>
                <a:spcPct val="50000"/>
              </a:spcBef>
              <a:spcAft>
                <a:spcPct val="0"/>
              </a:spcAft>
            </a:pPr>
            <a:r>
              <a:rPr lang="en-US" b="1" dirty="0" smtClean="0">
                <a:solidFill>
                  <a:srgbClr val="000000"/>
                </a:solidFill>
                <a:cs typeface="Arial" charset="0"/>
              </a:rPr>
              <a:t>68.0 </a:t>
            </a:r>
            <a:r>
              <a:rPr lang="en-US" b="1" dirty="0">
                <a:solidFill>
                  <a:srgbClr val="000000"/>
                </a:solidFill>
                <a:cs typeface="Arial" charset="0"/>
              </a:rPr>
              <a:t>million</a:t>
            </a:r>
          </a:p>
        </p:txBody>
      </p:sp>
      <p:sp>
        <p:nvSpPr>
          <p:cNvPr id="34" name="Text Box 10"/>
          <p:cNvSpPr txBox="1">
            <a:spLocks noChangeArrowheads="1"/>
          </p:cNvSpPr>
          <p:nvPr/>
        </p:nvSpPr>
        <p:spPr bwMode="auto">
          <a:xfrm>
            <a:off x="5410200" y="5923479"/>
            <a:ext cx="1651000" cy="366712"/>
          </a:xfrm>
          <a:prstGeom prst="rect">
            <a:avLst/>
          </a:prstGeom>
          <a:noFill/>
          <a:ln w="9525">
            <a:noFill/>
            <a:miter lim="800000"/>
            <a:headEnd/>
            <a:tailEnd/>
          </a:ln>
        </p:spPr>
        <p:txBody>
          <a:bodyPr wrap="square">
            <a:spAutoFit/>
          </a:bodyPr>
          <a:lstStyle/>
          <a:p>
            <a:pPr algn="ctr" eaLnBrk="0" fontAlgn="base" hangingPunct="0">
              <a:spcBef>
                <a:spcPct val="50000"/>
              </a:spcBef>
              <a:spcAft>
                <a:spcPct val="0"/>
              </a:spcAft>
            </a:pPr>
            <a:r>
              <a:rPr lang="en-US" b="1" dirty="0" smtClean="0">
                <a:solidFill>
                  <a:srgbClr val="000000"/>
                </a:solidFill>
                <a:cs typeface="Arial" charset="0"/>
              </a:rPr>
              <a:t>$397.6 </a:t>
            </a:r>
            <a:r>
              <a:rPr lang="en-US" b="1" dirty="0">
                <a:solidFill>
                  <a:srgbClr val="000000"/>
                </a:solidFill>
                <a:cs typeface="Arial" charset="0"/>
              </a:rPr>
              <a:t>billion</a:t>
            </a:r>
            <a:endParaRPr lang="en-US" sz="1600" b="1" dirty="0">
              <a:solidFill>
                <a:srgbClr val="000000"/>
              </a:solidFill>
              <a:cs typeface="Arial" charset="0"/>
            </a:endParaRPr>
          </a:p>
        </p:txBody>
      </p:sp>
      <p:cxnSp>
        <p:nvCxnSpPr>
          <p:cNvPr id="7" name="Straight Connector 6"/>
          <p:cNvCxnSpPr/>
          <p:nvPr/>
        </p:nvCxnSpPr>
        <p:spPr>
          <a:xfrm>
            <a:off x="3457575" y="1971675"/>
            <a:ext cx="1981200" cy="0"/>
          </a:xfrm>
          <a:prstGeom prst="line">
            <a:avLst/>
          </a:prstGeom>
          <a:ln w="12700" cmpd="sng">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a:off x="3457575" y="2133600"/>
            <a:ext cx="1981200" cy="1828800"/>
          </a:xfrm>
          <a:prstGeom prst="line">
            <a:avLst/>
          </a:prstGeom>
          <a:ln w="12700" cmpd="sng">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6322591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Object 2"/>
          <p:cNvGraphicFramePr>
            <a:graphicFrameLocks noGrp="1" noChangeAspect="1"/>
          </p:cNvGraphicFramePr>
          <p:nvPr>
            <p:ph type="chart" idx="4294967295"/>
            <p:extLst>
              <p:ext uri="{D42A27DB-BD31-4B8C-83A1-F6EECF244321}">
                <p14:modId xmlns:p14="http://schemas.microsoft.com/office/powerpoint/2010/main" val="3279090533"/>
              </p:ext>
            </p:extLst>
          </p:nvPr>
        </p:nvGraphicFramePr>
        <p:xfrm>
          <a:off x="125413" y="1447800"/>
          <a:ext cx="9018587" cy="4543425"/>
        </p:xfrm>
        <a:graphic>
          <a:graphicData uri="http://schemas.openxmlformats.org/drawingml/2006/chart">
            <c:chart xmlns:c="http://schemas.openxmlformats.org/drawingml/2006/chart" xmlns:r="http://schemas.openxmlformats.org/officeDocument/2006/relationships" r:id="rId3"/>
          </a:graphicData>
        </a:graphic>
      </p:graphicFrame>
      <p:sp>
        <p:nvSpPr>
          <p:cNvPr id="21507" name="Rectangle 3"/>
          <p:cNvSpPr>
            <a:spLocks noGrp="1" noChangeArrowheads="1"/>
          </p:cNvSpPr>
          <p:nvPr>
            <p:ph type="title" idx="4294967295"/>
          </p:nvPr>
        </p:nvSpPr>
        <p:spPr>
          <a:xfrm>
            <a:off x="0" y="450850"/>
            <a:ext cx="9144000" cy="866775"/>
          </a:xfrm>
        </p:spPr>
        <p:txBody>
          <a:bodyPr lIns="91413" tIns="45706" rIns="91413" bIns="45706"/>
          <a:lstStyle/>
          <a:p>
            <a:pPr eaLnBrk="1" hangingPunct="1"/>
            <a:r>
              <a:rPr lang="en-US" sz="2800" dirty="0" smtClean="0">
                <a:solidFill>
                  <a:schemeClr val="tx1"/>
                </a:solidFill>
                <a:latin typeface="+mj-lt"/>
                <a:cs typeface="Arial" pitchFamily="34" charset="0"/>
              </a:rPr>
              <a:t>Dual </a:t>
            </a:r>
            <a:r>
              <a:rPr lang="en-US" sz="2800" dirty="0" err="1">
                <a:solidFill>
                  <a:schemeClr val="tx1"/>
                </a:solidFill>
                <a:latin typeface="+mj-lt"/>
                <a:cs typeface="Arial" pitchFamily="34" charset="0"/>
              </a:rPr>
              <a:t>Eligibles</a:t>
            </a:r>
            <a:r>
              <a:rPr lang="en-US" sz="2800" dirty="0">
                <a:solidFill>
                  <a:schemeClr val="tx1"/>
                </a:solidFill>
                <a:latin typeface="+mj-lt"/>
                <a:cs typeface="Arial" pitchFamily="34" charset="0"/>
              </a:rPr>
              <a:t> </a:t>
            </a:r>
            <a:r>
              <a:rPr lang="en-US" sz="2800" dirty="0" smtClean="0">
                <a:solidFill>
                  <a:schemeClr val="tx1"/>
                </a:solidFill>
                <a:latin typeface="+mj-lt"/>
                <a:cs typeface="Arial" pitchFamily="34" charset="0"/>
              </a:rPr>
              <a:t>have significant health problems.</a:t>
            </a:r>
            <a:endParaRPr lang="en-US" sz="2800" dirty="0">
              <a:solidFill>
                <a:schemeClr val="tx1"/>
              </a:solidFill>
              <a:latin typeface="+mj-lt"/>
              <a:cs typeface="Arial" pitchFamily="34" charset="0"/>
            </a:endParaRPr>
          </a:p>
        </p:txBody>
      </p:sp>
      <p:sp>
        <p:nvSpPr>
          <p:cNvPr id="21508" name="Text Box 5"/>
          <p:cNvSpPr txBox="1">
            <a:spLocks noChangeArrowheads="1"/>
          </p:cNvSpPr>
          <p:nvPr/>
        </p:nvSpPr>
        <p:spPr bwMode="auto">
          <a:xfrm>
            <a:off x="19050" y="6005713"/>
            <a:ext cx="6019800" cy="852287"/>
          </a:xfrm>
          <a:prstGeom prst="rect">
            <a:avLst/>
          </a:prstGeom>
          <a:noFill/>
          <a:ln w="9525">
            <a:noFill/>
            <a:miter lim="800000"/>
            <a:headEnd/>
            <a:tailEnd/>
          </a:ln>
        </p:spPr>
        <p:txBody>
          <a:bodyPr wrap="square" lIns="82044" tIns="41022" rIns="82044" bIns="41022">
            <a:prstTxWarp prst="textNoShape">
              <a:avLst/>
            </a:prstTxWarp>
            <a:spAutoFit/>
          </a:bodyPr>
          <a:lstStyle/>
          <a:p>
            <a:pPr defTabSz="820738"/>
            <a:r>
              <a:rPr lang="en-US" sz="1000" dirty="0">
                <a:solidFill>
                  <a:srgbClr val="000000">
                    <a:lumMod val="75000"/>
                  </a:srgbClr>
                </a:solidFill>
                <a:latin typeface="Arial" pitchFamily="34" charset="0"/>
                <a:ea typeface="Calibri" pitchFamily="-123" charset="0"/>
                <a:cs typeface="Arial" pitchFamily="34" charset="0"/>
              </a:rPr>
              <a:t>NOTES: Total number of dual </a:t>
            </a:r>
            <a:r>
              <a:rPr lang="en-US" sz="1000" dirty="0" err="1">
                <a:solidFill>
                  <a:srgbClr val="000000">
                    <a:lumMod val="75000"/>
                  </a:srgbClr>
                </a:solidFill>
                <a:latin typeface="Arial" pitchFamily="34" charset="0"/>
                <a:ea typeface="Calibri" pitchFamily="-123" charset="0"/>
                <a:cs typeface="Arial" pitchFamily="34" charset="0"/>
              </a:rPr>
              <a:t>eligibles</a:t>
            </a:r>
            <a:r>
              <a:rPr lang="en-US" sz="1000" dirty="0">
                <a:solidFill>
                  <a:srgbClr val="000000">
                    <a:lumMod val="75000"/>
                  </a:srgbClr>
                </a:solidFill>
                <a:latin typeface="Arial" pitchFamily="34" charset="0"/>
                <a:ea typeface="Calibri" pitchFamily="-123" charset="0"/>
                <a:cs typeface="Arial" pitchFamily="34" charset="0"/>
              </a:rPr>
              <a:t> includes beneficiaries eligible for full Medicaid benefits, along with other low-income beneficiaries eligible for assistance </a:t>
            </a:r>
            <a:r>
              <a:rPr lang="en-US" sz="1000" dirty="0" smtClean="0">
                <a:solidFill>
                  <a:srgbClr val="000000">
                    <a:lumMod val="75000"/>
                  </a:srgbClr>
                </a:solidFill>
                <a:latin typeface="Arial" pitchFamily="34" charset="0"/>
                <a:ea typeface="Calibri" pitchFamily="-123" charset="0"/>
                <a:cs typeface="Arial" pitchFamily="34" charset="0"/>
              </a:rPr>
              <a:t>with </a:t>
            </a:r>
            <a:r>
              <a:rPr lang="en-US" sz="1000" dirty="0">
                <a:solidFill>
                  <a:srgbClr val="000000">
                    <a:lumMod val="75000"/>
                  </a:srgbClr>
                </a:solidFill>
                <a:latin typeface="Arial" pitchFamily="34" charset="0"/>
                <a:ea typeface="Calibri" pitchFamily="-123" charset="0"/>
                <a:cs typeface="Arial" pitchFamily="34" charset="0"/>
              </a:rPr>
              <a:t>Medicare premiums and cost-sharing requirements (the Medicare Savings Programs). </a:t>
            </a:r>
            <a:br>
              <a:rPr lang="en-US" sz="1000" dirty="0">
                <a:solidFill>
                  <a:srgbClr val="000000">
                    <a:lumMod val="75000"/>
                  </a:srgbClr>
                </a:solidFill>
                <a:latin typeface="Arial" pitchFamily="34" charset="0"/>
                <a:ea typeface="Calibri" pitchFamily="-123" charset="0"/>
                <a:cs typeface="Arial" pitchFamily="34" charset="0"/>
              </a:rPr>
            </a:br>
            <a:r>
              <a:rPr lang="en-US" sz="1000" dirty="0">
                <a:solidFill>
                  <a:srgbClr val="000000">
                    <a:lumMod val="75000"/>
                  </a:srgbClr>
                </a:solidFill>
                <a:latin typeface="Arial" pitchFamily="34" charset="0"/>
                <a:ea typeface="Calibri" pitchFamily="-123" charset="0"/>
                <a:cs typeface="Arial" pitchFamily="34" charset="0"/>
              </a:rPr>
              <a:t>SOURCE: Kaiser Family Foundation analysis of the CMS Medicare Current Beneficiary Survey Cost and </a:t>
            </a:r>
            <a:r>
              <a:rPr lang="en-US" sz="1000" dirty="0">
                <a:solidFill>
                  <a:srgbClr val="000000"/>
                </a:solidFill>
                <a:latin typeface="Arial" pitchFamily="34" charset="0"/>
                <a:ea typeface="Calibri" pitchFamily="-123" charset="0"/>
                <a:cs typeface="Arial" pitchFamily="34" charset="0"/>
              </a:rPr>
              <a:t>Use File, </a:t>
            </a:r>
            <a:r>
              <a:rPr lang="en-US" sz="1000" dirty="0" smtClean="0">
                <a:solidFill>
                  <a:srgbClr val="000000"/>
                </a:solidFill>
                <a:latin typeface="Arial" pitchFamily="34" charset="0"/>
                <a:ea typeface="Calibri" pitchFamily="-123" charset="0"/>
                <a:cs typeface="Arial" pitchFamily="34" charset="0"/>
              </a:rPr>
              <a:t>2008.</a:t>
            </a:r>
            <a:endParaRPr lang="en-US" sz="1000" dirty="0">
              <a:solidFill>
                <a:srgbClr val="000000"/>
              </a:solidFill>
              <a:latin typeface="Arial" pitchFamily="34" charset="0"/>
              <a:ea typeface="Calibri" pitchFamily="-123" charset="0"/>
              <a:cs typeface="Arial" pitchFamily="34" charset="0"/>
            </a:endParaRPr>
          </a:p>
        </p:txBody>
      </p:sp>
    </p:spTree>
    <p:extLst>
      <p:ext uri="{BB962C8B-B14F-4D97-AF65-F5344CB8AC3E}">
        <p14:creationId xmlns:p14="http://schemas.microsoft.com/office/powerpoint/2010/main" val="289162309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ontent Placeholder 5"/>
          <p:cNvGraphicFramePr>
            <a:graphicFrameLocks noGrp="1"/>
          </p:cNvGraphicFramePr>
          <p:nvPr>
            <p:ph idx="1"/>
            <p:extLst>
              <p:ext uri="{D42A27DB-BD31-4B8C-83A1-F6EECF244321}">
                <p14:modId xmlns:p14="http://schemas.microsoft.com/office/powerpoint/2010/main" val="634834375"/>
              </p:ext>
            </p:extLst>
          </p:nvPr>
        </p:nvGraphicFramePr>
        <p:xfrm>
          <a:off x="92075" y="1371600"/>
          <a:ext cx="4433888" cy="4754563"/>
        </p:xfrm>
        <a:graphic>
          <a:graphicData uri="http://schemas.openxmlformats.org/drawingml/2006/chart">
            <c:chart xmlns:c="http://schemas.openxmlformats.org/drawingml/2006/chart" xmlns:r="http://schemas.openxmlformats.org/officeDocument/2006/relationships" r:id="rId3"/>
          </a:graphicData>
        </a:graphic>
      </p:graphicFrame>
      <p:sp>
        <p:nvSpPr>
          <p:cNvPr id="3" name="Text Placeholder 2"/>
          <p:cNvSpPr>
            <a:spLocks noGrp="1"/>
          </p:cNvSpPr>
          <p:nvPr>
            <p:ph type="body" sz="quarter" idx="11"/>
          </p:nvPr>
        </p:nvSpPr>
        <p:spPr/>
        <p:txBody>
          <a:bodyPr/>
          <a:lstStyle/>
          <a:p>
            <a:r>
              <a:rPr lang="en-US" dirty="0" smtClean="0"/>
              <a:t>SOURCE: Kaiser Commission on Medicaid and the Uninsured and Urban Institute estimates based on data  from FY 2011 MSIS and CMS-64 reports. 2010 MSIS data was used for FL, KS, MD, MT, NM, NJ, OK, TX, and UT, because 2011 data were unavailable.</a:t>
            </a:r>
            <a:endParaRPr lang="en-US" dirty="0"/>
          </a:p>
        </p:txBody>
      </p:sp>
      <p:graphicFrame>
        <p:nvGraphicFramePr>
          <p:cNvPr id="7" name="Content Placeholder 6"/>
          <p:cNvGraphicFramePr>
            <a:graphicFrameLocks noGrp="1"/>
          </p:cNvGraphicFramePr>
          <p:nvPr>
            <p:ph idx="12"/>
            <p:extLst>
              <p:ext uri="{D42A27DB-BD31-4B8C-83A1-F6EECF244321}">
                <p14:modId xmlns:p14="http://schemas.microsoft.com/office/powerpoint/2010/main" val="1405529454"/>
              </p:ext>
            </p:extLst>
          </p:nvPr>
        </p:nvGraphicFramePr>
        <p:xfrm>
          <a:off x="4618038" y="1371600"/>
          <a:ext cx="4433887" cy="4754563"/>
        </p:xfrm>
        <a:graphic>
          <a:graphicData uri="http://schemas.openxmlformats.org/drawingml/2006/chart">
            <c:chart xmlns:c="http://schemas.openxmlformats.org/drawingml/2006/chart" xmlns:r="http://schemas.openxmlformats.org/officeDocument/2006/relationships" r:id="rId4"/>
          </a:graphicData>
        </a:graphic>
      </p:graphicFrame>
      <p:sp>
        <p:nvSpPr>
          <p:cNvPr id="4" name="Title 3"/>
          <p:cNvSpPr>
            <a:spLocks noGrp="1"/>
          </p:cNvSpPr>
          <p:nvPr>
            <p:ph type="title"/>
          </p:nvPr>
        </p:nvSpPr>
        <p:spPr/>
        <p:txBody>
          <a:bodyPr/>
          <a:lstStyle/>
          <a:p>
            <a:r>
              <a:rPr lang="en-US" dirty="0" smtClean="0"/>
              <a:t>Duals Account for 36% of Medicaid Spending, FY 2011</a:t>
            </a:r>
            <a:endParaRPr lang="en-US" dirty="0"/>
          </a:p>
        </p:txBody>
      </p:sp>
      <p:sp>
        <p:nvSpPr>
          <p:cNvPr id="8" name="Right Brace 7"/>
          <p:cNvSpPr/>
          <p:nvPr/>
        </p:nvSpPr>
        <p:spPr>
          <a:xfrm>
            <a:off x="8225420" y="2000250"/>
            <a:ext cx="384048" cy="3810000"/>
          </a:xfrm>
          <a:prstGeom prst="rightBrace">
            <a:avLst/>
          </a:prstGeom>
          <a:ln w="19050" cmpd="sng">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srgbClr val="000000"/>
              </a:solidFill>
            </a:endParaRPr>
          </a:p>
        </p:txBody>
      </p:sp>
      <p:sp>
        <p:nvSpPr>
          <p:cNvPr id="9" name="TextBox 8"/>
          <p:cNvSpPr txBox="1"/>
          <p:nvPr/>
        </p:nvSpPr>
        <p:spPr>
          <a:xfrm>
            <a:off x="8388869" y="3429000"/>
            <a:ext cx="849913" cy="715581"/>
          </a:xfrm>
          <a:prstGeom prst="rect">
            <a:avLst/>
          </a:prstGeom>
          <a:noFill/>
        </p:spPr>
        <p:txBody>
          <a:bodyPr wrap="none" rtlCol="0">
            <a:spAutoFit/>
          </a:bodyPr>
          <a:lstStyle/>
          <a:p>
            <a:pPr algn="ctr"/>
            <a:r>
              <a:rPr lang="en-US" sz="1350" b="1" dirty="0" smtClean="0">
                <a:solidFill>
                  <a:srgbClr val="000000"/>
                </a:solidFill>
                <a:cs typeface="Meta Offc Pro"/>
              </a:rPr>
              <a:t>Dual </a:t>
            </a:r>
          </a:p>
          <a:p>
            <a:pPr algn="ctr"/>
            <a:r>
              <a:rPr lang="en-US" sz="1350" b="1" dirty="0" smtClean="0">
                <a:solidFill>
                  <a:srgbClr val="000000"/>
                </a:solidFill>
                <a:cs typeface="Meta Offc Pro"/>
              </a:rPr>
              <a:t>Spending</a:t>
            </a:r>
          </a:p>
          <a:p>
            <a:pPr algn="ctr"/>
            <a:r>
              <a:rPr lang="en-US" sz="1350" b="1" dirty="0" smtClean="0">
                <a:solidFill>
                  <a:srgbClr val="000000"/>
                </a:solidFill>
                <a:cs typeface="Meta Offc Pro"/>
              </a:rPr>
              <a:t>36%</a:t>
            </a:r>
          </a:p>
        </p:txBody>
      </p:sp>
      <p:sp>
        <p:nvSpPr>
          <p:cNvPr id="10" name="Text Box 5"/>
          <p:cNvSpPr txBox="1">
            <a:spLocks noChangeArrowheads="1"/>
          </p:cNvSpPr>
          <p:nvPr/>
        </p:nvSpPr>
        <p:spPr bwMode="auto">
          <a:xfrm>
            <a:off x="0" y="5791200"/>
            <a:ext cx="4038600" cy="396875"/>
          </a:xfrm>
          <a:prstGeom prst="rect">
            <a:avLst/>
          </a:prstGeom>
          <a:noFill/>
          <a:ln w="9525">
            <a:noFill/>
            <a:miter lim="800000"/>
            <a:headEnd/>
            <a:tailEnd/>
          </a:ln>
        </p:spPr>
        <p:txBody>
          <a:bodyPr wrap="square">
            <a:spAutoFit/>
          </a:bodyPr>
          <a:lstStyle/>
          <a:p>
            <a:pPr algn="ctr" fontAlgn="base">
              <a:spcBef>
                <a:spcPct val="50000"/>
              </a:spcBef>
              <a:spcAft>
                <a:spcPct val="0"/>
              </a:spcAft>
            </a:pPr>
            <a:r>
              <a:rPr lang="en-US" sz="2000" b="1" dirty="0">
                <a:solidFill>
                  <a:srgbClr val="000000"/>
                </a:solidFill>
              </a:rPr>
              <a:t>Total = </a:t>
            </a:r>
            <a:r>
              <a:rPr lang="en-US" sz="2000" b="1" dirty="0" smtClean="0">
                <a:solidFill>
                  <a:srgbClr val="000000"/>
                </a:solidFill>
              </a:rPr>
              <a:t>68.0 </a:t>
            </a:r>
            <a:r>
              <a:rPr lang="en-US" sz="2000" b="1" dirty="0">
                <a:solidFill>
                  <a:srgbClr val="000000"/>
                </a:solidFill>
              </a:rPr>
              <a:t>Million</a:t>
            </a:r>
          </a:p>
        </p:txBody>
      </p:sp>
      <p:sp>
        <p:nvSpPr>
          <p:cNvPr id="11" name="Text Box 8"/>
          <p:cNvSpPr txBox="1">
            <a:spLocks noChangeArrowheads="1"/>
          </p:cNvSpPr>
          <p:nvPr/>
        </p:nvSpPr>
        <p:spPr bwMode="auto">
          <a:xfrm>
            <a:off x="4538932" y="5791200"/>
            <a:ext cx="3657600" cy="396875"/>
          </a:xfrm>
          <a:prstGeom prst="rect">
            <a:avLst/>
          </a:prstGeom>
          <a:noFill/>
          <a:ln w="9525">
            <a:noFill/>
            <a:miter lim="800000"/>
            <a:headEnd/>
            <a:tailEnd/>
          </a:ln>
        </p:spPr>
        <p:txBody>
          <a:bodyPr wrap="square">
            <a:spAutoFit/>
          </a:bodyPr>
          <a:lstStyle/>
          <a:p>
            <a:pPr algn="ctr" fontAlgn="base">
              <a:spcBef>
                <a:spcPct val="50000"/>
              </a:spcBef>
              <a:spcAft>
                <a:spcPct val="0"/>
              </a:spcAft>
            </a:pPr>
            <a:r>
              <a:rPr lang="en-US" sz="2000" b="1" dirty="0">
                <a:solidFill>
                  <a:srgbClr val="000000"/>
                </a:solidFill>
              </a:rPr>
              <a:t>Total = </a:t>
            </a:r>
            <a:r>
              <a:rPr lang="en-US" sz="2000" b="1" dirty="0" smtClean="0">
                <a:solidFill>
                  <a:srgbClr val="000000"/>
                </a:solidFill>
              </a:rPr>
              <a:t>$412.1 </a:t>
            </a:r>
            <a:r>
              <a:rPr lang="en-US" sz="2000" b="1" dirty="0">
                <a:solidFill>
                  <a:srgbClr val="000000"/>
                </a:solidFill>
              </a:rPr>
              <a:t>Billion</a:t>
            </a:r>
          </a:p>
        </p:txBody>
      </p:sp>
    </p:spTree>
    <p:extLst>
      <p:ext uri="{BB962C8B-B14F-4D97-AF65-F5344CB8AC3E}">
        <p14:creationId xmlns:p14="http://schemas.microsoft.com/office/powerpoint/2010/main" val="256119148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Medicaid at 50: Moving to the future</a:t>
            </a:r>
            <a:endParaRPr lang="en-US" dirty="0"/>
          </a:p>
        </p:txBody>
      </p:sp>
      <p:sp>
        <p:nvSpPr>
          <p:cNvPr id="13" name="Rounded Rectangle 12"/>
          <p:cNvSpPr/>
          <p:nvPr/>
        </p:nvSpPr>
        <p:spPr bwMode="auto">
          <a:xfrm>
            <a:off x="5270760" y="4022652"/>
            <a:ext cx="2895600" cy="914400"/>
          </a:xfrm>
          <a:prstGeom prst="roundRect">
            <a:avLst/>
          </a:prstGeom>
          <a:solidFill>
            <a:schemeClr val="tx2"/>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algn="ctr"/>
            <a:endParaRPr lang="en-US" b="1" i="1" dirty="0" smtClean="0">
              <a:solidFill>
                <a:srgbClr val="000000"/>
              </a:solidFill>
            </a:endParaRPr>
          </a:p>
        </p:txBody>
      </p:sp>
      <p:sp>
        <p:nvSpPr>
          <p:cNvPr id="26" name="Rounded Rectangle 25"/>
          <p:cNvSpPr/>
          <p:nvPr/>
        </p:nvSpPr>
        <p:spPr bwMode="auto">
          <a:xfrm>
            <a:off x="5270760" y="5181600"/>
            <a:ext cx="2895600" cy="914400"/>
          </a:xfrm>
          <a:prstGeom prst="roundRect">
            <a:avLst/>
          </a:prstGeom>
          <a:solidFill>
            <a:schemeClr val="tx2"/>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algn="ctr"/>
            <a:r>
              <a:rPr lang="en-US" b="1" i="1" dirty="0" smtClean="0">
                <a:solidFill>
                  <a:srgbClr val="000000"/>
                </a:solidFill>
              </a:rPr>
              <a:t>Delivery System Reforms</a:t>
            </a:r>
          </a:p>
        </p:txBody>
      </p:sp>
      <p:sp>
        <p:nvSpPr>
          <p:cNvPr id="27" name="Rounded Rectangle 26"/>
          <p:cNvSpPr/>
          <p:nvPr/>
        </p:nvSpPr>
        <p:spPr bwMode="auto">
          <a:xfrm>
            <a:off x="762000" y="1752600"/>
            <a:ext cx="2895600" cy="914400"/>
          </a:xfrm>
          <a:prstGeom prst="roundRect">
            <a:avLst/>
          </a:prstGeom>
          <a:solidFill>
            <a:schemeClr val="accent2"/>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algn="ctr"/>
            <a:r>
              <a:rPr lang="en-US" b="1" dirty="0">
                <a:solidFill>
                  <a:srgbClr val="FFFFFF"/>
                </a:solidFill>
              </a:rPr>
              <a:t>Health Insurance Coverage </a:t>
            </a:r>
          </a:p>
          <a:p>
            <a:pPr algn="ctr"/>
            <a:r>
              <a:rPr lang="en-US" b="1" dirty="0">
                <a:solidFill>
                  <a:srgbClr val="FFFFFF"/>
                </a:solidFill>
              </a:rPr>
              <a:t>for Certain </a:t>
            </a:r>
            <a:r>
              <a:rPr lang="en-US" b="1" dirty="0" smtClean="0">
                <a:solidFill>
                  <a:srgbClr val="FFFFFF"/>
                </a:solidFill>
              </a:rPr>
              <a:t>Individuals</a:t>
            </a:r>
            <a:endParaRPr lang="en-US" b="1" dirty="0">
              <a:solidFill>
                <a:srgbClr val="FFFFFF"/>
              </a:solidFill>
            </a:endParaRPr>
          </a:p>
        </p:txBody>
      </p:sp>
      <p:sp>
        <p:nvSpPr>
          <p:cNvPr id="28" name="Rounded Rectangle 27"/>
          <p:cNvSpPr/>
          <p:nvPr/>
        </p:nvSpPr>
        <p:spPr bwMode="auto">
          <a:xfrm>
            <a:off x="762000" y="2887246"/>
            <a:ext cx="2895600" cy="914400"/>
          </a:xfrm>
          <a:prstGeom prst="roundRect">
            <a:avLst/>
          </a:prstGeom>
          <a:solidFill>
            <a:schemeClr val="accent2"/>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algn="ctr"/>
            <a:r>
              <a:rPr lang="en-US" b="1" dirty="0" smtClean="0">
                <a:solidFill>
                  <a:srgbClr val="FFFFFF"/>
                </a:solidFill>
              </a:rPr>
              <a:t>Antiquated</a:t>
            </a:r>
          </a:p>
          <a:p>
            <a:pPr algn="ctr"/>
            <a:r>
              <a:rPr lang="en-US" b="1" dirty="0" smtClean="0">
                <a:solidFill>
                  <a:srgbClr val="FFFFFF"/>
                </a:solidFill>
              </a:rPr>
              <a:t>Enrollment Process</a:t>
            </a:r>
            <a:endParaRPr lang="en-US" b="1" dirty="0">
              <a:solidFill>
                <a:srgbClr val="FFFFFF"/>
              </a:solidFill>
            </a:endParaRPr>
          </a:p>
        </p:txBody>
      </p:sp>
      <p:sp>
        <p:nvSpPr>
          <p:cNvPr id="30" name="Rounded Rectangle 29"/>
          <p:cNvSpPr/>
          <p:nvPr/>
        </p:nvSpPr>
        <p:spPr bwMode="auto">
          <a:xfrm>
            <a:off x="762000" y="5181600"/>
            <a:ext cx="2895600" cy="914400"/>
          </a:xfrm>
          <a:prstGeom prst="roundRect">
            <a:avLst/>
          </a:prstGeom>
          <a:solidFill>
            <a:schemeClr val="accent2"/>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algn="ctr"/>
            <a:r>
              <a:rPr lang="en-US" b="1" dirty="0">
                <a:solidFill>
                  <a:srgbClr val="FFFFFF"/>
                </a:solidFill>
              </a:rPr>
              <a:t>Support for</a:t>
            </a:r>
          </a:p>
          <a:p>
            <a:pPr algn="ctr"/>
            <a:r>
              <a:rPr lang="en-US" b="1" dirty="0">
                <a:solidFill>
                  <a:srgbClr val="FFFFFF"/>
                </a:solidFill>
              </a:rPr>
              <a:t>Health Care System</a:t>
            </a:r>
          </a:p>
        </p:txBody>
      </p:sp>
      <p:sp>
        <p:nvSpPr>
          <p:cNvPr id="31" name="Rounded Rectangle 30"/>
          <p:cNvSpPr/>
          <p:nvPr/>
        </p:nvSpPr>
        <p:spPr bwMode="auto">
          <a:xfrm>
            <a:off x="5270760" y="1752600"/>
            <a:ext cx="2895600" cy="914400"/>
          </a:xfrm>
          <a:prstGeom prst="roundRect">
            <a:avLst/>
          </a:prstGeom>
          <a:solidFill>
            <a:schemeClr val="tx2"/>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algn="ctr"/>
            <a:r>
              <a:rPr lang="en-US" b="1" i="1" dirty="0" smtClean="0">
                <a:solidFill>
                  <a:srgbClr val="000000"/>
                </a:solidFill>
              </a:rPr>
              <a:t>Coverage for </a:t>
            </a:r>
            <a:r>
              <a:rPr lang="en-US" b="1" i="1" dirty="0">
                <a:solidFill>
                  <a:srgbClr val="000000"/>
                </a:solidFill>
              </a:rPr>
              <a:t>A</a:t>
            </a:r>
            <a:r>
              <a:rPr lang="en-US" b="1" i="1" dirty="0" smtClean="0">
                <a:solidFill>
                  <a:srgbClr val="000000"/>
                </a:solidFill>
              </a:rPr>
              <a:t>ll </a:t>
            </a:r>
            <a:r>
              <a:rPr lang="en-US" b="1" i="1" dirty="0">
                <a:solidFill>
                  <a:srgbClr val="000000"/>
                </a:solidFill>
              </a:rPr>
              <a:t>A</a:t>
            </a:r>
            <a:r>
              <a:rPr lang="en-US" b="1" i="1" dirty="0" smtClean="0">
                <a:solidFill>
                  <a:srgbClr val="000000"/>
                </a:solidFill>
              </a:rPr>
              <a:t>dults and </a:t>
            </a:r>
          </a:p>
          <a:p>
            <a:pPr algn="ctr"/>
            <a:r>
              <a:rPr lang="en-US" b="1" i="1" dirty="0" smtClean="0">
                <a:solidFill>
                  <a:srgbClr val="000000"/>
                </a:solidFill>
              </a:rPr>
              <a:t>Children Up to at Least </a:t>
            </a:r>
          </a:p>
          <a:p>
            <a:pPr algn="ctr"/>
            <a:r>
              <a:rPr lang="en-US" b="1" i="1" dirty="0" smtClean="0">
                <a:solidFill>
                  <a:srgbClr val="000000"/>
                </a:solidFill>
              </a:rPr>
              <a:t>138% FPL</a:t>
            </a:r>
            <a:endParaRPr lang="en-US" b="1" i="1" dirty="0">
              <a:solidFill>
                <a:srgbClr val="000000"/>
              </a:solidFill>
            </a:endParaRPr>
          </a:p>
        </p:txBody>
      </p:sp>
      <p:sp>
        <p:nvSpPr>
          <p:cNvPr id="32" name="Rounded Rectangle 31"/>
          <p:cNvSpPr/>
          <p:nvPr/>
        </p:nvSpPr>
        <p:spPr bwMode="auto">
          <a:xfrm>
            <a:off x="5270760" y="2887246"/>
            <a:ext cx="2895600" cy="914400"/>
          </a:xfrm>
          <a:prstGeom prst="roundRect">
            <a:avLst/>
          </a:prstGeom>
          <a:solidFill>
            <a:schemeClr val="tx2"/>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algn="ctr"/>
            <a:r>
              <a:rPr lang="en-US" b="1" i="1" dirty="0" smtClean="0">
                <a:solidFill>
                  <a:srgbClr val="000000"/>
                </a:solidFill>
              </a:rPr>
              <a:t>Modernized, Simplified</a:t>
            </a:r>
          </a:p>
          <a:p>
            <a:pPr algn="ctr"/>
            <a:r>
              <a:rPr lang="en-US" b="1" i="1" dirty="0" smtClean="0">
                <a:solidFill>
                  <a:srgbClr val="000000"/>
                </a:solidFill>
              </a:rPr>
              <a:t>Enrollment Process</a:t>
            </a:r>
          </a:p>
        </p:txBody>
      </p:sp>
      <p:cxnSp>
        <p:nvCxnSpPr>
          <p:cNvPr id="19" name="Straight Arrow Connector 18"/>
          <p:cNvCxnSpPr/>
          <p:nvPr/>
        </p:nvCxnSpPr>
        <p:spPr>
          <a:xfrm>
            <a:off x="3886200" y="2209800"/>
            <a:ext cx="1143000" cy="0"/>
          </a:xfrm>
          <a:prstGeom prst="straightConnector1">
            <a:avLst/>
          </a:prstGeom>
          <a:ln w="19050" cmpd="sng">
            <a:solidFill>
              <a:schemeClr val="accent1"/>
            </a:solidFill>
            <a:tailEnd type="arrow"/>
          </a:ln>
        </p:spPr>
        <p:style>
          <a:lnRef idx="1">
            <a:schemeClr val="accent1"/>
          </a:lnRef>
          <a:fillRef idx="0">
            <a:schemeClr val="accent1"/>
          </a:fillRef>
          <a:effectRef idx="0">
            <a:schemeClr val="accent1"/>
          </a:effectRef>
          <a:fontRef idx="minor">
            <a:schemeClr val="tx1"/>
          </a:fontRef>
        </p:style>
      </p:cxnSp>
      <p:cxnSp>
        <p:nvCxnSpPr>
          <p:cNvPr id="33" name="Straight Arrow Connector 32"/>
          <p:cNvCxnSpPr/>
          <p:nvPr/>
        </p:nvCxnSpPr>
        <p:spPr>
          <a:xfrm>
            <a:off x="3886200" y="3352363"/>
            <a:ext cx="1143000" cy="0"/>
          </a:xfrm>
          <a:prstGeom prst="straightConnector1">
            <a:avLst/>
          </a:prstGeom>
          <a:ln w="19050" cmpd="sng">
            <a:solidFill>
              <a:schemeClr val="accent1"/>
            </a:solidFill>
            <a:tailEnd type="arrow"/>
          </a:ln>
        </p:spPr>
        <p:style>
          <a:lnRef idx="1">
            <a:schemeClr val="accent1"/>
          </a:lnRef>
          <a:fillRef idx="0">
            <a:schemeClr val="accent1"/>
          </a:fillRef>
          <a:effectRef idx="0">
            <a:schemeClr val="accent1"/>
          </a:effectRef>
          <a:fontRef idx="minor">
            <a:schemeClr val="tx1"/>
          </a:fontRef>
        </p:style>
      </p:cxnSp>
      <p:cxnSp>
        <p:nvCxnSpPr>
          <p:cNvPr id="34" name="Straight Arrow Connector 33"/>
          <p:cNvCxnSpPr/>
          <p:nvPr/>
        </p:nvCxnSpPr>
        <p:spPr>
          <a:xfrm>
            <a:off x="3886200" y="4464018"/>
            <a:ext cx="1143000" cy="0"/>
          </a:xfrm>
          <a:prstGeom prst="straightConnector1">
            <a:avLst/>
          </a:prstGeom>
          <a:ln w="19050" cmpd="sng">
            <a:solidFill>
              <a:schemeClr val="accent1"/>
            </a:solidFill>
            <a:tailEnd type="arrow"/>
          </a:ln>
        </p:spPr>
        <p:style>
          <a:lnRef idx="1">
            <a:schemeClr val="accent1"/>
          </a:lnRef>
          <a:fillRef idx="0">
            <a:schemeClr val="accent1"/>
          </a:fillRef>
          <a:effectRef idx="0">
            <a:schemeClr val="accent1"/>
          </a:effectRef>
          <a:fontRef idx="minor">
            <a:schemeClr val="tx1"/>
          </a:fontRef>
        </p:style>
      </p:cxnSp>
      <p:cxnSp>
        <p:nvCxnSpPr>
          <p:cNvPr id="35" name="Straight Arrow Connector 34"/>
          <p:cNvCxnSpPr/>
          <p:nvPr/>
        </p:nvCxnSpPr>
        <p:spPr>
          <a:xfrm>
            <a:off x="3886200" y="5638800"/>
            <a:ext cx="1143000" cy="0"/>
          </a:xfrm>
          <a:prstGeom prst="straightConnector1">
            <a:avLst/>
          </a:prstGeom>
          <a:ln w="19050" cmpd="sng">
            <a:solidFill>
              <a:schemeClr val="accent1"/>
            </a:solidFill>
            <a:tailEnd type="arrow"/>
          </a:ln>
        </p:spPr>
        <p:style>
          <a:lnRef idx="1">
            <a:schemeClr val="accent1"/>
          </a:lnRef>
          <a:fillRef idx="0">
            <a:schemeClr val="accent1"/>
          </a:fillRef>
          <a:effectRef idx="0">
            <a:schemeClr val="accent1"/>
          </a:effectRef>
          <a:fontRef idx="minor">
            <a:schemeClr val="tx1"/>
          </a:fontRef>
        </p:style>
      </p:cxnSp>
      <p:sp>
        <p:nvSpPr>
          <p:cNvPr id="4" name="TextBox 3"/>
          <p:cNvSpPr txBox="1"/>
          <p:nvPr/>
        </p:nvSpPr>
        <p:spPr>
          <a:xfrm>
            <a:off x="1690516" y="1352490"/>
            <a:ext cx="1062022" cy="400110"/>
          </a:xfrm>
          <a:prstGeom prst="rect">
            <a:avLst/>
          </a:prstGeom>
          <a:noFill/>
        </p:spPr>
        <p:txBody>
          <a:bodyPr wrap="none" rtlCol="0">
            <a:spAutoFit/>
          </a:bodyPr>
          <a:lstStyle/>
          <a:p>
            <a:pPr algn="ctr"/>
            <a:r>
              <a:rPr lang="en-US" sz="2000" b="1" u="sng" dirty="0" smtClean="0">
                <a:latin typeface="Calibri" pitchFamily="34" charset="0"/>
                <a:cs typeface="Meta Offc Pro"/>
              </a:rPr>
              <a:t>Pre-ACA</a:t>
            </a:r>
          </a:p>
        </p:txBody>
      </p:sp>
      <p:sp>
        <p:nvSpPr>
          <p:cNvPr id="17" name="TextBox 16"/>
          <p:cNvSpPr txBox="1"/>
          <p:nvPr/>
        </p:nvSpPr>
        <p:spPr>
          <a:xfrm>
            <a:off x="6213827" y="1352490"/>
            <a:ext cx="1165320" cy="400110"/>
          </a:xfrm>
          <a:prstGeom prst="rect">
            <a:avLst/>
          </a:prstGeom>
          <a:noFill/>
        </p:spPr>
        <p:txBody>
          <a:bodyPr wrap="none" rtlCol="0">
            <a:spAutoFit/>
          </a:bodyPr>
          <a:lstStyle/>
          <a:p>
            <a:pPr algn="ctr"/>
            <a:r>
              <a:rPr lang="en-US" sz="2000" b="1" u="sng" dirty="0" smtClean="0">
                <a:latin typeface="Calibri" pitchFamily="34" charset="0"/>
                <a:cs typeface="Meta Offc Pro"/>
              </a:rPr>
              <a:t>Post-ACA</a:t>
            </a:r>
          </a:p>
        </p:txBody>
      </p:sp>
      <p:sp>
        <p:nvSpPr>
          <p:cNvPr id="20" name="Rounded Rectangle 19"/>
          <p:cNvSpPr/>
          <p:nvPr/>
        </p:nvSpPr>
        <p:spPr bwMode="auto">
          <a:xfrm>
            <a:off x="762000" y="4038600"/>
            <a:ext cx="2895600" cy="914400"/>
          </a:xfrm>
          <a:prstGeom prst="roundRect">
            <a:avLst/>
          </a:prstGeom>
          <a:solidFill>
            <a:schemeClr val="accent2"/>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algn="ctr"/>
            <a:r>
              <a:rPr lang="en-US" b="1" dirty="0" smtClean="0">
                <a:solidFill>
                  <a:srgbClr val="FFFFFF"/>
                </a:solidFill>
              </a:rPr>
              <a:t>Shared Financing</a:t>
            </a:r>
          </a:p>
          <a:p>
            <a:pPr algn="ctr"/>
            <a:r>
              <a:rPr lang="en-US" b="1" dirty="0" smtClean="0">
                <a:solidFill>
                  <a:srgbClr val="FFFFFF"/>
                </a:solidFill>
              </a:rPr>
              <a:t>States and Federal Govt.</a:t>
            </a:r>
            <a:endParaRPr lang="en-US" b="1" dirty="0">
              <a:solidFill>
                <a:srgbClr val="FFFFFF"/>
              </a:solidFill>
            </a:endParaRPr>
          </a:p>
        </p:txBody>
      </p:sp>
      <p:sp>
        <p:nvSpPr>
          <p:cNvPr id="6" name="Rectangle 5"/>
          <p:cNvSpPr/>
          <p:nvPr/>
        </p:nvSpPr>
        <p:spPr>
          <a:xfrm>
            <a:off x="4495800" y="4029670"/>
            <a:ext cx="4572000" cy="923330"/>
          </a:xfrm>
          <a:prstGeom prst="rect">
            <a:avLst/>
          </a:prstGeom>
        </p:spPr>
        <p:txBody>
          <a:bodyPr>
            <a:spAutoFit/>
          </a:bodyPr>
          <a:lstStyle/>
          <a:p>
            <a:pPr algn="ctr"/>
            <a:r>
              <a:rPr lang="en-US" b="1" i="1" dirty="0">
                <a:solidFill>
                  <a:srgbClr val="000000"/>
                </a:solidFill>
              </a:rPr>
              <a:t>Additional</a:t>
            </a:r>
          </a:p>
          <a:p>
            <a:pPr algn="ctr"/>
            <a:r>
              <a:rPr lang="en-US" b="1" i="1" dirty="0">
                <a:solidFill>
                  <a:srgbClr val="000000"/>
                </a:solidFill>
              </a:rPr>
              <a:t>Federal Financing</a:t>
            </a:r>
          </a:p>
          <a:p>
            <a:pPr algn="ctr"/>
            <a:r>
              <a:rPr lang="en-US" b="1" i="1" dirty="0">
                <a:solidFill>
                  <a:srgbClr val="000000"/>
                </a:solidFill>
              </a:rPr>
              <a:t>for New Coverage</a:t>
            </a:r>
          </a:p>
        </p:txBody>
      </p:sp>
    </p:spTree>
    <p:extLst>
      <p:ext uri="{BB962C8B-B14F-4D97-AF65-F5344CB8AC3E}">
        <p14:creationId xmlns:p14="http://schemas.microsoft.com/office/powerpoint/2010/main" val="121388916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1"/>
          </p:nvPr>
        </p:nvSpPr>
        <p:spPr/>
        <p:txBody>
          <a:bodyPr/>
          <a:lstStyle/>
          <a:p>
            <a:r>
              <a:rPr lang="en-US" sz="1200" dirty="0">
                <a:solidFill>
                  <a:srgbClr val="000000"/>
                </a:solidFill>
              </a:rPr>
              <a:t>SOURCE: Based on the results of a national survey conducted by the Kaiser Commission on Medicaid and the Uninsured and the Georgetown University Center for Children and Families, </a:t>
            </a:r>
            <a:r>
              <a:rPr lang="en-US" sz="1200" dirty="0" smtClean="0">
                <a:solidFill>
                  <a:srgbClr val="000000"/>
                </a:solidFill>
              </a:rPr>
              <a:t>2013.</a:t>
            </a:r>
            <a:endParaRPr lang="en-US" sz="1200" dirty="0">
              <a:solidFill>
                <a:srgbClr val="000000"/>
              </a:solidFill>
            </a:endParaRPr>
          </a:p>
          <a:p>
            <a:endParaRPr lang="en-US" dirty="0"/>
          </a:p>
        </p:txBody>
      </p:sp>
      <p:sp>
        <p:nvSpPr>
          <p:cNvPr id="2" name="Title 1"/>
          <p:cNvSpPr>
            <a:spLocks noGrp="1"/>
          </p:cNvSpPr>
          <p:nvPr>
            <p:ph type="title"/>
          </p:nvPr>
        </p:nvSpPr>
        <p:spPr/>
        <p:txBody>
          <a:bodyPr>
            <a:noAutofit/>
          </a:bodyPr>
          <a:lstStyle/>
          <a:p>
            <a:pPr algn="l"/>
            <a:r>
              <a:rPr lang="en-US" dirty="0" smtClean="0"/>
              <a:t>Children and pregnant women had traditionally been covered at higher income levels compared to adults.</a:t>
            </a:r>
          </a:p>
        </p:txBody>
      </p:sp>
      <p:graphicFrame>
        <p:nvGraphicFramePr>
          <p:cNvPr id="4" name="Content Placeholder 6"/>
          <p:cNvGraphicFramePr>
            <a:graphicFrameLocks/>
          </p:cNvGraphicFramePr>
          <p:nvPr>
            <p:extLst>
              <p:ext uri="{D42A27DB-BD31-4B8C-83A1-F6EECF244321}">
                <p14:modId xmlns:p14="http://schemas.microsoft.com/office/powerpoint/2010/main" val="362375257"/>
              </p:ext>
            </p:extLst>
          </p:nvPr>
        </p:nvGraphicFramePr>
        <p:xfrm>
          <a:off x="0" y="1524000"/>
          <a:ext cx="8989454" cy="4648200"/>
        </p:xfrm>
        <a:graphic>
          <a:graphicData uri="http://schemas.openxmlformats.org/drawingml/2006/chart">
            <c:chart xmlns:c="http://schemas.openxmlformats.org/drawingml/2006/chart" xmlns:r="http://schemas.openxmlformats.org/officeDocument/2006/relationships" r:id="rId3"/>
          </a:graphicData>
        </a:graphic>
      </p:graphicFrame>
      <p:sp>
        <p:nvSpPr>
          <p:cNvPr id="5" name="TextBox 4"/>
          <p:cNvSpPr txBox="1"/>
          <p:nvPr/>
        </p:nvSpPr>
        <p:spPr>
          <a:xfrm>
            <a:off x="3769179" y="2057400"/>
            <a:ext cx="5355771" cy="553998"/>
          </a:xfrm>
          <a:prstGeom prst="rect">
            <a:avLst/>
          </a:prstGeom>
          <a:noFill/>
        </p:spPr>
        <p:txBody>
          <a:bodyPr wrap="square" rtlCol="0">
            <a:spAutoFit/>
          </a:bodyPr>
          <a:lstStyle/>
          <a:p>
            <a:pPr algn="ctr"/>
            <a:r>
              <a:rPr lang="en-US" sz="1500" dirty="0" smtClean="0">
                <a:solidFill>
                  <a:srgbClr val="000000"/>
                </a:solidFill>
                <a:latin typeface="Calibri" pitchFamily="34" charset="0"/>
                <a:cs typeface="Calibri" pitchFamily="34" charset="0"/>
              </a:rPr>
              <a:t>Minimum Medicaid Eligibility under Health Reform - 138% FPL </a:t>
            </a:r>
          </a:p>
          <a:p>
            <a:pPr algn="ctr"/>
            <a:r>
              <a:rPr lang="en-US" sz="1500" dirty="0" smtClean="0">
                <a:solidFill>
                  <a:srgbClr val="000000"/>
                </a:solidFill>
                <a:latin typeface="Calibri" pitchFamily="34" charset="0"/>
                <a:cs typeface="Calibri" pitchFamily="34" charset="0"/>
              </a:rPr>
              <a:t>($24,344 for a family of 3 in 2012)</a:t>
            </a:r>
            <a:endParaRPr lang="en-US" sz="1500" dirty="0">
              <a:solidFill>
                <a:srgbClr val="000000"/>
              </a:solidFill>
              <a:latin typeface="Calibri" pitchFamily="34" charset="0"/>
              <a:cs typeface="Calibri" pitchFamily="34" charset="0"/>
            </a:endParaRPr>
          </a:p>
        </p:txBody>
      </p:sp>
      <p:cxnSp>
        <p:nvCxnSpPr>
          <p:cNvPr id="6" name="Straight Arrow Connector 5"/>
          <p:cNvCxnSpPr/>
          <p:nvPr/>
        </p:nvCxnSpPr>
        <p:spPr>
          <a:xfrm flipH="1">
            <a:off x="6421430" y="2611398"/>
            <a:ext cx="1589" cy="466350"/>
          </a:xfrm>
          <a:prstGeom prst="straightConnector1">
            <a:avLst/>
          </a:prstGeom>
          <a:ln w="22225" cap="flat" cmpd="sng" algn="ctr">
            <a:solidFill>
              <a:schemeClr val="tx1"/>
            </a:solidFill>
            <a:prstDash val="solid"/>
            <a:round/>
            <a:headEnd type="none" w="med" len="med"/>
            <a:tailEnd type="arrow" w="med" len="med"/>
          </a:ln>
        </p:spPr>
        <p:style>
          <a:lnRef idx="2">
            <a:schemeClr val="accent1"/>
          </a:lnRef>
          <a:fillRef idx="0">
            <a:schemeClr val="accent1"/>
          </a:fillRef>
          <a:effectRef idx="1">
            <a:schemeClr val="accent1"/>
          </a:effectRef>
          <a:fontRef idx="minor">
            <a:schemeClr val="tx1"/>
          </a:fontRef>
        </p:style>
      </p:cxnSp>
      <p:sp>
        <p:nvSpPr>
          <p:cNvPr id="7" name="Line 4"/>
          <p:cNvSpPr>
            <a:spLocks noChangeShapeType="1"/>
          </p:cNvSpPr>
          <p:nvPr/>
        </p:nvSpPr>
        <p:spPr bwMode="auto">
          <a:xfrm>
            <a:off x="3999631" y="3200402"/>
            <a:ext cx="4932964" cy="0"/>
          </a:xfrm>
          <a:prstGeom prst="line">
            <a:avLst/>
          </a:prstGeom>
          <a:noFill/>
          <a:ln w="9525">
            <a:solidFill>
              <a:sysClr val="windowText" lastClr="000000"/>
            </a:solidFill>
            <a:round/>
            <a:headEnd/>
            <a:tailEnd/>
          </a:ln>
          <a:effectLst/>
        </p:spPr>
        <p:txBody>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endParaRPr lang="en-US" dirty="0"/>
          </a:p>
        </p:txBody>
      </p:sp>
    </p:spTree>
    <p:extLst>
      <p:ext uri="{BB962C8B-B14F-4D97-AF65-F5344CB8AC3E}">
        <p14:creationId xmlns:p14="http://schemas.microsoft.com/office/powerpoint/2010/main" val="251629876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1"/>
          </p:nvPr>
        </p:nvSpPr>
        <p:spPr/>
        <p:txBody>
          <a:bodyPr/>
          <a:lstStyle/>
          <a:p>
            <a:r>
              <a:rPr lang="en-US" dirty="0" smtClean="0"/>
              <a:t>NOTE: The June 2012 Supreme Court  decision in National Federation of Independent Business v. </a:t>
            </a:r>
            <a:r>
              <a:rPr lang="en-US" dirty="0" err="1" smtClean="0"/>
              <a:t>Sebelius</a:t>
            </a:r>
            <a:r>
              <a:rPr lang="en-US" dirty="0" smtClean="0"/>
              <a:t> maintained the Medicaid expansion, but limited the Secretary's authority to enforce it, effectively making the expansion optional for states. 138% FPL = $16,242 for an individual and $27,724 for a family of three in 2015.</a:t>
            </a:r>
          </a:p>
          <a:p>
            <a:endParaRPr lang="en-US" dirty="0"/>
          </a:p>
        </p:txBody>
      </p:sp>
      <p:sp>
        <p:nvSpPr>
          <p:cNvPr id="2" name="Title 1"/>
          <p:cNvSpPr>
            <a:spLocks noGrp="1"/>
          </p:cNvSpPr>
          <p:nvPr>
            <p:ph type="title"/>
          </p:nvPr>
        </p:nvSpPr>
        <p:spPr/>
        <p:txBody>
          <a:bodyPr/>
          <a:lstStyle/>
          <a:p>
            <a:r>
              <a:rPr lang="en-US" smtClean="0"/>
              <a:t>The ACA Medicaid expansion fills current gaps in coverage.</a:t>
            </a:r>
            <a:endParaRPr lang="en-US" dirty="0"/>
          </a:p>
        </p:txBody>
      </p:sp>
      <p:grpSp>
        <p:nvGrpSpPr>
          <p:cNvPr id="6" name="Group 5"/>
          <p:cNvGrpSpPr/>
          <p:nvPr/>
        </p:nvGrpSpPr>
        <p:grpSpPr>
          <a:xfrm>
            <a:off x="0" y="1445480"/>
            <a:ext cx="8534400" cy="3888520"/>
            <a:chOff x="228600" y="1485899"/>
            <a:chExt cx="8534400" cy="3888520"/>
          </a:xfrm>
        </p:grpSpPr>
        <p:pic>
          <p:nvPicPr>
            <p:cNvPr id="7" name="Picture 2" descr="http://www.clker.com/cliparts/8/c/5/e/1333490675840575632Umbrella%20Silhouette.svg.med.png">
              <a:hlinkClick r:id="rId2"/>
            </p:cNvPr>
            <p:cNvPicPr>
              <a:picLocks noChangeAspect="1" noChangeArrowheads="1"/>
            </p:cNvPicPr>
            <p:nvPr/>
          </p:nvPicPr>
          <p:blipFill rotWithShape="1">
            <a:blip r:embed="rId3" cstate="print">
              <a:duotone>
                <a:srgbClr val="0A5B9E">
                  <a:shade val="45000"/>
                  <a:satMod val="135000"/>
                </a:srgbClr>
                <a:prstClr val="white"/>
              </a:duotone>
              <a:extLst>
                <a:ext uri="{28A0092B-C50C-407E-A947-70E740481C1C}">
                  <a14:useLocalDpi xmlns:a14="http://schemas.microsoft.com/office/drawing/2010/main" val="0"/>
                </a:ext>
              </a:extLst>
            </a:blip>
            <a:srcRect b="19614"/>
            <a:stretch/>
          </p:blipFill>
          <p:spPr bwMode="auto">
            <a:xfrm>
              <a:off x="228600" y="1485899"/>
              <a:ext cx="8534400" cy="3883947"/>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descr="http://www.clker.com/cliparts/8/c/5/e/1333490675840575632Umbrella%20Silhouette.svg.med.png">
              <a:hlinkClick r:id="rId2"/>
            </p:cNvPr>
            <p:cNvPicPr>
              <a:picLocks noChangeAspect="1" noChangeArrowheads="1"/>
            </p:cNvPicPr>
            <p:nvPr/>
          </p:nvPicPr>
          <p:blipFill rotWithShape="1">
            <a:blip r:embed="rId3" cstate="print">
              <a:duotone>
                <a:srgbClr val="C0504D">
                  <a:shade val="45000"/>
                  <a:satMod val="135000"/>
                </a:srgbClr>
                <a:prstClr val="white"/>
              </a:duotone>
              <a:extLst>
                <a:ext uri="{28A0092B-C50C-407E-A947-70E740481C1C}">
                  <a14:useLocalDpi xmlns:a14="http://schemas.microsoft.com/office/drawing/2010/main" val="0"/>
                </a:ext>
              </a:extLst>
            </a:blip>
            <a:srcRect r="33928" b="19614"/>
            <a:stretch/>
          </p:blipFill>
          <p:spPr bwMode="auto">
            <a:xfrm>
              <a:off x="228600" y="1490472"/>
              <a:ext cx="5638800" cy="3883947"/>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9" name="Group 8"/>
          <p:cNvGrpSpPr/>
          <p:nvPr/>
        </p:nvGrpSpPr>
        <p:grpSpPr>
          <a:xfrm>
            <a:off x="1410120" y="4373212"/>
            <a:ext cx="1637880" cy="1191376"/>
            <a:chOff x="-176150" y="2751819"/>
            <a:chExt cx="914713" cy="601114"/>
          </a:xfrm>
        </p:grpSpPr>
        <p:pic>
          <p:nvPicPr>
            <p:cNvPr id="10" name="Picture 9"/>
            <p:cNvPicPr>
              <a:picLocks noChangeAspect="1" noChangeArrowheads="1"/>
            </p:cNvPicPr>
            <p:nvPr/>
          </p:nvPicPr>
          <p:blipFill rotWithShape="1">
            <a:blip r:embed="rId4" cstate="print">
              <a:duotone>
                <a:srgbClr val="C0504D">
                  <a:shade val="45000"/>
                  <a:satMod val="135000"/>
                </a:srgbClr>
                <a:prstClr val="white"/>
              </a:duotone>
              <a:extLst>
                <a:ext uri="{BEBA8EAE-BF5A-486C-A8C5-ECC9F3942E4B}">
                  <a14:imgProps xmlns:a14="http://schemas.microsoft.com/office/drawing/2010/main">
                    <a14:imgLayer r:embed="rId5">
                      <a14:imgEffect>
                        <a14:brightnessContrast contrast="-40000"/>
                      </a14:imgEffect>
                    </a14:imgLayer>
                  </a14:imgProps>
                </a:ext>
                <a:ext uri="{28A0092B-C50C-407E-A947-70E740481C1C}">
                  <a14:useLocalDpi xmlns:a14="http://schemas.microsoft.com/office/drawing/2010/main" val="0"/>
                </a:ext>
              </a:extLst>
            </a:blip>
            <a:srcRect l="1" r="2154" b="5082"/>
            <a:stretch/>
          </p:blipFill>
          <p:spPr bwMode="auto">
            <a:xfrm>
              <a:off x="44672" y="2751819"/>
              <a:ext cx="693891" cy="6011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Oval 10"/>
            <p:cNvSpPr/>
            <p:nvPr/>
          </p:nvSpPr>
          <p:spPr>
            <a:xfrm rot="19121042">
              <a:off x="-176150" y="2756473"/>
              <a:ext cx="461694" cy="332959"/>
            </a:xfrm>
            <a:prstGeom prst="ellipse">
              <a:avLst/>
            </a:prstGeom>
            <a:solidFill>
              <a:sysClr val="window" lastClr="FFFFFF"/>
            </a:solidFill>
            <a:ln w="25400" cap="flat" cmpd="sng" algn="ctr">
              <a:noFill/>
              <a:prstDash val="solid"/>
            </a:ln>
            <a:effectLst/>
          </p:spPr>
          <p:txBody>
            <a:bodyPr rtlCol="0" anchor="ctr"/>
            <a:lstStyle/>
            <a:p>
              <a:pPr>
                <a:defRPr/>
              </a:pPr>
              <a:endParaRPr lang="en-US" kern="0">
                <a:solidFill>
                  <a:sysClr val="window" lastClr="FFFFFF"/>
                </a:solidFill>
                <a:latin typeface="Trebuchet MS" pitchFamily="34" charset="0"/>
              </a:endParaRPr>
            </a:p>
          </p:txBody>
        </p:sp>
      </p:grpSp>
      <p:sp>
        <p:nvSpPr>
          <p:cNvPr id="12" name="Oval 11"/>
          <p:cNvSpPr/>
          <p:nvPr/>
        </p:nvSpPr>
        <p:spPr>
          <a:xfrm>
            <a:off x="7387955" y="4959322"/>
            <a:ext cx="82006" cy="150948"/>
          </a:xfrm>
          <a:prstGeom prst="ellipse">
            <a:avLst/>
          </a:prstGeom>
          <a:solidFill>
            <a:sysClr val="window" lastClr="FFFFFF"/>
          </a:solidFill>
          <a:ln w="25400" cap="flat" cmpd="sng" algn="ctr">
            <a:solidFill>
              <a:sysClr val="window" lastClr="FFFFFF"/>
            </a:solidFill>
            <a:prstDash val="solid"/>
          </a:ln>
          <a:effectLst/>
        </p:spPr>
        <p:txBody>
          <a:bodyPr rtlCol="0" anchor="ctr"/>
          <a:lstStyle/>
          <a:p>
            <a:pPr>
              <a:defRPr/>
            </a:pPr>
            <a:endParaRPr lang="en-US" kern="0">
              <a:solidFill>
                <a:sysClr val="window" lastClr="FFFFFF"/>
              </a:solidFill>
              <a:latin typeface="Trebuchet MS" pitchFamily="34" charset="0"/>
            </a:endParaRPr>
          </a:p>
        </p:txBody>
      </p:sp>
      <p:grpSp>
        <p:nvGrpSpPr>
          <p:cNvPr id="13" name="Group 12"/>
          <p:cNvGrpSpPr/>
          <p:nvPr/>
        </p:nvGrpSpPr>
        <p:grpSpPr>
          <a:xfrm>
            <a:off x="4800600" y="3886986"/>
            <a:ext cx="1257951" cy="1752600"/>
            <a:chOff x="1570073" y="2523624"/>
            <a:chExt cx="792127" cy="953032"/>
          </a:xfrm>
        </p:grpSpPr>
        <p:pic>
          <p:nvPicPr>
            <p:cNvPr id="14" name="Picture 12"/>
            <p:cNvPicPr>
              <a:picLocks noChangeAspect="1" noChangeArrowheads="1"/>
            </p:cNvPicPr>
            <p:nvPr/>
          </p:nvPicPr>
          <p:blipFill rotWithShape="1">
            <a:blip r:embed="rId6" cstate="print">
              <a:duotone>
                <a:srgbClr val="4F81BD">
                  <a:shade val="45000"/>
                  <a:satMod val="135000"/>
                </a:srgbClr>
                <a:prstClr val="white"/>
              </a:duotone>
              <a:lum bright="-20000" contrast="40000"/>
              <a:extLst>
                <a:ext uri="{BEBA8EAE-BF5A-486C-A8C5-ECC9F3942E4B}">
                  <a14:imgProps xmlns:a14="http://schemas.microsoft.com/office/drawing/2010/main">
                    <a14:imgLayer r:embed="rId7">
                      <a14:imgEffect>
                        <a14:brightnessContrast contrast="-40000"/>
                      </a14:imgEffect>
                    </a14:imgLayer>
                  </a14:imgProps>
                </a:ext>
                <a:ext uri="{28A0092B-C50C-407E-A947-70E740481C1C}">
                  <a14:useLocalDpi xmlns:a14="http://schemas.microsoft.com/office/drawing/2010/main" val="0"/>
                </a:ext>
              </a:extLst>
            </a:blip>
            <a:srcRect t="3602" b="-1"/>
            <a:stretch/>
          </p:blipFill>
          <p:spPr bwMode="auto">
            <a:xfrm>
              <a:off x="1570073" y="2523624"/>
              <a:ext cx="792127" cy="952912"/>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 name="Picture 12"/>
            <p:cNvPicPr>
              <a:picLocks noChangeAspect="1" noChangeArrowheads="1"/>
            </p:cNvPicPr>
            <p:nvPr/>
          </p:nvPicPr>
          <p:blipFill rotWithShape="1">
            <a:blip r:embed="rId6" cstate="print">
              <a:duotone>
                <a:srgbClr val="C0504D">
                  <a:shade val="45000"/>
                  <a:satMod val="135000"/>
                </a:srgbClr>
                <a:prstClr val="white"/>
              </a:duotone>
              <a:extLst>
                <a:ext uri="{BEBA8EAE-BF5A-486C-A8C5-ECC9F3942E4B}">
                  <a14:imgProps xmlns:a14="http://schemas.microsoft.com/office/drawing/2010/main">
                    <a14:imgLayer r:embed="rId7">
                      <a14:imgEffect>
                        <a14:brightnessContrast contrast="-40000"/>
                      </a14:imgEffect>
                    </a14:imgLayer>
                  </a14:imgProps>
                </a:ext>
                <a:ext uri="{28A0092B-C50C-407E-A947-70E740481C1C}">
                  <a14:useLocalDpi xmlns:a14="http://schemas.microsoft.com/office/drawing/2010/main" val="0"/>
                </a:ext>
              </a:extLst>
            </a:blip>
            <a:srcRect t="3602" r="29349" b="-1"/>
            <a:stretch/>
          </p:blipFill>
          <p:spPr bwMode="auto">
            <a:xfrm>
              <a:off x="1570073" y="2523744"/>
              <a:ext cx="559645" cy="952912"/>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grpSp>
      <p:pic>
        <p:nvPicPr>
          <p:cNvPr id="16" name="Picture 9"/>
          <p:cNvPicPr>
            <a:picLocks noChangeAspect="1" noChangeArrowheads="1"/>
          </p:cNvPicPr>
          <p:nvPr/>
        </p:nvPicPr>
        <p:blipFill rotWithShape="1">
          <a:blip r:embed="rId8" cstate="print">
            <a:duotone>
              <a:srgbClr val="C0504D">
                <a:shade val="45000"/>
                <a:satMod val="135000"/>
              </a:srgbClr>
              <a:prstClr val="white"/>
            </a:duotone>
            <a:extLst>
              <a:ext uri="{BEBA8EAE-BF5A-486C-A8C5-ECC9F3942E4B}">
                <a14:imgProps xmlns:a14="http://schemas.microsoft.com/office/drawing/2010/main">
                  <a14:imgLayer r:embed="rId9">
                    <a14:imgEffect>
                      <a14:saturation sat="300000"/>
                    </a14:imgEffect>
                    <a14:imgEffect>
                      <a14:brightnessContrast contrast="-40000"/>
                    </a14:imgEffect>
                  </a14:imgLayer>
                </a14:imgProps>
              </a:ext>
              <a:ext uri="{28A0092B-C50C-407E-A947-70E740481C1C}">
                <a14:useLocalDpi xmlns:a14="http://schemas.microsoft.com/office/drawing/2010/main" val="0"/>
              </a:ext>
            </a:extLst>
          </a:blip>
          <a:srcRect l="17597" t="8447" r="9784" b="6402"/>
          <a:stretch/>
        </p:blipFill>
        <p:spPr bwMode="auto">
          <a:xfrm>
            <a:off x="3276599" y="4445435"/>
            <a:ext cx="751661" cy="10469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7" name="TextBox 16"/>
          <p:cNvSpPr txBox="1"/>
          <p:nvPr/>
        </p:nvSpPr>
        <p:spPr>
          <a:xfrm>
            <a:off x="6612488" y="5615918"/>
            <a:ext cx="1312312" cy="369332"/>
          </a:xfrm>
          <a:prstGeom prst="rect">
            <a:avLst/>
          </a:prstGeom>
          <a:noFill/>
        </p:spPr>
        <p:txBody>
          <a:bodyPr wrap="square" rtlCol="0">
            <a:spAutoFit/>
          </a:bodyPr>
          <a:lstStyle/>
          <a:p>
            <a:pPr>
              <a:defRPr/>
            </a:pPr>
            <a:r>
              <a:rPr lang="en-US" b="1" kern="0" dirty="0" smtClean="0">
                <a:solidFill>
                  <a:sysClr val="windowText" lastClr="000000"/>
                </a:solidFill>
              </a:rPr>
              <a:t>Adults</a:t>
            </a:r>
          </a:p>
        </p:txBody>
      </p:sp>
      <p:sp>
        <p:nvSpPr>
          <p:cNvPr id="18" name="TextBox 17"/>
          <p:cNvSpPr txBox="1"/>
          <p:nvPr/>
        </p:nvSpPr>
        <p:spPr>
          <a:xfrm>
            <a:off x="522975" y="4188023"/>
            <a:ext cx="1828800" cy="923330"/>
          </a:xfrm>
          <a:prstGeom prst="rect">
            <a:avLst/>
          </a:prstGeom>
          <a:noFill/>
        </p:spPr>
        <p:txBody>
          <a:bodyPr wrap="square" rtlCol="0">
            <a:spAutoFit/>
          </a:bodyPr>
          <a:lstStyle/>
          <a:p>
            <a:pPr>
              <a:defRPr/>
            </a:pPr>
            <a:r>
              <a:rPr lang="en-US" b="1" kern="0" dirty="0" smtClean="0">
                <a:solidFill>
                  <a:sysClr val="windowText" lastClr="000000"/>
                </a:solidFill>
              </a:rPr>
              <a:t>Elderly &amp;   </a:t>
            </a:r>
          </a:p>
          <a:p>
            <a:pPr>
              <a:defRPr/>
            </a:pPr>
            <a:r>
              <a:rPr lang="en-US" b="1" kern="0" dirty="0" smtClean="0">
                <a:solidFill>
                  <a:sysClr val="windowText" lastClr="000000"/>
                </a:solidFill>
              </a:rPr>
              <a:t>Persons with Disabilities</a:t>
            </a:r>
            <a:endParaRPr lang="en-US" b="1" kern="0" dirty="0">
              <a:solidFill>
                <a:sysClr val="windowText" lastClr="000000"/>
              </a:solidFill>
            </a:endParaRPr>
          </a:p>
        </p:txBody>
      </p:sp>
      <p:sp>
        <p:nvSpPr>
          <p:cNvPr id="19" name="TextBox 18"/>
          <p:cNvSpPr txBox="1"/>
          <p:nvPr/>
        </p:nvSpPr>
        <p:spPr>
          <a:xfrm>
            <a:off x="4978742" y="5640147"/>
            <a:ext cx="1498258" cy="369332"/>
          </a:xfrm>
          <a:prstGeom prst="rect">
            <a:avLst/>
          </a:prstGeom>
          <a:noFill/>
        </p:spPr>
        <p:txBody>
          <a:bodyPr wrap="square" rtlCol="0">
            <a:spAutoFit/>
          </a:bodyPr>
          <a:lstStyle/>
          <a:p>
            <a:pPr>
              <a:defRPr/>
            </a:pPr>
            <a:r>
              <a:rPr lang="en-US" b="1" kern="0" dirty="0" smtClean="0">
                <a:solidFill>
                  <a:sysClr val="windowText" lastClr="000000"/>
                </a:solidFill>
              </a:rPr>
              <a:t>Parents</a:t>
            </a:r>
          </a:p>
        </p:txBody>
      </p:sp>
      <p:sp>
        <p:nvSpPr>
          <p:cNvPr id="20" name="TextBox 19"/>
          <p:cNvSpPr txBox="1"/>
          <p:nvPr/>
        </p:nvSpPr>
        <p:spPr>
          <a:xfrm>
            <a:off x="4267200" y="3429000"/>
            <a:ext cx="1156351" cy="615553"/>
          </a:xfrm>
          <a:prstGeom prst="rect">
            <a:avLst/>
          </a:prstGeom>
          <a:noFill/>
        </p:spPr>
        <p:txBody>
          <a:bodyPr wrap="square" rtlCol="0">
            <a:spAutoFit/>
          </a:bodyPr>
          <a:lstStyle/>
          <a:p>
            <a:pPr>
              <a:defRPr/>
            </a:pPr>
            <a:r>
              <a:rPr lang="en-US" sz="1700" b="1" kern="0" dirty="0" smtClean="0">
                <a:solidFill>
                  <a:sysClr val="windowText" lastClr="000000"/>
                </a:solidFill>
              </a:rPr>
              <a:t>Pregnant</a:t>
            </a:r>
          </a:p>
          <a:p>
            <a:pPr>
              <a:defRPr/>
            </a:pPr>
            <a:r>
              <a:rPr lang="en-US" sz="1700" b="1" kern="0" dirty="0" smtClean="0">
                <a:solidFill>
                  <a:sysClr val="windowText" lastClr="000000"/>
                </a:solidFill>
              </a:rPr>
              <a:t>Women</a:t>
            </a:r>
            <a:endParaRPr lang="en-US" sz="1700" b="1" kern="0" dirty="0">
              <a:solidFill>
                <a:sysClr val="windowText" lastClr="000000"/>
              </a:solidFill>
            </a:endParaRPr>
          </a:p>
        </p:txBody>
      </p:sp>
      <p:sp>
        <p:nvSpPr>
          <p:cNvPr id="21" name="TextBox 20"/>
          <p:cNvSpPr txBox="1"/>
          <p:nvPr/>
        </p:nvSpPr>
        <p:spPr>
          <a:xfrm>
            <a:off x="3149545" y="5638800"/>
            <a:ext cx="1422455" cy="369332"/>
          </a:xfrm>
          <a:prstGeom prst="rect">
            <a:avLst/>
          </a:prstGeom>
          <a:noFill/>
        </p:spPr>
        <p:txBody>
          <a:bodyPr wrap="square" rtlCol="0">
            <a:spAutoFit/>
          </a:bodyPr>
          <a:lstStyle/>
          <a:p>
            <a:pPr>
              <a:defRPr/>
            </a:pPr>
            <a:r>
              <a:rPr lang="en-US" b="1" kern="0" dirty="0" smtClean="0">
                <a:solidFill>
                  <a:sysClr val="windowText" lastClr="000000"/>
                </a:solidFill>
              </a:rPr>
              <a:t>Children</a:t>
            </a:r>
            <a:endParaRPr lang="en-US" b="1" kern="0" dirty="0">
              <a:solidFill>
                <a:sysClr val="windowText" lastClr="000000"/>
              </a:solidFill>
            </a:endParaRPr>
          </a:p>
        </p:txBody>
      </p:sp>
      <p:sp>
        <p:nvSpPr>
          <p:cNvPr id="22" name="TextBox 21"/>
          <p:cNvSpPr txBox="1"/>
          <p:nvPr/>
        </p:nvSpPr>
        <p:spPr>
          <a:xfrm>
            <a:off x="2313255" y="3765666"/>
            <a:ext cx="2359839" cy="430887"/>
          </a:xfrm>
          <a:prstGeom prst="rect">
            <a:avLst/>
          </a:prstGeom>
          <a:noFill/>
        </p:spPr>
        <p:txBody>
          <a:bodyPr wrap="square" rtlCol="0">
            <a:spAutoFit/>
          </a:bodyPr>
          <a:lstStyle/>
          <a:p>
            <a:pPr>
              <a:defRPr/>
            </a:pPr>
            <a:r>
              <a:rPr lang="en-US" sz="1100" kern="0" dirty="0" smtClean="0">
                <a:solidFill>
                  <a:sysClr val="window" lastClr="FFFFFF"/>
                </a:solidFill>
                <a:latin typeface="Trebuchet MS" pitchFamily="34" charset="0"/>
              </a:rPr>
              <a:t>Extends to Adults </a:t>
            </a:r>
          </a:p>
          <a:p>
            <a:pPr>
              <a:defRPr/>
            </a:pPr>
            <a:r>
              <a:rPr lang="en-US" sz="1100" kern="0" dirty="0" smtClean="0">
                <a:solidFill>
                  <a:sysClr val="window" lastClr="FFFFFF"/>
                </a:solidFill>
                <a:latin typeface="Trebuchet MS" pitchFamily="34" charset="0"/>
              </a:rPr>
              <a:t>≤138% FPL* </a:t>
            </a:r>
          </a:p>
        </p:txBody>
      </p:sp>
      <p:sp>
        <p:nvSpPr>
          <p:cNvPr id="23" name="TextBox 22"/>
          <p:cNvSpPr txBox="1"/>
          <p:nvPr/>
        </p:nvSpPr>
        <p:spPr>
          <a:xfrm>
            <a:off x="2262115" y="2069068"/>
            <a:ext cx="3148085" cy="369332"/>
          </a:xfrm>
          <a:prstGeom prst="rect">
            <a:avLst/>
          </a:prstGeom>
          <a:noFill/>
        </p:spPr>
        <p:txBody>
          <a:bodyPr wrap="square" rtlCol="0">
            <a:spAutoFit/>
          </a:bodyPr>
          <a:lstStyle/>
          <a:p>
            <a:pPr>
              <a:defRPr/>
            </a:pPr>
            <a:r>
              <a:rPr lang="en-US" b="1" kern="0" dirty="0" smtClean="0">
                <a:solidFill>
                  <a:sysClr val="window" lastClr="FFFFFF"/>
                </a:solidFill>
              </a:rPr>
              <a:t>Medicaid Eligibility Today</a:t>
            </a:r>
            <a:endParaRPr lang="en-US" b="1" kern="0" dirty="0">
              <a:solidFill>
                <a:sysClr val="window" lastClr="FFFFFF"/>
              </a:solidFill>
            </a:endParaRPr>
          </a:p>
        </p:txBody>
      </p:sp>
      <p:sp>
        <p:nvSpPr>
          <p:cNvPr id="24" name="TextBox 23"/>
          <p:cNvSpPr txBox="1"/>
          <p:nvPr/>
        </p:nvSpPr>
        <p:spPr>
          <a:xfrm>
            <a:off x="5181600" y="2209800"/>
            <a:ext cx="2819400" cy="584775"/>
          </a:xfrm>
          <a:prstGeom prst="rect">
            <a:avLst/>
          </a:prstGeom>
          <a:noFill/>
        </p:spPr>
        <p:txBody>
          <a:bodyPr wrap="square" rtlCol="0">
            <a:spAutoFit/>
          </a:bodyPr>
          <a:lstStyle/>
          <a:p>
            <a:pPr algn="ctr">
              <a:defRPr/>
            </a:pPr>
            <a:r>
              <a:rPr lang="en-US" sz="1600" b="1" kern="0" dirty="0" smtClean="0">
                <a:solidFill>
                  <a:sysClr val="window" lastClr="FFFFFF"/>
                </a:solidFill>
              </a:rPr>
              <a:t>Medicaid Eligibility </a:t>
            </a:r>
          </a:p>
          <a:p>
            <a:pPr algn="ctr">
              <a:defRPr/>
            </a:pPr>
            <a:r>
              <a:rPr lang="en-US" sz="1600" b="1" kern="0" dirty="0" smtClean="0">
                <a:solidFill>
                  <a:sysClr val="window" lastClr="FFFFFF"/>
                </a:solidFill>
              </a:rPr>
              <a:t>in 2014</a:t>
            </a:r>
          </a:p>
        </p:txBody>
      </p:sp>
      <p:sp>
        <p:nvSpPr>
          <p:cNvPr id="25" name="Rectangle 24"/>
          <p:cNvSpPr/>
          <p:nvPr/>
        </p:nvSpPr>
        <p:spPr>
          <a:xfrm>
            <a:off x="2231384" y="2466201"/>
            <a:ext cx="2950216" cy="276999"/>
          </a:xfrm>
          <a:prstGeom prst="rect">
            <a:avLst/>
          </a:prstGeom>
        </p:spPr>
        <p:txBody>
          <a:bodyPr wrap="square">
            <a:spAutoFit/>
          </a:bodyPr>
          <a:lstStyle/>
          <a:p>
            <a:pPr>
              <a:defRPr/>
            </a:pPr>
            <a:r>
              <a:rPr lang="en-US" sz="1200" b="1" kern="0" dirty="0" smtClean="0">
                <a:solidFill>
                  <a:sysClr val="window" lastClr="FFFFFF"/>
                </a:solidFill>
              </a:rPr>
              <a:t>Limited to Specific Low-Income Groups </a:t>
            </a:r>
            <a:endParaRPr lang="en-US" sz="1200" b="1" kern="0" dirty="0">
              <a:solidFill>
                <a:sysClr val="window" lastClr="FFFFFF"/>
              </a:solidFill>
            </a:endParaRPr>
          </a:p>
        </p:txBody>
      </p:sp>
      <p:sp>
        <p:nvSpPr>
          <p:cNvPr id="26" name="TextBox 25"/>
          <p:cNvSpPr txBox="1"/>
          <p:nvPr/>
        </p:nvSpPr>
        <p:spPr>
          <a:xfrm>
            <a:off x="5791200" y="2694801"/>
            <a:ext cx="2620247" cy="276999"/>
          </a:xfrm>
          <a:prstGeom prst="rect">
            <a:avLst/>
          </a:prstGeom>
          <a:noFill/>
        </p:spPr>
        <p:txBody>
          <a:bodyPr wrap="square" rtlCol="0">
            <a:spAutoFit/>
          </a:bodyPr>
          <a:lstStyle/>
          <a:p>
            <a:pPr>
              <a:defRPr/>
            </a:pPr>
            <a:r>
              <a:rPr lang="en-US" sz="1200" b="1" kern="0" dirty="0" smtClean="0">
                <a:solidFill>
                  <a:sysClr val="window" lastClr="FFFFFF"/>
                </a:solidFill>
              </a:rPr>
              <a:t>Extends to Adults ≤138% FPL* </a:t>
            </a:r>
          </a:p>
        </p:txBody>
      </p:sp>
      <p:pic>
        <p:nvPicPr>
          <p:cNvPr id="27" name="Picture 2"/>
          <p:cNvPicPr>
            <a:picLocks noChangeAspect="1" noChangeArrowheads="1"/>
          </p:cNvPicPr>
          <p:nvPr/>
        </p:nvPicPr>
        <p:blipFill>
          <a:blip r:embed="rId10">
            <a:clrChange>
              <a:clrFrom>
                <a:srgbClr val="D7E6E6"/>
              </a:clrFrom>
              <a:clrTo>
                <a:srgbClr val="D7E6E6">
                  <a:alpha val="0"/>
                </a:srgbClr>
              </a:clrTo>
            </a:clrChange>
            <a:duotone>
              <a:schemeClr val="accent3">
                <a:shade val="45000"/>
                <a:satMod val="135000"/>
              </a:schemeClr>
              <a:prstClr val="white"/>
            </a:duotone>
            <a:extLst>
              <a:ext uri="{BEBA8EAE-BF5A-486C-A8C5-ECC9F3942E4B}">
                <a14:imgProps xmlns:a14="http://schemas.microsoft.com/office/drawing/2010/main">
                  <a14:imgLayer r:embed="rId11">
                    <a14:imgEffect>
                      <a14:sharpenSoften amount="-50000"/>
                    </a14:imgEffect>
                    <a14:imgEffect>
                      <a14:colorTemperature colorTemp="4700"/>
                    </a14:imgEffect>
                    <a14:imgEffect>
                      <a14:brightnessContrast bright="-20000" contrast="40000"/>
                    </a14:imgEffect>
                  </a14:imgLayer>
                </a14:imgProps>
              </a:ext>
              <a:ext uri="{28A0092B-C50C-407E-A947-70E740481C1C}">
                <a14:useLocalDpi xmlns:a14="http://schemas.microsoft.com/office/drawing/2010/main" val="0"/>
              </a:ext>
            </a:extLst>
          </a:blip>
          <a:srcRect/>
          <a:stretch>
            <a:fillRect/>
          </a:stretch>
        </p:blipFill>
        <p:spPr bwMode="auto">
          <a:xfrm>
            <a:off x="6324600" y="3842236"/>
            <a:ext cx="1312312" cy="18124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1153346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 name="Text Placeholder 142"/>
          <p:cNvSpPr>
            <a:spLocks noGrp="1"/>
          </p:cNvSpPr>
          <p:nvPr>
            <p:ph type="body" sz="quarter" idx="11"/>
          </p:nvPr>
        </p:nvSpPr>
        <p:spPr/>
        <p:txBody>
          <a:bodyPr/>
          <a:lstStyle/>
          <a:p>
            <a:r>
              <a:rPr lang="en-US" sz="1000" dirty="0" smtClean="0"/>
              <a:t>NOTES: Based on KCMU analysis of state executive activity . **MT has passed legislation adopting the expansion; it requires federal waiver approval. *AR, IA, IN, MI, PA and NH have approved Section 1115 waivers. Coverage under the PA waiver went into effect 1/1/15, but it is transitioning coverage to a state plan amendment. WI covers adults up to 100% FPL in Medicaid, but did not adopt the ACA expansion.</a:t>
            </a:r>
          </a:p>
          <a:p>
            <a:r>
              <a:rPr lang="en-US" sz="1000" dirty="0" smtClean="0"/>
              <a:t>SOURCE: “Status of State Action on the Medicaid Expansion Decision,” KFF State Health Facts, updated September 1, 2015.</a:t>
            </a:r>
          </a:p>
          <a:p>
            <a:r>
              <a:rPr lang="en-US" sz="1000" dirty="0" smtClean="0">
                <a:hlinkClick r:id="rId3"/>
              </a:rPr>
              <a:t>http://kff.org/health-reform/state-indicator/state-activity-around-expanding-medicaid-under-the-affordable-care-act/</a:t>
            </a:r>
            <a:r>
              <a:rPr lang="en-US" sz="1000" dirty="0" smtClean="0"/>
              <a:t>  </a:t>
            </a:r>
            <a:endParaRPr lang="en-US" sz="1000" dirty="0"/>
          </a:p>
        </p:txBody>
      </p:sp>
      <p:sp>
        <p:nvSpPr>
          <p:cNvPr id="3" name="Title 2"/>
          <p:cNvSpPr>
            <a:spLocks noGrp="1"/>
          </p:cNvSpPr>
          <p:nvPr>
            <p:ph type="title"/>
          </p:nvPr>
        </p:nvSpPr>
        <p:spPr/>
        <p:txBody>
          <a:bodyPr/>
          <a:lstStyle/>
          <a:p>
            <a:r>
              <a:rPr lang="en-US" smtClean="0"/>
              <a:t>But not all states have expanded Medicaid.</a:t>
            </a:r>
            <a:endParaRPr lang="en-US" dirty="0"/>
          </a:p>
        </p:txBody>
      </p:sp>
      <p:grpSp>
        <p:nvGrpSpPr>
          <p:cNvPr id="4" name="Group 3"/>
          <p:cNvGrpSpPr/>
          <p:nvPr/>
        </p:nvGrpSpPr>
        <p:grpSpPr>
          <a:xfrm>
            <a:off x="622884" y="1304154"/>
            <a:ext cx="7807118" cy="4319588"/>
            <a:chOff x="928895" y="973956"/>
            <a:chExt cx="7807118" cy="4319588"/>
          </a:xfrm>
        </p:grpSpPr>
        <p:sp>
          <p:nvSpPr>
            <p:cNvPr id="5" name="Shape - Wyoming"/>
            <p:cNvSpPr>
              <a:spLocks noChangeAspect="1"/>
            </p:cNvSpPr>
            <p:nvPr/>
          </p:nvSpPr>
          <p:spPr bwMode="auto">
            <a:xfrm>
              <a:off x="2787648" y="1847081"/>
              <a:ext cx="896939" cy="720725"/>
            </a:xfrm>
            <a:custGeom>
              <a:avLst/>
              <a:gdLst>
                <a:gd name="T0" fmla="*/ 2147483647 w 567"/>
                <a:gd name="T1" fmla="*/ 0 h 463"/>
                <a:gd name="T2" fmla="*/ 2147483647 w 567"/>
                <a:gd name="T3" fmla="*/ 2147483647 h 463"/>
                <a:gd name="T4" fmla="*/ 0 w 567"/>
                <a:gd name="T5" fmla="*/ 2147483647 h 463"/>
                <a:gd name="T6" fmla="*/ 2147483647 w 567"/>
                <a:gd name="T7" fmla="*/ 2147483647 h 463"/>
                <a:gd name="T8" fmla="*/ 2147483647 w 567"/>
                <a:gd name="T9" fmla="*/ 2147483647 h 463"/>
                <a:gd name="T10" fmla="*/ 2147483647 w 567"/>
                <a:gd name="T11" fmla="*/ 2147483647 h 463"/>
                <a:gd name="T12" fmla="*/ 2147483647 w 567"/>
                <a:gd name="T13" fmla="*/ 0 h 463"/>
                <a:gd name="T14" fmla="*/ 0 60000 65536"/>
                <a:gd name="T15" fmla="*/ 0 60000 65536"/>
                <a:gd name="T16" fmla="*/ 0 60000 65536"/>
                <a:gd name="T17" fmla="*/ 0 60000 65536"/>
                <a:gd name="T18" fmla="*/ 0 60000 65536"/>
                <a:gd name="T19" fmla="*/ 0 60000 65536"/>
                <a:gd name="T20" fmla="*/ 0 60000 65536"/>
                <a:gd name="T21" fmla="*/ 0 w 567"/>
                <a:gd name="T22" fmla="*/ 0 h 463"/>
                <a:gd name="T23" fmla="*/ 567 w 567"/>
                <a:gd name="T24" fmla="*/ 463 h 46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67" h="463">
                  <a:moveTo>
                    <a:pt x="55" y="0"/>
                  </a:moveTo>
                  <a:lnTo>
                    <a:pt x="35" y="172"/>
                  </a:lnTo>
                  <a:lnTo>
                    <a:pt x="0" y="420"/>
                  </a:lnTo>
                  <a:lnTo>
                    <a:pt x="164" y="433"/>
                  </a:lnTo>
                  <a:lnTo>
                    <a:pt x="547" y="463"/>
                  </a:lnTo>
                  <a:lnTo>
                    <a:pt x="567" y="47"/>
                  </a:lnTo>
                  <a:lnTo>
                    <a:pt x="55" y="0"/>
                  </a:lnTo>
                  <a:close/>
                </a:path>
              </a:pathLst>
            </a:custGeom>
            <a:solidFill>
              <a:schemeClr val="tx2"/>
            </a:solidFill>
            <a:ln w="19050">
              <a:solidFill>
                <a:schemeClr val="tx1"/>
              </a:solidFill>
              <a:prstDash val="solid"/>
              <a:round/>
              <a:headEnd/>
              <a:tailEnd/>
            </a:ln>
          </p:spPr>
          <p:txBody>
            <a:bodyPr/>
            <a:lstStyle/>
            <a:p>
              <a:endParaRPr lang="en-US" sz="1200" b="1">
                <a:solidFill>
                  <a:srgbClr val="000000"/>
                </a:solidFill>
              </a:endParaRPr>
            </a:p>
          </p:txBody>
        </p:sp>
        <p:sp>
          <p:nvSpPr>
            <p:cNvPr id="6" name="Shape - Wisconsin"/>
            <p:cNvSpPr>
              <a:spLocks noChangeAspect="1"/>
            </p:cNvSpPr>
            <p:nvPr/>
          </p:nvSpPr>
          <p:spPr bwMode="auto">
            <a:xfrm>
              <a:off x="4975223" y="1535931"/>
              <a:ext cx="654051" cy="752475"/>
            </a:xfrm>
            <a:custGeom>
              <a:avLst/>
              <a:gdLst>
                <a:gd name="T0" fmla="*/ 30 w 415"/>
                <a:gd name="T1" fmla="*/ 33 h 484"/>
                <a:gd name="T2" fmla="*/ 61 w 415"/>
                <a:gd name="T3" fmla="*/ 28 h 484"/>
                <a:gd name="T4" fmla="*/ 90 w 415"/>
                <a:gd name="T5" fmla="*/ 28 h 484"/>
                <a:gd name="T6" fmla="*/ 107 w 415"/>
                <a:gd name="T7" fmla="*/ 0 h 484"/>
                <a:gd name="T8" fmla="*/ 121 w 415"/>
                <a:gd name="T9" fmla="*/ 36 h 484"/>
                <a:gd name="T10" fmla="*/ 166 w 415"/>
                <a:gd name="T11" fmla="*/ 36 h 484"/>
                <a:gd name="T12" fmla="*/ 189 w 415"/>
                <a:gd name="T13" fmla="*/ 68 h 484"/>
                <a:gd name="T14" fmla="*/ 236 w 415"/>
                <a:gd name="T15" fmla="*/ 59 h 484"/>
                <a:gd name="T16" fmla="*/ 267 w 415"/>
                <a:gd name="T17" fmla="*/ 80 h 484"/>
                <a:gd name="T18" fmla="*/ 325 w 415"/>
                <a:gd name="T19" fmla="*/ 95 h 484"/>
                <a:gd name="T20" fmla="*/ 336 w 415"/>
                <a:gd name="T21" fmla="*/ 121 h 484"/>
                <a:gd name="T22" fmla="*/ 365 w 415"/>
                <a:gd name="T23" fmla="*/ 122 h 484"/>
                <a:gd name="T24" fmla="*/ 356 w 415"/>
                <a:gd name="T25" fmla="*/ 147 h 484"/>
                <a:gd name="T26" fmla="*/ 367 w 415"/>
                <a:gd name="T27" fmla="*/ 176 h 484"/>
                <a:gd name="T28" fmla="*/ 347 w 415"/>
                <a:gd name="T29" fmla="*/ 211 h 484"/>
                <a:gd name="T30" fmla="*/ 361 w 415"/>
                <a:gd name="T31" fmla="*/ 219 h 484"/>
                <a:gd name="T32" fmla="*/ 394 w 415"/>
                <a:gd name="T33" fmla="*/ 180 h 484"/>
                <a:gd name="T34" fmla="*/ 392 w 415"/>
                <a:gd name="T35" fmla="*/ 167 h 484"/>
                <a:gd name="T36" fmla="*/ 406 w 415"/>
                <a:gd name="T37" fmla="*/ 161 h 484"/>
                <a:gd name="T38" fmla="*/ 415 w 415"/>
                <a:gd name="T39" fmla="*/ 180 h 484"/>
                <a:gd name="T40" fmla="*/ 389 w 415"/>
                <a:gd name="T41" fmla="*/ 207 h 484"/>
                <a:gd name="T42" fmla="*/ 379 w 415"/>
                <a:gd name="T43" fmla="*/ 268 h 484"/>
                <a:gd name="T44" fmla="*/ 379 w 415"/>
                <a:gd name="T45" fmla="*/ 371 h 484"/>
                <a:gd name="T46" fmla="*/ 394 w 415"/>
                <a:gd name="T47" fmla="*/ 389 h 484"/>
                <a:gd name="T48" fmla="*/ 388 w 415"/>
                <a:gd name="T49" fmla="*/ 453 h 484"/>
                <a:gd name="T50" fmla="*/ 191 w 415"/>
                <a:gd name="T51" fmla="*/ 484 h 484"/>
                <a:gd name="T52" fmla="*/ 142 w 415"/>
                <a:gd name="T53" fmla="*/ 454 h 484"/>
                <a:gd name="T54" fmla="*/ 152 w 415"/>
                <a:gd name="T55" fmla="*/ 416 h 484"/>
                <a:gd name="T56" fmla="*/ 128 w 415"/>
                <a:gd name="T57" fmla="*/ 374 h 484"/>
                <a:gd name="T58" fmla="*/ 107 w 415"/>
                <a:gd name="T59" fmla="*/ 322 h 484"/>
                <a:gd name="T60" fmla="*/ 52 w 415"/>
                <a:gd name="T61" fmla="*/ 270 h 484"/>
                <a:gd name="T62" fmla="*/ 18 w 415"/>
                <a:gd name="T63" fmla="*/ 270 h 484"/>
                <a:gd name="T64" fmla="*/ 18 w 415"/>
                <a:gd name="T65" fmla="*/ 198 h 484"/>
                <a:gd name="T66" fmla="*/ 0 w 415"/>
                <a:gd name="T67" fmla="*/ 171 h 484"/>
                <a:gd name="T68" fmla="*/ 39 w 415"/>
                <a:gd name="T69" fmla="*/ 130 h 484"/>
                <a:gd name="T70" fmla="*/ 30 w 415"/>
                <a:gd name="T71" fmla="*/ 33 h 484"/>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415"/>
                <a:gd name="T109" fmla="*/ 0 h 484"/>
                <a:gd name="T110" fmla="*/ 415 w 415"/>
                <a:gd name="T111" fmla="*/ 484 h 484"/>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415" h="484">
                  <a:moveTo>
                    <a:pt x="30" y="33"/>
                  </a:moveTo>
                  <a:lnTo>
                    <a:pt x="61" y="28"/>
                  </a:lnTo>
                  <a:lnTo>
                    <a:pt x="90" y="28"/>
                  </a:lnTo>
                  <a:lnTo>
                    <a:pt x="107" y="0"/>
                  </a:lnTo>
                  <a:lnTo>
                    <a:pt x="121" y="36"/>
                  </a:lnTo>
                  <a:lnTo>
                    <a:pt x="166" y="36"/>
                  </a:lnTo>
                  <a:lnTo>
                    <a:pt x="189" y="68"/>
                  </a:lnTo>
                  <a:lnTo>
                    <a:pt x="236" y="59"/>
                  </a:lnTo>
                  <a:lnTo>
                    <a:pt x="267" y="80"/>
                  </a:lnTo>
                  <a:lnTo>
                    <a:pt x="325" y="95"/>
                  </a:lnTo>
                  <a:lnTo>
                    <a:pt x="336" y="121"/>
                  </a:lnTo>
                  <a:lnTo>
                    <a:pt x="365" y="122"/>
                  </a:lnTo>
                  <a:lnTo>
                    <a:pt x="356" y="147"/>
                  </a:lnTo>
                  <a:lnTo>
                    <a:pt x="367" y="176"/>
                  </a:lnTo>
                  <a:lnTo>
                    <a:pt x="347" y="211"/>
                  </a:lnTo>
                  <a:lnTo>
                    <a:pt x="361" y="219"/>
                  </a:lnTo>
                  <a:lnTo>
                    <a:pt x="394" y="180"/>
                  </a:lnTo>
                  <a:lnTo>
                    <a:pt x="392" y="167"/>
                  </a:lnTo>
                  <a:lnTo>
                    <a:pt x="406" y="161"/>
                  </a:lnTo>
                  <a:lnTo>
                    <a:pt x="415" y="180"/>
                  </a:lnTo>
                  <a:lnTo>
                    <a:pt x="389" y="207"/>
                  </a:lnTo>
                  <a:lnTo>
                    <a:pt x="379" y="268"/>
                  </a:lnTo>
                  <a:lnTo>
                    <a:pt x="379" y="371"/>
                  </a:lnTo>
                  <a:lnTo>
                    <a:pt x="394" y="389"/>
                  </a:lnTo>
                  <a:lnTo>
                    <a:pt x="388" y="453"/>
                  </a:lnTo>
                  <a:lnTo>
                    <a:pt x="191" y="484"/>
                  </a:lnTo>
                  <a:lnTo>
                    <a:pt x="142" y="454"/>
                  </a:lnTo>
                  <a:lnTo>
                    <a:pt x="152" y="416"/>
                  </a:lnTo>
                  <a:lnTo>
                    <a:pt x="128" y="374"/>
                  </a:lnTo>
                  <a:lnTo>
                    <a:pt x="107" y="322"/>
                  </a:lnTo>
                  <a:lnTo>
                    <a:pt x="52" y="270"/>
                  </a:lnTo>
                  <a:lnTo>
                    <a:pt x="18" y="270"/>
                  </a:lnTo>
                  <a:lnTo>
                    <a:pt x="18" y="198"/>
                  </a:lnTo>
                  <a:lnTo>
                    <a:pt x="0" y="171"/>
                  </a:lnTo>
                  <a:lnTo>
                    <a:pt x="39" y="130"/>
                  </a:lnTo>
                  <a:lnTo>
                    <a:pt x="30" y="33"/>
                  </a:lnTo>
                  <a:close/>
                </a:path>
              </a:pathLst>
            </a:custGeom>
            <a:solidFill>
              <a:schemeClr val="tx2"/>
            </a:solidFill>
            <a:ln w="19050">
              <a:solidFill>
                <a:schemeClr val="tx1"/>
              </a:solidFill>
              <a:prstDash val="solid"/>
              <a:round/>
              <a:headEnd/>
              <a:tailEnd/>
            </a:ln>
          </p:spPr>
          <p:txBody>
            <a:bodyPr/>
            <a:lstStyle/>
            <a:p>
              <a:pPr>
                <a:defRPr/>
              </a:pPr>
              <a:endParaRPr lang="en-US" sz="1200" b="1">
                <a:solidFill>
                  <a:srgbClr val="B0DDF4"/>
                </a:solidFill>
              </a:endParaRPr>
            </a:p>
          </p:txBody>
        </p:sp>
        <p:sp>
          <p:nvSpPr>
            <p:cNvPr id="7" name="Shape - West Virginia"/>
            <p:cNvSpPr>
              <a:spLocks noChangeAspect="1"/>
            </p:cNvSpPr>
            <p:nvPr/>
          </p:nvSpPr>
          <p:spPr bwMode="auto">
            <a:xfrm>
              <a:off x="6345237" y="2388418"/>
              <a:ext cx="550863" cy="566738"/>
            </a:xfrm>
            <a:custGeom>
              <a:avLst/>
              <a:gdLst>
                <a:gd name="T0" fmla="*/ 2147483647 w 349"/>
                <a:gd name="T1" fmla="*/ 2147483647 h 365"/>
                <a:gd name="T2" fmla="*/ 2147483647 w 349"/>
                <a:gd name="T3" fmla="*/ 2147483647 h 365"/>
                <a:gd name="T4" fmla="*/ 0 w 349"/>
                <a:gd name="T5" fmla="*/ 2147483647 h 365"/>
                <a:gd name="T6" fmla="*/ 2147483647 w 349"/>
                <a:gd name="T7" fmla="*/ 2147483647 h 365"/>
                <a:gd name="T8" fmla="*/ 2147483647 w 349"/>
                <a:gd name="T9" fmla="*/ 2147483647 h 365"/>
                <a:gd name="T10" fmla="*/ 2147483647 w 349"/>
                <a:gd name="T11" fmla="*/ 2147483647 h 365"/>
                <a:gd name="T12" fmla="*/ 2147483647 w 349"/>
                <a:gd name="T13" fmla="*/ 2147483647 h 365"/>
                <a:gd name="T14" fmla="*/ 2147483647 w 349"/>
                <a:gd name="T15" fmla="*/ 2147483647 h 365"/>
                <a:gd name="T16" fmla="*/ 2147483647 w 349"/>
                <a:gd name="T17" fmla="*/ 2147483647 h 365"/>
                <a:gd name="T18" fmla="*/ 2147483647 w 349"/>
                <a:gd name="T19" fmla="*/ 2147483647 h 365"/>
                <a:gd name="T20" fmla="*/ 2147483647 w 349"/>
                <a:gd name="T21" fmla="*/ 2147483647 h 365"/>
                <a:gd name="T22" fmla="*/ 2147483647 w 349"/>
                <a:gd name="T23" fmla="*/ 2147483647 h 365"/>
                <a:gd name="T24" fmla="*/ 2147483647 w 349"/>
                <a:gd name="T25" fmla="*/ 2147483647 h 365"/>
                <a:gd name="T26" fmla="*/ 2147483647 w 349"/>
                <a:gd name="T27" fmla="*/ 2147483647 h 365"/>
                <a:gd name="T28" fmla="*/ 2147483647 w 349"/>
                <a:gd name="T29" fmla="*/ 2147483647 h 365"/>
                <a:gd name="T30" fmla="*/ 2147483647 w 349"/>
                <a:gd name="T31" fmla="*/ 2147483647 h 365"/>
                <a:gd name="T32" fmla="*/ 2147483647 w 349"/>
                <a:gd name="T33" fmla="*/ 0 h 365"/>
                <a:gd name="T34" fmla="*/ 2147483647 w 349"/>
                <a:gd name="T35" fmla="*/ 2147483647 h 365"/>
                <a:gd name="T36" fmla="*/ 2147483647 w 349"/>
                <a:gd name="T37" fmla="*/ 2147483647 h 365"/>
                <a:gd name="T38" fmla="*/ 2147483647 w 349"/>
                <a:gd name="T39" fmla="*/ 2147483647 h 365"/>
                <a:gd name="T40" fmla="*/ 2147483647 w 349"/>
                <a:gd name="T41" fmla="*/ 2147483647 h 365"/>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349"/>
                <a:gd name="T64" fmla="*/ 0 h 365"/>
                <a:gd name="T65" fmla="*/ 349 w 349"/>
                <a:gd name="T66" fmla="*/ 365 h 365"/>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349" h="365">
                  <a:moveTo>
                    <a:pt x="35" y="191"/>
                  </a:moveTo>
                  <a:lnTo>
                    <a:pt x="9" y="184"/>
                  </a:lnTo>
                  <a:lnTo>
                    <a:pt x="0" y="242"/>
                  </a:lnTo>
                  <a:lnTo>
                    <a:pt x="9" y="303"/>
                  </a:lnTo>
                  <a:lnTo>
                    <a:pt x="59" y="344"/>
                  </a:lnTo>
                  <a:lnTo>
                    <a:pt x="71" y="365"/>
                  </a:lnTo>
                  <a:lnTo>
                    <a:pt x="135" y="344"/>
                  </a:lnTo>
                  <a:lnTo>
                    <a:pt x="211" y="295"/>
                  </a:lnTo>
                  <a:lnTo>
                    <a:pt x="234" y="188"/>
                  </a:lnTo>
                  <a:lnTo>
                    <a:pt x="283" y="160"/>
                  </a:lnTo>
                  <a:lnTo>
                    <a:pt x="310" y="94"/>
                  </a:lnTo>
                  <a:lnTo>
                    <a:pt x="349" y="76"/>
                  </a:lnTo>
                  <a:lnTo>
                    <a:pt x="298" y="67"/>
                  </a:lnTo>
                  <a:lnTo>
                    <a:pt x="210" y="115"/>
                  </a:lnTo>
                  <a:lnTo>
                    <a:pt x="196" y="69"/>
                  </a:lnTo>
                  <a:lnTo>
                    <a:pt x="120" y="73"/>
                  </a:lnTo>
                  <a:lnTo>
                    <a:pt x="103" y="0"/>
                  </a:lnTo>
                  <a:lnTo>
                    <a:pt x="83" y="20"/>
                  </a:lnTo>
                  <a:lnTo>
                    <a:pt x="89" y="124"/>
                  </a:lnTo>
                  <a:lnTo>
                    <a:pt x="55" y="133"/>
                  </a:lnTo>
                  <a:lnTo>
                    <a:pt x="35" y="191"/>
                  </a:lnTo>
                  <a:close/>
                </a:path>
              </a:pathLst>
            </a:custGeom>
            <a:solidFill>
              <a:schemeClr val="accent2"/>
            </a:solidFill>
            <a:ln w="19050">
              <a:solidFill>
                <a:schemeClr val="tx1"/>
              </a:solidFill>
              <a:prstDash val="solid"/>
              <a:round/>
              <a:headEnd/>
              <a:tailEnd/>
            </a:ln>
          </p:spPr>
          <p:txBody>
            <a:bodyPr/>
            <a:lstStyle/>
            <a:p>
              <a:endParaRPr lang="en-US" sz="1200" b="1">
                <a:solidFill>
                  <a:srgbClr val="000000"/>
                </a:solidFill>
              </a:endParaRPr>
            </a:p>
          </p:txBody>
        </p:sp>
        <p:sp>
          <p:nvSpPr>
            <p:cNvPr id="8" name="Shape - Washington"/>
            <p:cNvSpPr>
              <a:spLocks noChangeAspect="1"/>
            </p:cNvSpPr>
            <p:nvPr/>
          </p:nvSpPr>
          <p:spPr bwMode="auto">
            <a:xfrm>
              <a:off x="1463675" y="996181"/>
              <a:ext cx="835025" cy="603250"/>
            </a:xfrm>
            <a:custGeom>
              <a:avLst/>
              <a:gdLst>
                <a:gd name="T0" fmla="*/ 2147483647 w 530"/>
                <a:gd name="T1" fmla="*/ 0 h 389"/>
                <a:gd name="T2" fmla="*/ 2147483647 w 530"/>
                <a:gd name="T3" fmla="*/ 2147483647 h 389"/>
                <a:gd name="T4" fmla="*/ 2147483647 w 530"/>
                <a:gd name="T5" fmla="*/ 2147483647 h 389"/>
                <a:gd name="T6" fmla="*/ 2147483647 w 530"/>
                <a:gd name="T7" fmla="*/ 2147483647 h 389"/>
                <a:gd name="T8" fmla="*/ 2147483647 w 530"/>
                <a:gd name="T9" fmla="*/ 2147483647 h 389"/>
                <a:gd name="T10" fmla="*/ 2147483647 w 530"/>
                <a:gd name="T11" fmla="*/ 2147483647 h 389"/>
                <a:gd name="T12" fmla="*/ 2147483647 w 530"/>
                <a:gd name="T13" fmla="*/ 2147483647 h 389"/>
                <a:gd name="T14" fmla="*/ 2147483647 w 530"/>
                <a:gd name="T15" fmla="*/ 2147483647 h 389"/>
                <a:gd name="T16" fmla="*/ 2147483647 w 530"/>
                <a:gd name="T17" fmla="*/ 2147483647 h 389"/>
                <a:gd name="T18" fmla="*/ 2147483647 w 530"/>
                <a:gd name="T19" fmla="*/ 2147483647 h 389"/>
                <a:gd name="T20" fmla="*/ 2147483647 w 530"/>
                <a:gd name="T21" fmla="*/ 2147483647 h 389"/>
                <a:gd name="T22" fmla="*/ 2147483647 w 530"/>
                <a:gd name="T23" fmla="*/ 2147483647 h 389"/>
                <a:gd name="T24" fmla="*/ 2147483647 w 530"/>
                <a:gd name="T25" fmla="*/ 2147483647 h 389"/>
                <a:gd name="T26" fmla="*/ 2147483647 w 530"/>
                <a:gd name="T27" fmla="*/ 2147483647 h 389"/>
                <a:gd name="T28" fmla="*/ 2147483647 w 530"/>
                <a:gd name="T29" fmla="*/ 2147483647 h 389"/>
                <a:gd name="T30" fmla="*/ 2147483647 w 530"/>
                <a:gd name="T31" fmla="*/ 2147483647 h 389"/>
                <a:gd name="T32" fmla="*/ 2147483647 w 530"/>
                <a:gd name="T33" fmla="*/ 2147483647 h 389"/>
                <a:gd name="T34" fmla="*/ 2147483647 w 530"/>
                <a:gd name="T35" fmla="*/ 2147483647 h 389"/>
                <a:gd name="T36" fmla="*/ 2147483647 w 530"/>
                <a:gd name="T37" fmla="*/ 2147483647 h 389"/>
                <a:gd name="T38" fmla="*/ 2147483647 w 530"/>
                <a:gd name="T39" fmla="*/ 2147483647 h 389"/>
                <a:gd name="T40" fmla="*/ 0 w 530"/>
                <a:gd name="T41" fmla="*/ 2147483647 h 389"/>
                <a:gd name="T42" fmla="*/ 2147483647 w 530"/>
                <a:gd name="T43" fmla="*/ 2147483647 h 389"/>
                <a:gd name="T44" fmla="*/ 2147483647 w 530"/>
                <a:gd name="T45" fmla="*/ 2147483647 h 389"/>
                <a:gd name="T46" fmla="*/ 2147483647 w 530"/>
                <a:gd name="T47" fmla="*/ 2147483647 h 389"/>
                <a:gd name="T48" fmla="*/ 2147483647 w 530"/>
                <a:gd name="T49" fmla="*/ 2147483647 h 389"/>
                <a:gd name="T50" fmla="*/ 2147483647 w 530"/>
                <a:gd name="T51" fmla="*/ 2147483647 h 389"/>
                <a:gd name="T52" fmla="*/ 2147483647 w 530"/>
                <a:gd name="T53" fmla="*/ 2147483647 h 389"/>
                <a:gd name="T54" fmla="*/ 2147483647 w 530"/>
                <a:gd name="T55" fmla="*/ 2147483647 h 389"/>
                <a:gd name="T56" fmla="*/ 2147483647 w 530"/>
                <a:gd name="T57" fmla="*/ 2147483647 h 389"/>
                <a:gd name="T58" fmla="*/ 2147483647 w 530"/>
                <a:gd name="T59" fmla="*/ 2147483647 h 389"/>
                <a:gd name="T60" fmla="*/ 2147483647 w 530"/>
                <a:gd name="T61" fmla="*/ 2147483647 h 389"/>
                <a:gd name="T62" fmla="*/ 2147483647 w 530"/>
                <a:gd name="T63" fmla="*/ 2147483647 h 389"/>
                <a:gd name="T64" fmla="*/ 2147483647 w 530"/>
                <a:gd name="T65" fmla="*/ 2147483647 h 389"/>
                <a:gd name="T66" fmla="*/ 2147483647 w 530"/>
                <a:gd name="T67" fmla="*/ 2147483647 h 389"/>
                <a:gd name="T68" fmla="*/ 2147483647 w 530"/>
                <a:gd name="T69" fmla="*/ 2147483647 h 389"/>
                <a:gd name="T70" fmla="*/ 2147483647 w 530"/>
                <a:gd name="T71" fmla="*/ 2147483647 h 389"/>
                <a:gd name="T72" fmla="*/ 2147483647 w 530"/>
                <a:gd name="T73" fmla="*/ 2147483647 h 389"/>
                <a:gd name="T74" fmla="*/ 2147483647 w 530"/>
                <a:gd name="T75" fmla="*/ 0 h 389"/>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530"/>
                <a:gd name="T115" fmla="*/ 0 h 389"/>
                <a:gd name="T116" fmla="*/ 530 w 530"/>
                <a:gd name="T117" fmla="*/ 389 h 389"/>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530" h="389">
                  <a:moveTo>
                    <a:pt x="134" y="0"/>
                  </a:moveTo>
                  <a:lnTo>
                    <a:pt x="243" y="30"/>
                  </a:lnTo>
                  <a:lnTo>
                    <a:pt x="326" y="49"/>
                  </a:lnTo>
                  <a:lnTo>
                    <a:pt x="366" y="58"/>
                  </a:lnTo>
                  <a:lnTo>
                    <a:pt x="408" y="64"/>
                  </a:lnTo>
                  <a:lnTo>
                    <a:pt x="463" y="74"/>
                  </a:lnTo>
                  <a:lnTo>
                    <a:pt x="530" y="86"/>
                  </a:lnTo>
                  <a:lnTo>
                    <a:pt x="487" y="389"/>
                  </a:lnTo>
                  <a:lnTo>
                    <a:pt x="281" y="345"/>
                  </a:lnTo>
                  <a:lnTo>
                    <a:pt x="253" y="365"/>
                  </a:lnTo>
                  <a:lnTo>
                    <a:pt x="216" y="335"/>
                  </a:lnTo>
                  <a:lnTo>
                    <a:pt x="183" y="365"/>
                  </a:lnTo>
                  <a:lnTo>
                    <a:pt x="153" y="339"/>
                  </a:lnTo>
                  <a:lnTo>
                    <a:pt x="68" y="335"/>
                  </a:lnTo>
                  <a:lnTo>
                    <a:pt x="80" y="286"/>
                  </a:lnTo>
                  <a:lnTo>
                    <a:pt x="19" y="281"/>
                  </a:lnTo>
                  <a:lnTo>
                    <a:pt x="13" y="253"/>
                  </a:lnTo>
                  <a:lnTo>
                    <a:pt x="25" y="223"/>
                  </a:lnTo>
                  <a:lnTo>
                    <a:pt x="10" y="196"/>
                  </a:lnTo>
                  <a:lnTo>
                    <a:pt x="11" y="120"/>
                  </a:lnTo>
                  <a:lnTo>
                    <a:pt x="0" y="62"/>
                  </a:lnTo>
                  <a:lnTo>
                    <a:pt x="7" y="40"/>
                  </a:lnTo>
                  <a:lnTo>
                    <a:pt x="34" y="49"/>
                  </a:lnTo>
                  <a:lnTo>
                    <a:pt x="62" y="83"/>
                  </a:lnTo>
                  <a:lnTo>
                    <a:pt x="114" y="91"/>
                  </a:lnTo>
                  <a:lnTo>
                    <a:pt x="128" y="119"/>
                  </a:lnTo>
                  <a:lnTo>
                    <a:pt x="102" y="119"/>
                  </a:lnTo>
                  <a:lnTo>
                    <a:pt x="99" y="143"/>
                  </a:lnTo>
                  <a:lnTo>
                    <a:pt x="114" y="146"/>
                  </a:lnTo>
                  <a:lnTo>
                    <a:pt x="120" y="170"/>
                  </a:lnTo>
                  <a:lnTo>
                    <a:pt x="89" y="187"/>
                  </a:lnTo>
                  <a:lnTo>
                    <a:pt x="89" y="204"/>
                  </a:lnTo>
                  <a:lnTo>
                    <a:pt x="125" y="204"/>
                  </a:lnTo>
                  <a:lnTo>
                    <a:pt x="134" y="162"/>
                  </a:lnTo>
                  <a:lnTo>
                    <a:pt x="161" y="137"/>
                  </a:lnTo>
                  <a:lnTo>
                    <a:pt x="128" y="71"/>
                  </a:lnTo>
                  <a:lnTo>
                    <a:pt x="149" y="50"/>
                  </a:lnTo>
                  <a:lnTo>
                    <a:pt x="134" y="0"/>
                  </a:lnTo>
                  <a:close/>
                </a:path>
              </a:pathLst>
            </a:custGeom>
            <a:solidFill>
              <a:schemeClr val="accent2"/>
            </a:solidFill>
            <a:ln w="19050">
              <a:solidFill>
                <a:schemeClr val="tx1"/>
              </a:solidFill>
              <a:prstDash val="solid"/>
              <a:round/>
              <a:headEnd/>
              <a:tailEnd/>
            </a:ln>
          </p:spPr>
          <p:txBody>
            <a:bodyPr/>
            <a:lstStyle/>
            <a:p>
              <a:endParaRPr lang="en-US" sz="1200" b="1">
                <a:solidFill>
                  <a:srgbClr val="000000"/>
                </a:solidFill>
              </a:endParaRPr>
            </a:p>
          </p:txBody>
        </p:sp>
        <p:grpSp>
          <p:nvGrpSpPr>
            <p:cNvPr id="9" name="Shape - Virginia"/>
            <p:cNvGrpSpPr>
              <a:grpSpLocks/>
            </p:cNvGrpSpPr>
            <p:nvPr/>
          </p:nvGrpSpPr>
          <p:grpSpPr bwMode="auto">
            <a:xfrm>
              <a:off x="6276972" y="2507480"/>
              <a:ext cx="1009651" cy="596900"/>
              <a:chOff x="3911" y="1540"/>
              <a:chExt cx="636" cy="376"/>
            </a:xfrm>
            <a:solidFill>
              <a:srgbClr val="0072C0"/>
            </a:solidFill>
          </p:grpSpPr>
          <p:sp>
            <p:nvSpPr>
              <p:cNvPr id="129" name="Freeform 65"/>
              <p:cNvSpPr>
                <a:spLocks noChangeAspect="1"/>
              </p:cNvSpPr>
              <p:nvPr/>
            </p:nvSpPr>
            <p:spPr bwMode="auto">
              <a:xfrm>
                <a:off x="3911" y="1540"/>
                <a:ext cx="613" cy="376"/>
              </a:xfrm>
              <a:custGeom>
                <a:avLst/>
                <a:gdLst>
                  <a:gd name="T0" fmla="*/ 102 w 616"/>
                  <a:gd name="T1" fmla="*/ 253 h 383"/>
                  <a:gd name="T2" fmla="*/ 84 w 616"/>
                  <a:gd name="T3" fmla="*/ 290 h 383"/>
                  <a:gd name="T4" fmla="*/ 59 w 616"/>
                  <a:gd name="T5" fmla="*/ 300 h 383"/>
                  <a:gd name="T6" fmla="*/ 57 w 616"/>
                  <a:gd name="T7" fmla="*/ 325 h 383"/>
                  <a:gd name="T8" fmla="*/ 3 w 616"/>
                  <a:gd name="T9" fmla="*/ 343 h 383"/>
                  <a:gd name="T10" fmla="*/ 0 w 616"/>
                  <a:gd name="T11" fmla="*/ 362 h 383"/>
                  <a:gd name="T12" fmla="*/ 144 w 616"/>
                  <a:gd name="T13" fmla="*/ 339 h 383"/>
                  <a:gd name="T14" fmla="*/ 406 w 616"/>
                  <a:gd name="T15" fmla="*/ 287 h 383"/>
                  <a:gd name="T16" fmla="*/ 607 w 616"/>
                  <a:gd name="T17" fmla="*/ 240 h 383"/>
                  <a:gd name="T18" fmla="*/ 607 w 616"/>
                  <a:gd name="T19" fmla="*/ 203 h 383"/>
                  <a:gd name="T20" fmla="*/ 585 w 616"/>
                  <a:gd name="T21" fmla="*/ 191 h 383"/>
                  <a:gd name="T22" fmla="*/ 567 w 616"/>
                  <a:gd name="T23" fmla="*/ 210 h 383"/>
                  <a:gd name="T24" fmla="*/ 556 w 616"/>
                  <a:gd name="T25" fmla="*/ 161 h 383"/>
                  <a:gd name="T26" fmla="*/ 567 w 616"/>
                  <a:gd name="T27" fmla="*/ 118 h 383"/>
                  <a:gd name="T28" fmla="*/ 494 w 616"/>
                  <a:gd name="T29" fmla="*/ 84 h 383"/>
                  <a:gd name="T30" fmla="*/ 442 w 616"/>
                  <a:gd name="T31" fmla="*/ 93 h 383"/>
                  <a:gd name="T32" fmla="*/ 440 w 616"/>
                  <a:gd name="T33" fmla="*/ 27 h 383"/>
                  <a:gd name="T34" fmla="*/ 387 w 616"/>
                  <a:gd name="T35" fmla="*/ 0 h 383"/>
                  <a:gd name="T36" fmla="*/ 346 w 616"/>
                  <a:gd name="T37" fmla="*/ 17 h 383"/>
                  <a:gd name="T38" fmla="*/ 319 w 616"/>
                  <a:gd name="T39" fmla="*/ 80 h 383"/>
                  <a:gd name="T40" fmla="*/ 275 w 616"/>
                  <a:gd name="T41" fmla="*/ 105 h 383"/>
                  <a:gd name="T42" fmla="*/ 255 w 616"/>
                  <a:gd name="T43" fmla="*/ 204 h 383"/>
                  <a:gd name="T44" fmla="*/ 178 w 616"/>
                  <a:gd name="T45" fmla="*/ 253 h 383"/>
                  <a:gd name="T46" fmla="*/ 115 w 616"/>
                  <a:gd name="T47" fmla="*/ 274 h 383"/>
                  <a:gd name="T48" fmla="*/ 102 w 616"/>
                  <a:gd name="T49" fmla="*/ 253 h 383"/>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616"/>
                  <a:gd name="T76" fmla="*/ 0 h 383"/>
                  <a:gd name="T77" fmla="*/ 616 w 616"/>
                  <a:gd name="T78" fmla="*/ 383 h 383"/>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616" h="383">
                    <a:moveTo>
                      <a:pt x="102" y="268"/>
                    </a:moveTo>
                    <a:lnTo>
                      <a:pt x="84" y="307"/>
                    </a:lnTo>
                    <a:lnTo>
                      <a:pt x="59" y="318"/>
                    </a:lnTo>
                    <a:lnTo>
                      <a:pt x="57" y="343"/>
                    </a:lnTo>
                    <a:lnTo>
                      <a:pt x="3" y="362"/>
                    </a:lnTo>
                    <a:lnTo>
                      <a:pt x="0" y="383"/>
                    </a:lnTo>
                    <a:lnTo>
                      <a:pt x="147" y="358"/>
                    </a:lnTo>
                    <a:lnTo>
                      <a:pt x="412" y="303"/>
                    </a:lnTo>
                    <a:lnTo>
                      <a:pt x="616" y="254"/>
                    </a:lnTo>
                    <a:lnTo>
                      <a:pt x="616" y="215"/>
                    </a:lnTo>
                    <a:lnTo>
                      <a:pt x="594" y="203"/>
                    </a:lnTo>
                    <a:lnTo>
                      <a:pt x="576" y="222"/>
                    </a:lnTo>
                    <a:lnTo>
                      <a:pt x="565" y="170"/>
                    </a:lnTo>
                    <a:lnTo>
                      <a:pt x="576" y="124"/>
                    </a:lnTo>
                    <a:lnTo>
                      <a:pt x="500" y="90"/>
                    </a:lnTo>
                    <a:lnTo>
                      <a:pt x="448" y="99"/>
                    </a:lnTo>
                    <a:lnTo>
                      <a:pt x="446" y="27"/>
                    </a:lnTo>
                    <a:lnTo>
                      <a:pt x="393" y="0"/>
                    </a:lnTo>
                    <a:lnTo>
                      <a:pt x="352" y="17"/>
                    </a:lnTo>
                    <a:lnTo>
                      <a:pt x="325" y="84"/>
                    </a:lnTo>
                    <a:lnTo>
                      <a:pt x="278" y="111"/>
                    </a:lnTo>
                    <a:lnTo>
                      <a:pt x="258" y="216"/>
                    </a:lnTo>
                    <a:lnTo>
                      <a:pt x="181" y="268"/>
                    </a:lnTo>
                    <a:lnTo>
                      <a:pt x="118" y="289"/>
                    </a:lnTo>
                    <a:lnTo>
                      <a:pt x="102" y="268"/>
                    </a:lnTo>
                    <a:close/>
                  </a:path>
                </a:pathLst>
              </a:custGeom>
              <a:solidFill>
                <a:schemeClr val="tx2"/>
              </a:solidFill>
              <a:ln w="19050">
                <a:solidFill>
                  <a:schemeClr val="tx1"/>
                </a:solidFill>
                <a:prstDash val="solid"/>
                <a:round/>
                <a:headEnd/>
                <a:tailEnd/>
              </a:ln>
            </p:spPr>
            <p:txBody>
              <a:bodyPr/>
              <a:lstStyle/>
              <a:p>
                <a:endParaRPr lang="en-US" sz="1200" b="1">
                  <a:solidFill>
                    <a:srgbClr val="000000"/>
                  </a:solidFill>
                </a:endParaRPr>
              </a:p>
            </p:txBody>
          </p:sp>
          <p:sp>
            <p:nvSpPr>
              <p:cNvPr id="130" name="Freeform 66"/>
              <p:cNvSpPr>
                <a:spLocks noChangeAspect="1"/>
              </p:cNvSpPr>
              <p:nvPr/>
            </p:nvSpPr>
            <p:spPr bwMode="auto">
              <a:xfrm>
                <a:off x="4506" y="1634"/>
                <a:ext cx="41" cy="69"/>
              </a:xfrm>
              <a:custGeom>
                <a:avLst/>
                <a:gdLst>
                  <a:gd name="T0" fmla="*/ 0 w 42"/>
                  <a:gd name="T1" fmla="*/ 6 h 71"/>
                  <a:gd name="T2" fmla="*/ 39 w 42"/>
                  <a:gd name="T3" fmla="*/ 0 h 71"/>
                  <a:gd name="T4" fmla="*/ 18 w 42"/>
                  <a:gd name="T5" fmla="*/ 65 h 71"/>
                  <a:gd name="T6" fmla="*/ 2 w 42"/>
                  <a:gd name="T7" fmla="*/ 64 h 71"/>
                  <a:gd name="T8" fmla="*/ 0 w 42"/>
                  <a:gd name="T9" fmla="*/ 6 h 71"/>
                  <a:gd name="T10" fmla="*/ 0 60000 65536"/>
                  <a:gd name="T11" fmla="*/ 0 60000 65536"/>
                  <a:gd name="T12" fmla="*/ 0 60000 65536"/>
                  <a:gd name="T13" fmla="*/ 0 60000 65536"/>
                  <a:gd name="T14" fmla="*/ 0 60000 65536"/>
                  <a:gd name="T15" fmla="*/ 0 w 42"/>
                  <a:gd name="T16" fmla="*/ 0 h 71"/>
                  <a:gd name="T17" fmla="*/ 42 w 42"/>
                  <a:gd name="T18" fmla="*/ 71 h 71"/>
                </a:gdLst>
                <a:ahLst/>
                <a:cxnLst>
                  <a:cxn ang="T10">
                    <a:pos x="T0" y="T1"/>
                  </a:cxn>
                  <a:cxn ang="T11">
                    <a:pos x="T2" y="T3"/>
                  </a:cxn>
                  <a:cxn ang="T12">
                    <a:pos x="T4" y="T5"/>
                  </a:cxn>
                  <a:cxn ang="T13">
                    <a:pos x="T6" y="T7"/>
                  </a:cxn>
                  <a:cxn ang="T14">
                    <a:pos x="T8" y="T9"/>
                  </a:cxn>
                </a:cxnLst>
                <a:rect l="T15" t="T16" r="T17" b="T18"/>
                <a:pathLst>
                  <a:path w="42" h="71">
                    <a:moveTo>
                      <a:pt x="0" y="6"/>
                    </a:moveTo>
                    <a:lnTo>
                      <a:pt x="42" y="0"/>
                    </a:lnTo>
                    <a:lnTo>
                      <a:pt x="18" y="71"/>
                    </a:lnTo>
                    <a:lnTo>
                      <a:pt x="2" y="70"/>
                    </a:lnTo>
                    <a:lnTo>
                      <a:pt x="0" y="6"/>
                    </a:lnTo>
                    <a:close/>
                  </a:path>
                </a:pathLst>
              </a:custGeom>
              <a:solidFill>
                <a:schemeClr val="tx2"/>
              </a:solidFill>
              <a:ln w="19050">
                <a:solidFill>
                  <a:schemeClr val="tx1"/>
                </a:solidFill>
                <a:prstDash val="solid"/>
                <a:round/>
                <a:headEnd/>
                <a:tailEnd/>
              </a:ln>
            </p:spPr>
            <p:txBody>
              <a:bodyPr/>
              <a:lstStyle/>
              <a:p>
                <a:endParaRPr lang="en-US" sz="1200" b="1">
                  <a:solidFill>
                    <a:srgbClr val="000000"/>
                  </a:solidFill>
                </a:endParaRPr>
              </a:p>
            </p:txBody>
          </p:sp>
        </p:grpSp>
        <p:sp>
          <p:nvSpPr>
            <p:cNvPr id="10" name="Shape - Vermont"/>
            <p:cNvSpPr>
              <a:spLocks noChangeAspect="1"/>
            </p:cNvSpPr>
            <p:nvPr/>
          </p:nvSpPr>
          <p:spPr bwMode="auto">
            <a:xfrm>
              <a:off x="7172325" y="1442268"/>
              <a:ext cx="220663" cy="401638"/>
            </a:xfrm>
            <a:custGeom>
              <a:avLst/>
              <a:gdLst>
                <a:gd name="T0" fmla="*/ 0 w 139"/>
                <a:gd name="T1" fmla="*/ 2147483647 h 257"/>
                <a:gd name="T2" fmla="*/ 2147483647 w 139"/>
                <a:gd name="T3" fmla="*/ 0 h 257"/>
                <a:gd name="T4" fmla="*/ 2147483647 w 139"/>
                <a:gd name="T5" fmla="*/ 2147483647 h 257"/>
                <a:gd name="T6" fmla="*/ 2147483647 w 139"/>
                <a:gd name="T7" fmla="*/ 2147483647 h 257"/>
                <a:gd name="T8" fmla="*/ 2147483647 w 139"/>
                <a:gd name="T9" fmla="*/ 2147483647 h 257"/>
                <a:gd name="T10" fmla="*/ 2147483647 w 139"/>
                <a:gd name="T11" fmla="*/ 2147483647 h 257"/>
                <a:gd name="T12" fmla="*/ 2147483647 w 139"/>
                <a:gd name="T13" fmla="*/ 2147483647 h 257"/>
                <a:gd name="T14" fmla="*/ 2147483647 w 139"/>
                <a:gd name="T15" fmla="*/ 2147483647 h 257"/>
                <a:gd name="T16" fmla="*/ 2147483647 w 139"/>
                <a:gd name="T17" fmla="*/ 2147483647 h 257"/>
                <a:gd name="T18" fmla="*/ 0 w 139"/>
                <a:gd name="T19" fmla="*/ 2147483647 h 25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39"/>
                <a:gd name="T31" fmla="*/ 0 h 257"/>
                <a:gd name="T32" fmla="*/ 139 w 139"/>
                <a:gd name="T33" fmla="*/ 257 h 25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39" h="257">
                  <a:moveTo>
                    <a:pt x="0" y="27"/>
                  </a:moveTo>
                  <a:lnTo>
                    <a:pt x="102" y="0"/>
                  </a:lnTo>
                  <a:lnTo>
                    <a:pt x="139" y="70"/>
                  </a:lnTo>
                  <a:lnTo>
                    <a:pt x="120" y="88"/>
                  </a:lnTo>
                  <a:lnTo>
                    <a:pt x="127" y="243"/>
                  </a:lnTo>
                  <a:lnTo>
                    <a:pt x="69" y="257"/>
                  </a:lnTo>
                  <a:lnTo>
                    <a:pt x="41" y="193"/>
                  </a:lnTo>
                  <a:lnTo>
                    <a:pt x="39" y="117"/>
                  </a:lnTo>
                  <a:lnTo>
                    <a:pt x="14" y="94"/>
                  </a:lnTo>
                  <a:lnTo>
                    <a:pt x="0" y="27"/>
                  </a:lnTo>
                  <a:close/>
                </a:path>
              </a:pathLst>
            </a:custGeom>
            <a:solidFill>
              <a:schemeClr val="accent2"/>
            </a:solidFill>
            <a:ln w="19050">
              <a:solidFill>
                <a:schemeClr val="tx1"/>
              </a:solidFill>
              <a:prstDash val="solid"/>
              <a:round/>
              <a:headEnd/>
              <a:tailEnd/>
            </a:ln>
          </p:spPr>
          <p:txBody>
            <a:bodyPr/>
            <a:lstStyle/>
            <a:p>
              <a:endParaRPr lang="en-US" sz="1200" b="1">
                <a:solidFill>
                  <a:srgbClr val="B0DDF4"/>
                </a:solidFill>
              </a:endParaRPr>
            </a:p>
          </p:txBody>
        </p:sp>
        <p:sp>
          <p:nvSpPr>
            <p:cNvPr id="11" name="Shape - Utah"/>
            <p:cNvSpPr>
              <a:spLocks noChangeAspect="1"/>
            </p:cNvSpPr>
            <p:nvPr/>
          </p:nvSpPr>
          <p:spPr bwMode="auto">
            <a:xfrm>
              <a:off x="2351088" y="2280468"/>
              <a:ext cx="693737" cy="885825"/>
            </a:xfrm>
            <a:custGeom>
              <a:avLst/>
              <a:gdLst>
                <a:gd name="T0" fmla="*/ 2147483647 w 441"/>
                <a:gd name="T1" fmla="*/ 0 h 569"/>
                <a:gd name="T2" fmla="*/ 2147483647 w 441"/>
                <a:gd name="T3" fmla="*/ 2147483647 h 569"/>
                <a:gd name="T4" fmla="*/ 2147483647 w 441"/>
                <a:gd name="T5" fmla="*/ 2147483647 h 569"/>
                <a:gd name="T6" fmla="*/ 2147483647 w 441"/>
                <a:gd name="T7" fmla="*/ 2147483647 h 569"/>
                <a:gd name="T8" fmla="*/ 2147483647 w 441"/>
                <a:gd name="T9" fmla="*/ 2147483647 h 569"/>
                <a:gd name="T10" fmla="*/ 0 w 441"/>
                <a:gd name="T11" fmla="*/ 2147483647 h 569"/>
                <a:gd name="T12" fmla="*/ 2147483647 w 441"/>
                <a:gd name="T13" fmla="*/ 2147483647 h 569"/>
                <a:gd name="T14" fmla="*/ 2147483647 w 441"/>
                <a:gd name="T15" fmla="*/ 0 h 569"/>
                <a:gd name="T16" fmla="*/ 0 60000 65536"/>
                <a:gd name="T17" fmla="*/ 0 60000 65536"/>
                <a:gd name="T18" fmla="*/ 0 60000 65536"/>
                <a:gd name="T19" fmla="*/ 0 60000 65536"/>
                <a:gd name="T20" fmla="*/ 0 60000 65536"/>
                <a:gd name="T21" fmla="*/ 0 60000 65536"/>
                <a:gd name="T22" fmla="*/ 0 60000 65536"/>
                <a:gd name="T23" fmla="*/ 0 60000 65536"/>
                <a:gd name="T24" fmla="*/ 0 w 441"/>
                <a:gd name="T25" fmla="*/ 0 h 569"/>
                <a:gd name="T26" fmla="*/ 441 w 441"/>
                <a:gd name="T27" fmla="*/ 569 h 569"/>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441" h="569">
                  <a:moveTo>
                    <a:pt x="82" y="0"/>
                  </a:moveTo>
                  <a:lnTo>
                    <a:pt x="298" y="30"/>
                  </a:lnTo>
                  <a:lnTo>
                    <a:pt x="283" y="139"/>
                  </a:lnTo>
                  <a:lnTo>
                    <a:pt x="441" y="154"/>
                  </a:lnTo>
                  <a:lnTo>
                    <a:pt x="398" y="569"/>
                  </a:lnTo>
                  <a:lnTo>
                    <a:pt x="0" y="526"/>
                  </a:lnTo>
                  <a:lnTo>
                    <a:pt x="40" y="261"/>
                  </a:lnTo>
                  <a:lnTo>
                    <a:pt x="82" y="0"/>
                  </a:lnTo>
                  <a:close/>
                </a:path>
              </a:pathLst>
            </a:custGeom>
            <a:solidFill>
              <a:schemeClr val="accent4"/>
            </a:solidFill>
            <a:ln w="19050">
              <a:solidFill>
                <a:schemeClr val="tx1"/>
              </a:solidFill>
              <a:prstDash val="solid"/>
              <a:round/>
              <a:headEnd/>
              <a:tailEnd/>
            </a:ln>
          </p:spPr>
          <p:txBody>
            <a:bodyPr/>
            <a:lstStyle/>
            <a:p>
              <a:endParaRPr lang="en-US" sz="1200" b="1">
                <a:solidFill>
                  <a:srgbClr val="000000"/>
                </a:solidFill>
              </a:endParaRPr>
            </a:p>
          </p:txBody>
        </p:sp>
        <p:sp>
          <p:nvSpPr>
            <p:cNvPr id="12" name="Shape - Texas"/>
            <p:cNvSpPr>
              <a:spLocks noChangeAspect="1"/>
            </p:cNvSpPr>
            <p:nvPr/>
          </p:nvSpPr>
          <p:spPr bwMode="auto">
            <a:xfrm>
              <a:off x="3225798" y="3286942"/>
              <a:ext cx="1816100" cy="1662113"/>
            </a:xfrm>
            <a:custGeom>
              <a:avLst/>
              <a:gdLst>
                <a:gd name="T0" fmla="*/ 2147483647 w 1152"/>
                <a:gd name="T1" fmla="*/ 0 h 1067"/>
                <a:gd name="T2" fmla="*/ 2147483647 w 1152"/>
                <a:gd name="T3" fmla="*/ 2147483647 h 1067"/>
                <a:gd name="T4" fmla="*/ 2147483647 w 1152"/>
                <a:gd name="T5" fmla="*/ 2147483647 h 1067"/>
                <a:gd name="T6" fmla="*/ 2147483647 w 1152"/>
                <a:gd name="T7" fmla="*/ 2147483647 h 1067"/>
                <a:gd name="T8" fmla="*/ 2147483647 w 1152"/>
                <a:gd name="T9" fmla="*/ 2147483647 h 1067"/>
                <a:gd name="T10" fmla="*/ 2147483647 w 1152"/>
                <a:gd name="T11" fmla="*/ 2147483647 h 1067"/>
                <a:gd name="T12" fmla="*/ 2147483647 w 1152"/>
                <a:gd name="T13" fmla="*/ 2147483647 h 1067"/>
                <a:gd name="T14" fmla="*/ 2147483647 w 1152"/>
                <a:gd name="T15" fmla="*/ 2147483647 h 1067"/>
                <a:gd name="T16" fmla="*/ 2147483647 w 1152"/>
                <a:gd name="T17" fmla="*/ 2147483647 h 1067"/>
                <a:gd name="T18" fmla="*/ 2147483647 w 1152"/>
                <a:gd name="T19" fmla="*/ 2147483647 h 1067"/>
                <a:gd name="T20" fmla="*/ 2147483647 w 1152"/>
                <a:gd name="T21" fmla="*/ 2147483647 h 1067"/>
                <a:gd name="T22" fmla="*/ 2147483647 w 1152"/>
                <a:gd name="T23" fmla="*/ 2147483647 h 1067"/>
                <a:gd name="T24" fmla="*/ 2147483647 w 1152"/>
                <a:gd name="T25" fmla="*/ 2147483647 h 1067"/>
                <a:gd name="T26" fmla="*/ 2147483647 w 1152"/>
                <a:gd name="T27" fmla="*/ 2147483647 h 1067"/>
                <a:gd name="T28" fmla="*/ 2147483647 w 1152"/>
                <a:gd name="T29" fmla="*/ 2147483647 h 1067"/>
                <a:gd name="T30" fmla="*/ 2147483647 w 1152"/>
                <a:gd name="T31" fmla="*/ 2147483647 h 1067"/>
                <a:gd name="T32" fmla="*/ 2147483647 w 1152"/>
                <a:gd name="T33" fmla="*/ 2147483647 h 1067"/>
                <a:gd name="T34" fmla="*/ 2147483647 w 1152"/>
                <a:gd name="T35" fmla="*/ 2147483647 h 1067"/>
                <a:gd name="T36" fmla="*/ 2147483647 w 1152"/>
                <a:gd name="T37" fmla="*/ 2147483647 h 1067"/>
                <a:gd name="T38" fmla="*/ 2147483647 w 1152"/>
                <a:gd name="T39" fmla="*/ 2147483647 h 1067"/>
                <a:gd name="T40" fmla="*/ 2147483647 w 1152"/>
                <a:gd name="T41" fmla="*/ 2147483647 h 1067"/>
                <a:gd name="T42" fmla="*/ 2147483647 w 1152"/>
                <a:gd name="T43" fmla="*/ 2147483647 h 1067"/>
                <a:gd name="T44" fmla="*/ 2147483647 w 1152"/>
                <a:gd name="T45" fmla="*/ 2147483647 h 1067"/>
                <a:gd name="T46" fmla="*/ 2147483647 w 1152"/>
                <a:gd name="T47" fmla="*/ 2147483647 h 1067"/>
                <a:gd name="T48" fmla="*/ 2147483647 w 1152"/>
                <a:gd name="T49" fmla="*/ 2147483647 h 1067"/>
                <a:gd name="T50" fmla="*/ 2147483647 w 1152"/>
                <a:gd name="T51" fmla="*/ 2147483647 h 1067"/>
                <a:gd name="T52" fmla="*/ 2147483647 w 1152"/>
                <a:gd name="T53" fmla="*/ 2147483647 h 1067"/>
                <a:gd name="T54" fmla="*/ 2147483647 w 1152"/>
                <a:gd name="T55" fmla="*/ 2147483647 h 1067"/>
                <a:gd name="T56" fmla="*/ 2147483647 w 1152"/>
                <a:gd name="T57" fmla="*/ 2147483647 h 1067"/>
                <a:gd name="T58" fmla="*/ 2147483647 w 1152"/>
                <a:gd name="T59" fmla="*/ 2147483647 h 1067"/>
                <a:gd name="T60" fmla="*/ 2147483647 w 1152"/>
                <a:gd name="T61" fmla="*/ 2147483647 h 1067"/>
                <a:gd name="T62" fmla="*/ 2147483647 w 1152"/>
                <a:gd name="T63" fmla="*/ 2147483647 h 1067"/>
                <a:gd name="T64" fmla="*/ 2147483647 w 1152"/>
                <a:gd name="T65" fmla="*/ 2147483647 h 1067"/>
                <a:gd name="T66" fmla="*/ 2147483647 w 1152"/>
                <a:gd name="T67" fmla="*/ 2147483647 h 1067"/>
                <a:gd name="T68" fmla="*/ 2147483647 w 1152"/>
                <a:gd name="T69" fmla="*/ 2147483647 h 1067"/>
                <a:gd name="T70" fmla="*/ 2147483647 w 1152"/>
                <a:gd name="T71" fmla="*/ 2147483647 h 1067"/>
                <a:gd name="T72" fmla="*/ 2147483647 w 1152"/>
                <a:gd name="T73" fmla="*/ 2147483647 h 1067"/>
                <a:gd name="T74" fmla="*/ 2147483647 w 1152"/>
                <a:gd name="T75" fmla="*/ 2147483647 h 1067"/>
                <a:gd name="T76" fmla="*/ 2147483647 w 1152"/>
                <a:gd name="T77" fmla="*/ 2147483647 h 1067"/>
                <a:gd name="T78" fmla="*/ 2147483647 w 1152"/>
                <a:gd name="T79" fmla="*/ 2147483647 h 1067"/>
                <a:gd name="T80" fmla="*/ 2147483647 w 1152"/>
                <a:gd name="T81" fmla="*/ 2147483647 h 1067"/>
                <a:gd name="T82" fmla="*/ 2147483647 w 1152"/>
                <a:gd name="T83" fmla="*/ 2147483647 h 1067"/>
                <a:gd name="T84" fmla="*/ 2147483647 w 1152"/>
                <a:gd name="T85" fmla="*/ 2147483647 h 1067"/>
                <a:gd name="T86" fmla="*/ 2147483647 w 1152"/>
                <a:gd name="T87" fmla="*/ 2147483647 h 1067"/>
                <a:gd name="T88" fmla="*/ 2147483647 w 1152"/>
                <a:gd name="T89" fmla="*/ 2147483647 h 1067"/>
                <a:gd name="T90" fmla="*/ 2147483647 w 1152"/>
                <a:gd name="T91" fmla="*/ 2147483647 h 1067"/>
                <a:gd name="T92" fmla="*/ 0 w 1152"/>
                <a:gd name="T93" fmla="*/ 2147483647 h 1067"/>
                <a:gd name="T94" fmla="*/ 0 w 1152"/>
                <a:gd name="T95" fmla="*/ 2147483647 h 1067"/>
                <a:gd name="T96" fmla="*/ 2147483647 w 1152"/>
                <a:gd name="T97" fmla="*/ 2147483647 h 1067"/>
                <a:gd name="T98" fmla="*/ 2147483647 w 1152"/>
                <a:gd name="T99" fmla="*/ 2147483647 h 1067"/>
                <a:gd name="T100" fmla="*/ 2147483647 w 1152"/>
                <a:gd name="T101" fmla="*/ 0 h 1067"/>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1152"/>
                <a:gd name="T154" fmla="*/ 0 h 1067"/>
                <a:gd name="T155" fmla="*/ 1152 w 1152"/>
                <a:gd name="T156" fmla="*/ 1067 h 1067"/>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1152" h="1067">
                  <a:moveTo>
                    <a:pt x="334" y="0"/>
                  </a:moveTo>
                  <a:lnTo>
                    <a:pt x="589" y="9"/>
                  </a:lnTo>
                  <a:lnTo>
                    <a:pt x="589" y="203"/>
                  </a:lnTo>
                  <a:lnTo>
                    <a:pt x="719" y="257"/>
                  </a:lnTo>
                  <a:lnTo>
                    <a:pt x="754" y="239"/>
                  </a:lnTo>
                  <a:lnTo>
                    <a:pt x="839" y="281"/>
                  </a:lnTo>
                  <a:lnTo>
                    <a:pt x="890" y="278"/>
                  </a:lnTo>
                  <a:lnTo>
                    <a:pt x="988" y="236"/>
                  </a:lnTo>
                  <a:lnTo>
                    <a:pt x="1045" y="276"/>
                  </a:lnTo>
                  <a:lnTo>
                    <a:pt x="1094" y="287"/>
                  </a:lnTo>
                  <a:lnTo>
                    <a:pt x="1094" y="444"/>
                  </a:lnTo>
                  <a:lnTo>
                    <a:pt x="1152" y="543"/>
                  </a:lnTo>
                  <a:lnTo>
                    <a:pt x="1139" y="677"/>
                  </a:lnTo>
                  <a:lnTo>
                    <a:pt x="1076" y="731"/>
                  </a:lnTo>
                  <a:lnTo>
                    <a:pt x="1063" y="681"/>
                  </a:lnTo>
                  <a:lnTo>
                    <a:pt x="1045" y="704"/>
                  </a:lnTo>
                  <a:lnTo>
                    <a:pt x="1058" y="735"/>
                  </a:lnTo>
                  <a:lnTo>
                    <a:pt x="947" y="815"/>
                  </a:lnTo>
                  <a:lnTo>
                    <a:pt x="920" y="820"/>
                  </a:lnTo>
                  <a:lnTo>
                    <a:pt x="862" y="860"/>
                  </a:lnTo>
                  <a:lnTo>
                    <a:pt x="862" y="883"/>
                  </a:lnTo>
                  <a:lnTo>
                    <a:pt x="844" y="887"/>
                  </a:lnTo>
                  <a:lnTo>
                    <a:pt x="857" y="914"/>
                  </a:lnTo>
                  <a:lnTo>
                    <a:pt x="826" y="954"/>
                  </a:lnTo>
                  <a:lnTo>
                    <a:pt x="844" y="1012"/>
                  </a:lnTo>
                  <a:lnTo>
                    <a:pt x="862" y="1032"/>
                  </a:lnTo>
                  <a:lnTo>
                    <a:pt x="857" y="1067"/>
                  </a:lnTo>
                  <a:lnTo>
                    <a:pt x="812" y="1067"/>
                  </a:lnTo>
                  <a:lnTo>
                    <a:pt x="772" y="1049"/>
                  </a:lnTo>
                  <a:lnTo>
                    <a:pt x="745" y="1054"/>
                  </a:lnTo>
                  <a:lnTo>
                    <a:pt x="656" y="1023"/>
                  </a:lnTo>
                  <a:lnTo>
                    <a:pt x="616" y="900"/>
                  </a:lnTo>
                  <a:lnTo>
                    <a:pt x="553" y="842"/>
                  </a:lnTo>
                  <a:lnTo>
                    <a:pt x="498" y="735"/>
                  </a:lnTo>
                  <a:lnTo>
                    <a:pt x="473" y="725"/>
                  </a:lnTo>
                  <a:lnTo>
                    <a:pt x="443" y="698"/>
                  </a:lnTo>
                  <a:lnTo>
                    <a:pt x="414" y="698"/>
                  </a:lnTo>
                  <a:lnTo>
                    <a:pt x="371" y="689"/>
                  </a:lnTo>
                  <a:lnTo>
                    <a:pt x="338" y="698"/>
                  </a:lnTo>
                  <a:lnTo>
                    <a:pt x="316" y="751"/>
                  </a:lnTo>
                  <a:lnTo>
                    <a:pt x="282" y="760"/>
                  </a:lnTo>
                  <a:lnTo>
                    <a:pt x="209" y="719"/>
                  </a:lnTo>
                  <a:lnTo>
                    <a:pt x="166" y="668"/>
                  </a:lnTo>
                  <a:lnTo>
                    <a:pt x="158" y="607"/>
                  </a:lnTo>
                  <a:lnTo>
                    <a:pt x="127" y="565"/>
                  </a:lnTo>
                  <a:lnTo>
                    <a:pt x="54" y="507"/>
                  </a:lnTo>
                  <a:lnTo>
                    <a:pt x="0" y="446"/>
                  </a:lnTo>
                  <a:lnTo>
                    <a:pt x="0" y="421"/>
                  </a:lnTo>
                  <a:lnTo>
                    <a:pt x="174" y="422"/>
                  </a:lnTo>
                  <a:lnTo>
                    <a:pt x="316" y="434"/>
                  </a:lnTo>
                  <a:lnTo>
                    <a:pt x="334" y="0"/>
                  </a:lnTo>
                  <a:close/>
                </a:path>
              </a:pathLst>
            </a:custGeom>
            <a:solidFill>
              <a:schemeClr val="tx2"/>
            </a:solidFill>
            <a:ln w="19050">
              <a:solidFill>
                <a:schemeClr val="tx1"/>
              </a:solidFill>
              <a:prstDash val="solid"/>
              <a:round/>
              <a:headEnd/>
              <a:tailEnd/>
            </a:ln>
          </p:spPr>
          <p:txBody>
            <a:bodyPr/>
            <a:lstStyle/>
            <a:p>
              <a:endParaRPr lang="en-US" sz="1100" b="1">
                <a:solidFill>
                  <a:srgbClr val="000000"/>
                </a:solidFill>
                <a:cs typeface="Calibri" pitchFamily="34" charset="0"/>
              </a:endParaRPr>
            </a:p>
          </p:txBody>
        </p:sp>
        <p:sp>
          <p:nvSpPr>
            <p:cNvPr id="13" name="Shape - Tennessee"/>
            <p:cNvSpPr>
              <a:spLocks noChangeAspect="1"/>
            </p:cNvSpPr>
            <p:nvPr/>
          </p:nvSpPr>
          <p:spPr bwMode="auto">
            <a:xfrm>
              <a:off x="5418137" y="3056756"/>
              <a:ext cx="1100137" cy="396875"/>
            </a:xfrm>
            <a:custGeom>
              <a:avLst/>
              <a:gdLst>
                <a:gd name="T0" fmla="*/ 2147483647 w 699"/>
                <a:gd name="T1" fmla="*/ 2147483647 h 255"/>
                <a:gd name="T2" fmla="*/ 2147483647 w 699"/>
                <a:gd name="T3" fmla="*/ 2147483647 h 255"/>
                <a:gd name="T4" fmla="*/ 2147483647 w 699"/>
                <a:gd name="T5" fmla="*/ 2147483647 h 255"/>
                <a:gd name="T6" fmla="*/ 2147483647 w 699"/>
                <a:gd name="T7" fmla="*/ 2147483647 h 255"/>
                <a:gd name="T8" fmla="*/ 0 w 699"/>
                <a:gd name="T9" fmla="*/ 2147483647 h 255"/>
                <a:gd name="T10" fmla="*/ 2147483647 w 699"/>
                <a:gd name="T11" fmla="*/ 2147483647 h 255"/>
                <a:gd name="T12" fmla="*/ 2147483647 w 699"/>
                <a:gd name="T13" fmla="*/ 2147483647 h 255"/>
                <a:gd name="T14" fmla="*/ 2147483647 w 699"/>
                <a:gd name="T15" fmla="*/ 2147483647 h 255"/>
                <a:gd name="T16" fmla="*/ 2147483647 w 699"/>
                <a:gd name="T17" fmla="*/ 2147483647 h 255"/>
                <a:gd name="T18" fmla="*/ 2147483647 w 699"/>
                <a:gd name="T19" fmla="*/ 2147483647 h 255"/>
                <a:gd name="T20" fmla="*/ 2147483647 w 699"/>
                <a:gd name="T21" fmla="*/ 2147483647 h 255"/>
                <a:gd name="T22" fmla="*/ 2147483647 w 699"/>
                <a:gd name="T23" fmla="*/ 0 h 255"/>
                <a:gd name="T24" fmla="*/ 2147483647 w 699"/>
                <a:gd name="T25" fmla="*/ 2147483647 h 255"/>
                <a:gd name="T26" fmla="*/ 2147483647 w 699"/>
                <a:gd name="T27" fmla="*/ 2147483647 h 255"/>
                <a:gd name="T28" fmla="*/ 2147483647 w 699"/>
                <a:gd name="T29" fmla="*/ 2147483647 h 255"/>
                <a:gd name="T30" fmla="*/ 2147483647 w 699"/>
                <a:gd name="T31" fmla="*/ 2147483647 h 255"/>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699"/>
                <a:gd name="T49" fmla="*/ 0 h 255"/>
                <a:gd name="T50" fmla="*/ 699 w 699"/>
                <a:gd name="T51" fmla="*/ 255 h 255"/>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699" h="255">
                  <a:moveTo>
                    <a:pt x="42" y="117"/>
                  </a:moveTo>
                  <a:lnTo>
                    <a:pt x="42" y="121"/>
                  </a:lnTo>
                  <a:lnTo>
                    <a:pt x="30" y="145"/>
                  </a:lnTo>
                  <a:lnTo>
                    <a:pt x="43" y="178"/>
                  </a:lnTo>
                  <a:lnTo>
                    <a:pt x="0" y="206"/>
                  </a:lnTo>
                  <a:lnTo>
                    <a:pt x="9" y="255"/>
                  </a:lnTo>
                  <a:lnTo>
                    <a:pt x="192" y="240"/>
                  </a:lnTo>
                  <a:lnTo>
                    <a:pt x="410" y="215"/>
                  </a:lnTo>
                  <a:lnTo>
                    <a:pt x="519" y="196"/>
                  </a:lnTo>
                  <a:lnTo>
                    <a:pt x="541" y="130"/>
                  </a:lnTo>
                  <a:lnTo>
                    <a:pt x="580" y="127"/>
                  </a:lnTo>
                  <a:lnTo>
                    <a:pt x="699" y="0"/>
                  </a:lnTo>
                  <a:lnTo>
                    <a:pt x="544" y="32"/>
                  </a:lnTo>
                  <a:lnTo>
                    <a:pt x="183" y="84"/>
                  </a:lnTo>
                  <a:lnTo>
                    <a:pt x="186" y="99"/>
                  </a:lnTo>
                  <a:lnTo>
                    <a:pt x="42" y="117"/>
                  </a:lnTo>
                  <a:close/>
                </a:path>
              </a:pathLst>
            </a:custGeom>
            <a:solidFill>
              <a:schemeClr val="tx2"/>
            </a:solidFill>
            <a:ln w="19050">
              <a:solidFill>
                <a:schemeClr val="tx1"/>
              </a:solidFill>
              <a:prstDash val="solid"/>
              <a:round/>
              <a:headEnd/>
              <a:tailEnd/>
            </a:ln>
          </p:spPr>
          <p:txBody>
            <a:bodyPr/>
            <a:lstStyle/>
            <a:p>
              <a:endParaRPr lang="en-US" sz="1200" b="1">
                <a:solidFill>
                  <a:srgbClr val="000000"/>
                </a:solidFill>
              </a:endParaRPr>
            </a:p>
          </p:txBody>
        </p:sp>
        <p:sp>
          <p:nvSpPr>
            <p:cNvPr id="14" name="Shape - South Dakota"/>
            <p:cNvSpPr>
              <a:spLocks noChangeAspect="1"/>
            </p:cNvSpPr>
            <p:nvPr/>
          </p:nvSpPr>
          <p:spPr bwMode="auto">
            <a:xfrm>
              <a:off x="3656012" y="1751831"/>
              <a:ext cx="920751" cy="593725"/>
            </a:xfrm>
            <a:custGeom>
              <a:avLst/>
              <a:gdLst>
                <a:gd name="T0" fmla="*/ 2147483647 w 583"/>
                <a:gd name="T1" fmla="*/ 0 h 380"/>
                <a:gd name="T2" fmla="*/ 2147483647 w 583"/>
                <a:gd name="T3" fmla="*/ 2147483647 h 380"/>
                <a:gd name="T4" fmla="*/ 0 w 583"/>
                <a:gd name="T5" fmla="*/ 2147483647 h 380"/>
                <a:gd name="T6" fmla="*/ 2147483647 w 583"/>
                <a:gd name="T7" fmla="*/ 2147483647 h 380"/>
                <a:gd name="T8" fmla="*/ 2147483647 w 583"/>
                <a:gd name="T9" fmla="*/ 2147483647 h 380"/>
                <a:gd name="T10" fmla="*/ 2147483647 w 583"/>
                <a:gd name="T11" fmla="*/ 2147483647 h 380"/>
                <a:gd name="T12" fmla="*/ 2147483647 w 583"/>
                <a:gd name="T13" fmla="*/ 2147483647 h 380"/>
                <a:gd name="T14" fmla="*/ 2147483647 w 583"/>
                <a:gd name="T15" fmla="*/ 2147483647 h 380"/>
                <a:gd name="T16" fmla="*/ 2147483647 w 583"/>
                <a:gd name="T17" fmla="*/ 2147483647 h 380"/>
                <a:gd name="T18" fmla="*/ 2147483647 w 583"/>
                <a:gd name="T19" fmla="*/ 2147483647 h 380"/>
                <a:gd name="T20" fmla="*/ 2147483647 w 583"/>
                <a:gd name="T21" fmla="*/ 2147483647 h 380"/>
                <a:gd name="T22" fmla="*/ 2147483647 w 583"/>
                <a:gd name="T23" fmla="*/ 2147483647 h 380"/>
                <a:gd name="T24" fmla="*/ 2147483647 w 583"/>
                <a:gd name="T25" fmla="*/ 2147483647 h 380"/>
                <a:gd name="T26" fmla="*/ 2147483647 w 583"/>
                <a:gd name="T27" fmla="*/ 0 h 38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583"/>
                <a:gd name="T43" fmla="*/ 0 h 380"/>
                <a:gd name="T44" fmla="*/ 583 w 583"/>
                <a:gd name="T45" fmla="*/ 380 h 380"/>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583" h="380">
                  <a:moveTo>
                    <a:pt x="11" y="0"/>
                  </a:moveTo>
                  <a:lnTo>
                    <a:pt x="9" y="147"/>
                  </a:lnTo>
                  <a:lnTo>
                    <a:pt x="0" y="320"/>
                  </a:lnTo>
                  <a:lnTo>
                    <a:pt x="424" y="326"/>
                  </a:lnTo>
                  <a:lnTo>
                    <a:pt x="468" y="350"/>
                  </a:lnTo>
                  <a:lnTo>
                    <a:pt x="500" y="317"/>
                  </a:lnTo>
                  <a:lnTo>
                    <a:pt x="583" y="380"/>
                  </a:lnTo>
                  <a:lnTo>
                    <a:pt x="571" y="314"/>
                  </a:lnTo>
                  <a:lnTo>
                    <a:pt x="579" y="264"/>
                  </a:lnTo>
                  <a:lnTo>
                    <a:pt x="583" y="91"/>
                  </a:lnTo>
                  <a:lnTo>
                    <a:pt x="546" y="54"/>
                  </a:lnTo>
                  <a:lnTo>
                    <a:pt x="561" y="6"/>
                  </a:lnTo>
                  <a:lnTo>
                    <a:pt x="284" y="4"/>
                  </a:lnTo>
                  <a:lnTo>
                    <a:pt x="11" y="0"/>
                  </a:lnTo>
                  <a:close/>
                </a:path>
              </a:pathLst>
            </a:custGeom>
            <a:solidFill>
              <a:schemeClr val="tx2"/>
            </a:solidFill>
            <a:ln w="19050">
              <a:solidFill>
                <a:schemeClr val="tx1"/>
              </a:solidFill>
              <a:prstDash val="solid"/>
              <a:round/>
              <a:headEnd/>
              <a:tailEnd/>
            </a:ln>
          </p:spPr>
          <p:txBody>
            <a:bodyPr/>
            <a:lstStyle/>
            <a:p>
              <a:endParaRPr lang="en-US" sz="1200" b="1">
                <a:solidFill>
                  <a:srgbClr val="000000"/>
                </a:solidFill>
              </a:endParaRPr>
            </a:p>
          </p:txBody>
        </p:sp>
        <p:sp>
          <p:nvSpPr>
            <p:cNvPr id="15" name="Shape - South Carolina"/>
            <p:cNvSpPr>
              <a:spLocks noChangeAspect="1"/>
            </p:cNvSpPr>
            <p:nvPr/>
          </p:nvSpPr>
          <p:spPr bwMode="auto">
            <a:xfrm>
              <a:off x="6359524" y="3248842"/>
              <a:ext cx="646113" cy="503238"/>
            </a:xfrm>
            <a:custGeom>
              <a:avLst/>
              <a:gdLst>
                <a:gd name="T0" fmla="*/ 2147483647 w 408"/>
                <a:gd name="T1" fmla="*/ 2147483647 h 323"/>
                <a:gd name="T2" fmla="*/ 2147483647 w 408"/>
                <a:gd name="T3" fmla="*/ 2147483647 h 323"/>
                <a:gd name="T4" fmla="*/ 2147483647 w 408"/>
                <a:gd name="T5" fmla="*/ 0 h 323"/>
                <a:gd name="T6" fmla="*/ 2147483647 w 408"/>
                <a:gd name="T7" fmla="*/ 2147483647 h 323"/>
                <a:gd name="T8" fmla="*/ 2147483647 w 408"/>
                <a:gd name="T9" fmla="*/ 2147483647 h 323"/>
                <a:gd name="T10" fmla="*/ 2147483647 w 408"/>
                <a:gd name="T11" fmla="*/ 2147483647 h 323"/>
                <a:gd name="T12" fmla="*/ 2147483647 w 408"/>
                <a:gd name="T13" fmla="*/ 2147483647 h 323"/>
                <a:gd name="T14" fmla="*/ 2147483647 w 408"/>
                <a:gd name="T15" fmla="*/ 2147483647 h 323"/>
                <a:gd name="T16" fmla="*/ 2147483647 w 408"/>
                <a:gd name="T17" fmla="*/ 2147483647 h 323"/>
                <a:gd name="T18" fmla="*/ 2147483647 w 408"/>
                <a:gd name="T19" fmla="*/ 2147483647 h 323"/>
                <a:gd name="T20" fmla="*/ 2147483647 w 408"/>
                <a:gd name="T21" fmla="*/ 2147483647 h 323"/>
                <a:gd name="T22" fmla="*/ 2147483647 w 408"/>
                <a:gd name="T23" fmla="*/ 2147483647 h 323"/>
                <a:gd name="T24" fmla="*/ 2147483647 w 408"/>
                <a:gd name="T25" fmla="*/ 2147483647 h 323"/>
                <a:gd name="T26" fmla="*/ 2147483647 w 408"/>
                <a:gd name="T27" fmla="*/ 2147483647 h 323"/>
                <a:gd name="T28" fmla="*/ 0 w 408"/>
                <a:gd name="T29" fmla="*/ 2147483647 h 323"/>
                <a:gd name="T30" fmla="*/ 2147483647 w 408"/>
                <a:gd name="T31" fmla="*/ 2147483647 h 32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408"/>
                <a:gd name="T49" fmla="*/ 0 h 323"/>
                <a:gd name="T50" fmla="*/ 408 w 408"/>
                <a:gd name="T51" fmla="*/ 323 h 323"/>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408" h="323">
                  <a:moveTo>
                    <a:pt x="15" y="58"/>
                  </a:moveTo>
                  <a:lnTo>
                    <a:pt x="47" y="27"/>
                  </a:lnTo>
                  <a:lnTo>
                    <a:pt x="170" y="0"/>
                  </a:lnTo>
                  <a:lnTo>
                    <a:pt x="207" y="18"/>
                  </a:lnTo>
                  <a:lnTo>
                    <a:pt x="286" y="5"/>
                  </a:lnTo>
                  <a:lnTo>
                    <a:pt x="350" y="51"/>
                  </a:lnTo>
                  <a:lnTo>
                    <a:pt x="408" y="86"/>
                  </a:lnTo>
                  <a:lnTo>
                    <a:pt x="375" y="183"/>
                  </a:lnTo>
                  <a:lnTo>
                    <a:pt x="326" y="233"/>
                  </a:lnTo>
                  <a:lnTo>
                    <a:pt x="272" y="247"/>
                  </a:lnTo>
                  <a:lnTo>
                    <a:pt x="283" y="286"/>
                  </a:lnTo>
                  <a:lnTo>
                    <a:pt x="250" y="323"/>
                  </a:lnTo>
                  <a:lnTo>
                    <a:pt x="187" y="233"/>
                  </a:lnTo>
                  <a:lnTo>
                    <a:pt x="26" y="86"/>
                  </a:lnTo>
                  <a:lnTo>
                    <a:pt x="0" y="86"/>
                  </a:lnTo>
                  <a:lnTo>
                    <a:pt x="15" y="58"/>
                  </a:lnTo>
                  <a:close/>
                </a:path>
              </a:pathLst>
            </a:custGeom>
            <a:solidFill>
              <a:schemeClr val="tx2"/>
            </a:solidFill>
            <a:ln w="19050">
              <a:solidFill>
                <a:schemeClr val="tx1"/>
              </a:solidFill>
              <a:prstDash val="solid"/>
              <a:round/>
              <a:headEnd/>
              <a:tailEnd/>
            </a:ln>
          </p:spPr>
          <p:txBody>
            <a:bodyPr/>
            <a:lstStyle/>
            <a:p>
              <a:endParaRPr lang="en-US" sz="1200" b="1">
                <a:solidFill>
                  <a:srgbClr val="000000"/>
                </a:solidFill>
              </a:endParaRPr>
            </a:p>
          </p:txBody>
        </p:sp>
        <p:sp>
          <p:nvSpPr>
            <p:cNvPr id="16" name="Shape - Rhode Island"/>
            <p:cNvSpPr>
              <a:spLocks noChangeAspect="1"/>
            </p:cNvSpPr>
            <p:nvPr/>
          </p:nvSpPr>
          <p:spPr bwMode="auto">
            <a:xfrm>
              <a:off x="7483472" y="1894706"/>
              <a:ext cx="120651" cy="101600"/>
            </a:xfrm>
            <a:custGeom>
              <a:avLst/>
              <a:gdLst>
                <a:gd name="T0" fmla="*/ 0 w 77"/>
                <a:gd name="T1" fmla="*/ 2147483647 h 64"/>
                <a:gd name="T2" fmla="*/ 2147483647 w 77"/>
                <a:gd name="T3" fmla="*/ 0 h 64"/>
                <a:gd name="T4" fmla="*/ 2147483647 w 77"/>
                <a:gd name="T5" fmla="*/ 2147483647 h 64"/>
                <a:gd name="T6" fmla="*/ 2147483647 w 77"/>
                <a:gd name="T7" fmla="*/ 2147483647 h 64"/>
                <a:gd name="T8" fmla="*/ 2147483647 w 77"/>
                <a:gd name="T9" fmla="*/ 2147483647 h 64"/>
                <a:gd name="T10" fmla="*/ 2147483647 w 77"/>
                <a:gd name="T11" fmla="*/ 2147483647 h 64"/>
                <a:gd name="T12" fmla="*/ 0 w 77"/>
                <a:gd name="T13" fmla="*/ 2147483647 h 64"/>
                <a:gd name="T14" fmla="*/ 0 60000 65536"/>
                <a:gd name="T15" fmla="*/ 0 60000 65536"/>
                <a:gd name="T16" fmla="*/ 0 60000 65536"/>
                <a:gd name="T17" fmla="*/ 0 60000 65536"/>
                <a:gd name="T18" fmla="*/ 0 60000 65536"/>
                <a:gd name="T19" fmla="*/ 0 60000 65536"/>
                <a:gd name="T20" fmla="*/ 0 60000 65536"/>
                <a:gd name="T21" fmla="*/ 0 w 77"/>
                <a:gd name="T22" fmla="*/ 0 h 64"/>
                <a:gd name="T23" fmla="*/ 77 w 77"/>
                <a:gd name="T24" fmla="*/ 64 h 6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77" h="64">
                  <a:moveTo>
                    <a:pt x="0" y="10"/>
                  </a:moveTo>
                  <a:lnTo>
                    <a:pt x="32" y="0"/>
                  </a:lnTo>
                  <a:lnTo>
                    <a:pt x="77" y="33"/>
                  </a:lnTo>
                  <a:lnTo>
                    <a:pt x="68" y="42"/>
                  </a:lnTo>
                  <a:lnTo>
                    <a:pt x="46" y="42"/>
                  </a:lnTo>
                  <a:lnTo>
                    <a:pt x="35" y="64"/>
                  </a:lnTo>
                  <a:lnTo>
                    <a:pt x="0" y="10"/>
                  </a:lnTo>
                  <a:close/>
                </a:path>
              </a:pathLst>
            </a:custGeom>
            <a:solidFill>
              <a:schemeClr val="accent2"/>
            </a:solidFill>
            <a:ln w="19050">
              <a:solidFill>
                <a:schemeClr val="tx1"/>
              </a:solidFill>
              <a:prstDash val="solid"/>
              <a:round/>
              <a:headEnd/>
              <a:tailEnd/>
            </a:ln>
          </p:spPr>
          <p:txBody>
            <a:bodyPr/>
            <a:lstStyle/>
            <a:p>
              <a:endParaRPr lang="en-US" sz="1200" b="1">
                <a:solidFill>
                  <a:srgbClr val="000000"/>
                </a:solidFill>
              </a:endParaRPr>
            </a:p>
          </p:txBody>
        </p:sp>
        <p:sp>
          <p:nvSpPr>
            <p:cNvPr id="17" name="Shape - Pennsylvania"/>
            <p:cNvSpPr>
              <a:spLocks noChangeAspect="1"/>
            </p:cNvSpPr>
            <p:nvPr/>
          </p:nvSpPr>
          <p:spPr bwMode="auto">
            <a:xfrm>
              <a:off x="6467474" y="2024881"/>
              <a:ext cx="746125" cy="482600"/>
            </a:xfrm>
            <a:custGeom>
              <a:avLst/>
              <a:gdLst>
                <a:gd name="T0" fmla="*/ 43 w 473"/>
                <a:gd name="T1" fmla="*/ 45 h 310"/>
                <a:gd name="T2" fmla="*/ 0 w 473"/>
                <a:gd name="T3" fmla="*/ 87 h 310"/>
                <a:gd name="T4" fmla="*/ 24 w 473"/>
                <a:gd name="T5" fmla="*/ 237 h 310"/>
                <a:gd name="T6" fmla="*/ 43 w 473"/>
                <a:gd name="T7" fmla="*/ 310 h 310"/>
                <a:gd name="T8" fmla="*/ 124 w 473"/>
                <a:gd name="T9" fmla="*/ 304 h 310"/>
                <a:gd name="T10" fmla="*/ 422 w 473"/>
                <a:gd name="T11" fmla="*/ 248 h 310"/>
                <a:gd name="T12" fmla="*/ 443 w 473"/>
                <a:gd name="T13" fmla="*/ 239 h 310"/>
                <a:gd name="T14" fmla="*/ 473 w 473"/>
                <a:gd name="T15" fmla="*/ 169 h 310"/>
                <a:gd name="T16" fmla="*/ 428 w 473"/>
                <a:gd name="T17" fmla="*/ 130 h 310"/>
                <a:gd name="T18" fmla="*/ 452 w 473"/>
                <a:gd name="T19" fmla="*/ 41 h 310"/>
                <a:gd name="T20" fmla="*/ 418 w 473"/>
                <a:gd name="T21" fmla="*/ 32 h 310"/>
                <a:gd name="T22" fmla="*/ 418 w 473"/>
                <a:gd name="T23" fmla="*/ 9 h 310"/>
                <a:gd name="T24" fmla="*/ 403 w 473"/>
                <a:gd name="T25" fmla="*/ 0 h 310"/>
                <a:gd name="T26" fmla="*/ 57 w 473"/>
                <a:gd name="T27" fmla="*/ 64 h 310"/>
                <a:gd name="T28" fmla="*/ 43 w 473"/>
                <a:gd name="T29" fmla="*/ 45 h 31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473"/>
                <a:gd name="T46" fmla="*/ 0 h 310"/>
                <a:gd name="T47" fmla="*/ 473 w 473"/>
                <a:gd name="T48" fmla="*/ 310 h 31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473" h="310">
                  <a:moveTo>
                    <a:pt x="43" y="45"/>
                  </a:moveTo>
                  <a:lnTo>
                    <a:pt x="0" y="87"/>
                  </a:lnTo>
                  <a:lnTo>
                    <a:pt x="24" y="237"/>
                  </a:lnTo>
                  <a:lnTo>
                    <a:pt x="43" y="310"/>
                  </a:lnTo>
                  <a:lnTo>
                    <a:pt x="124" y="304"/>
                  </a:lnTo>
                  <a:lnTo>
                    <a:pt x="422" y="248"/>
                  </a:lnTo>
                  <a:lnTo>
                    <a:pt x="443" y="239"/>
                  </a:lnTo>
                  <a:lnTo>
                    <a:pt x="473" y="169"/>
                  </a:lnTo>
                  <a:lnTo>
                    <a:pt x="428" y="130"/>
                  </a:lnTo>
                  <a:lnTo>
                    <a:pt x="452" y="41"/>
                  </a:lnTo>
                  <a:lnTo>
                    <a:pt x="418" y="32"/>
                  </a:lnTo>
                  <a:lnTo>
                    <a:pt x="418" y="9"/>
                  </a:lnTo>
                  <a:lnTo>
                    <a:pt x="403" y="0"/>
                  </a:lnTo>
                  <a:lnTo>
                    <a:pt x="57" y="64"/>
                  </a:lnTo>
                  <a:lnTo>
                    <a:pt x="43" y="45"/>
                  </a:lnTo>
                  <a:close/>
                </a:path>
              </a:pathLst>
            </a:custGeom>
            <a:solidFill>
              <a:schemeClr val="accent2"/>
            </a:solidFill>
            <a:ln w="19050">
              <a:solidFill>
                <a:schemeClr val="tx1"/>
              </a:solidFill>
              <a:prstDash val="solid"/>
              <a:round/>
              <a:headEnd/>
              <a:tailEnd/>
            </a:ln>
          </p:spPr>
          <p:txBody>
            <a:bodyPr/>
            <a:lstStyle/>
            <a:p>
              <a:pPr>
                <a:defRPr/>
              </a:pPr>
              <a:endParaRPr lang="en-US" sz="1200" b="1">
                <a:solidFill>
                  <a:srgbClr val="B0DDF4"/>
                </a:solidFill>
              </a:endParaRPr>
            </a:p>
          </p:txBody>
        </p:sp>
        <p:sp>
          <p:nvSpPr>
            <p:cNvPr id="18" name="Shape - Oregon"/>
            <p:cNvSpPr>
              <a:spLocks noChangeAspect="1"/>
            </p:cNvSpPr>
            <p:nvPr/>
          </p:nvSpPr>
          <p:spPr bwMode="auto">
            <a:xfrm>
              <a:off x="1263649" y="1432743"/>
              <a:ext cx="1044575" cy="784225"/>
            </a:xfrm>
            <a:custGeom>
              <a:avLst/>
              <a:gdLst>
                <a:gd name="T0" fmla="*/ 145 w 662"/>
                <a:gd name="T1" fmla="*/ 0 h 505"/>
                <a:gd name="T2" fmla="*/ 126 w 662"/>
                <a:gd name="T3" fmla="*/ 11 h 505"/>
                <a:gd name="T4" fmla="*/ 114 w 662"/>
                <a:gd name="T5" fmla="*/ 55 h 505"/>
                <a:gd name="T6" fmla="*/ 102 w 662"/>
                <a:gd name="T7" fmla="*/ 93 h 505"/>
                <a:gd name="T8" fmla="*/ 93 w 662"/>
                <a:gd name="T9" fmla="*/ 123 h 505"/>
                <a:gd name="T10" fmla="*/ 81 w 662"/>
                <a:gd name="T11" fmla="*/ 155 h 505"/>
                <a:gd name="T12" fmla="*/ 67 w 662"/>
                <a:gd name="T13" fmla="*/ 188 h 505"/>
                <a:gd name="T14" fmla="*/ 50 w 662"/>
                <a:gd name="T15" fmla="*/ 224 h 505"/>
                <a:gd name="T16" fmla="*/ 26 w 662"/>
                <a:gd name="T17" fmla="*/ 266 h 505"/>
                <a:gd name="T18" fmla="*/ 0 w 662"/>
                <a:gd name="T19" fmla="*/ 306 h 505"/>
                <a:gd name="T20" fmla="*/ 0 w 662"/>
                <a:gd name="T21" fmla="*/ 394 h 505"/>
                <a:gd name="T22" fmla="*/ 371 w 662"/>
                <a:gd name="T23" fmla="*/ 470 h 505"/>
                <a:gd name="T24" fmla="*/ 543 w 662"/>
                <a:gd name="T25" fmla="*/ 505 h 505"/>
                <a:gd name="T26" fmla="*/ 579 w 662"/>
                <a:gd name="T27" fmla="*/ 330 h 505"/>
                <a:gd name="T28" fmla="*/ 601 w 662"/>
                <a:gd name="T29" fmla="*/ 315 h 505"/>
                <a:gd name="T30" fmla="*/ 580 w 662"/>
                <a:gd name="T31" fmla="*/ 276 h 505"/>
                <a:gd name="T32" fmla="*/ 591 w 662"/>
                <a:gd name="T33" fmla="*/ 236 h 505"/>
                <a:gd name="T34" fmla="*/ 662 w 662"/>
                <a:gd name="T35" fmla="*/ 169 h 505"/>
                <a:gd name="T36" fmla="*/ 613 w 662"/>
                <a:gd name="T37" fmla="*/ 108 h 505"/>
                <a:gd name="T38" fmla="*/ 407 w 662"/>
                <a:gd name="T39" fmla="*/ 64 h 505"/>
                <a:gd name="T40" fmla="*/ 379 w 662"/>
                <a:gd name="T41" fmla="*/ 82 h 505"/>
                <a:gd name="T42" fmla="*/ 342 w 662"/>
                <a:gd name="T43" fmla="*/ 52 h 505"/>
                <a:gd name="T44" fmla="*/ 309 w 662"/>
                <a:gd name="T45" fmla="*/ 84 h 505"/>
                <a:gd name="T46" fmla="*/ 278 w 662"/>
                <a:gd name="T47" fmla="*/ 52 h 505"/>
                <a:gd name="T48" fmla="*/ 196 w 662"/>
                <a:gd name="T49" fmla="*/ 54 h 505"/>
                <a:gd name="T50" fmla="*/ 206 w 662"/>
                <a:gd name="T51" fmla="*/ 5 h 505"/>
                <a:gd name="T52" fmla="*/ 145 w 662"/>
                <a:gd name="T53" fmla="*/ 0 h 505"/>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662"/>
                <a:gd name="T82" fmla="*/ 0 h 505"/>
                <a:gd name="T83" fmla="*/ 662 w 662"/>
                <a:gd name="T84" fmla="*/ 505 h 505"/>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662" h="505">
                  <a:moveTo>
                    <a:pt x="145" y="0"/>
                  </a:moveTo>
                  <a:lnTo>
                    <a:pt x="126" y="11"/>
                  </a:lnTo>
                  <a:lnTo>
                    <a:pt x="114" y="55"/>
                  </a:lnTo>
                  <a:lnTo>
                    <a:pt x="102" y="93"/>
                  </a:lnTo>
                  <a:lnTo>
                    <a:pt x="93" y="123"/>
                  </a:lnTo>
                  <a:lnTo>
                    <a:pt x="81" y="155"/>
                  </a:lnTo>
                  <a:lnTo>
                    <a:pt x="67" y="188"/>
                  </a:lnTo>
                  <a:lnTo>
                    <a:pt x="50" y="224"/>
                  </a:lnTo>
                  <a:lnTo>
                    <a:pt x="26" y="266"/>
                  </a:lnTo>
                  <a:lnTo>
                    <a:pt x="0" y="306"/>
                  </a:lnTo>
                  <a:lnTo>
                    <a:pt x="0" y="394"/>
                  </a:lnTo>
                  <a:lnTo>
                    <a:pt x="371" y="470"/>
                  </a:lnTo>
                  <a:lnTo>
                    <a:pt x="543" y="505"/>
                  </a:lnTo>
                  <a:lnTo>
                    <a:pt x="579" y="330"/>
                  </a:lnTo>
                  <a:lnTo>
                    <a:pt x="601" y="315"/>
                  </a:lnTo>
                  <a:lnTo>
                    <a:pt x="580" y="276"/>
                  </a:lnTo>
                  <a:lnTo>
                    <a:pt x="591" y="236"/>
                  </a:lnTo>
                  <a:lnTo>
                    <a:pt x="662" y="169"/>
                  </a:lnTo>
                  <a:lnTo>
                    <a:pt x="613" y="108"/>
                  </a:lnTo>
                  <a:lnTo>
                    <a:pt x="407" y="64"/>
                  </a:lnTo>
                  <a:lnTo>
                    <a:pt x="379" y="82"/>
                  </a:lnTo>
                  <a:lnTo>
                    <a:pt x="342" y="52"/>
                  </a:lnTo>
                  <a:lnTo>
                    <a:pt x="309" y="84"/>
                  </a:lnTo>
                  <a:lnTo>
                    <a:pt x="278" y="52"/>
                  </a:lnTo>
                  <a:lnTo>
                    <a:pt x="196" y="54"/>
                  </a:lnTo>
                  <a:lnTo>
                    <a:pt x="206" y="5"/>
                  </a:lnTo>
                  <a:lnTo>
                    <a:pt x="145" y="0"/>
                  </a:lnTo>
                  <a:close/>
                </a:path>
              </a:pathLst>
            </a:custGeom>
            <a:solidFill>
              <a:schemeClr val="accent2"/>
            </a:solidFill>
            <a:ln w="19050">
              <a:solidFill>
                <a:schemeClr val="tx1"/>
              </a:solidFill>
              <a:prstDash val="solid"/>
              <a:round/>
              <a:headEnd/>
              <a:tailEnd/>
            </a:ln>
          </p:spPr>
          <p:txBody>
            <a:bodyPr/>
            <a:lstStyle/>
            <a:p>
              <a:pPr>
                <a:defRPr/>
              </a:pPr>
              <a:endParaRPr lang="en-US" sz="1200" b="1">
                <a:solidFill>
                  <a:srgbClr val="000000"/>
                </a:solidFill>
              </a:endParaRPr>
            </a:p>
          </p:txBody>
        </p:sp>
        <p:sp>
          <p:nvSpPr>
            <p:cNvPr id="19" name="Shape - Oklahoma"/>
            <p:cNvSpPr>
              <a:spLocks noChangeAspect="1"/>
            </p:cNvSpPr>
            <p:nvPr/>
          </p:nvSpPr>
          <p:spPr bwMode="auto">
            <a:xfrm>
              <a:off x="3752848" y="3191692"/>
              <a:ext cx="1125539" cy="534988"/>
            </a:xfrm>
            <a:custGeom>
              <a:avLst/>
              <a:gdLst>
                <a:gd name="T0" fmla="*/ 2147483647 w 713"/>
                <a:gd name="T1" fmla="*/ 0 h 343"/>
                <a:gd name="T2" fmla="*/ 0 w 713"/>
                <a:gd name="T3" fmla="*/ 2147483647 h 343"/>
                <a:gd name="T4" fmla="*/ 2147483647 w 713"/>
                <a:gd name="T5" fmla="*/ 2147483647 h 343"/>
                <a:gd name="T6" fmla="*/ 2147483647 w 713"/>
                <a:gd name="T7" fmla="*/ 2147483647 h 343"/>
                <a:gd name="T8" fmla="*/ 2147483647 w 713"/>
                <a:gd name="T9" fmla="*/ 2147483647 h 343"/>
                <a:gd name="T10" fmla="*/ 2147483647 w 713"/>
                <a:gd name="T11" fmla="*/ 2147483647 h 343"/>
                <a:gd name="T12" fmla="*/ 2147483647 w 713"/>
                <a:gd name="T13" fmla="*/ 2147483647 h 343"/>
                <a:gd name="T14" fmla="*/ 2147483647 w 713"/>
                <a:gd name="T15" fmla="*/ 2147483647 h 343"/>
                <a:gd name="T16" fmla="*/ 2147483647 w 713"/>
                <a:gd name="T17" fmla="*/ 2147483647 h 343"/>
                <a:gd name="T18" fmla="*/ 2147483647 w 713"/>
                <a:gd name="T19" fmla="*/ 2147483647 h 343"/>
                <a:gd name="T20" fmla="*/ 2147483647 w 713"/>
                <a:gd name="T21" fmla="*/ 2147483647 h 343"/>
                <a:gd name="T22" fmla="*/ 2147483647 w 713"/>
                <a:gd name="T23" fmla="*/ 2147483647 h 343"/>
                <a:gd name="T24" fmla="*/ 2147483647 w 713"/>
                <a:gd name="T25" fmla="*/ 0 h 343"/>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713"/>
                <a:gd name="T40" fmla="*/ 0 h 343"/>
                <a:gd name="T41" fmla="*/ 713 w 713"/>
                <a:gd name="T42" fmla="*/ 343 h 343"/>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713" h="343">
                  <a:moveTo>
                    <a:pt x="4" y="0"/>
                  </a:moveTo>
                  <a:lnTo>
                    <a:pt x="0" y="61"/>
                  </a:lnTo>
                  <a:lnTo>
                    <a:pt x="253" y="70"/>
                  </a:lnTo>
                  <a:lnTo>
                    <a:pt x="255" y="266"/>
                  </a:lnTo>
                  <a:lnTo>
                    <a:pt x="385" y="319"/>
                  </a:lnTo>
                  <a:lnTo>
                    <a:pt x="420" y="300"/>
                  </a:lnTo>
                  <a:lnTo>
                    <a:pt x="502" y="343"/>
                  </a:lnTo>
                  <a:lnTo>
                    <a:pt x="556" y="342"/>
                  </a:lnTo>
                  <a:lnTo>
                    <a:pt x="654" y="300"/>
                  </a:lnTo>
                  <a:lnTo>
                    <a:pt x="713" y="340"/>
                  </a:lnTo>
                  <a:lnTo>
                    <a:pt x="713" y="128"/>
                  </a:lnTo>
                  <a:lnTo>
                    <a:pt x="695" y="5"/>
                  </a:lnTo>
                  <a:lnTo>
                    <a:pt x="4" y="0"/>
                  </a:lnTo>
                  <a:close/>
                </a:path>
              </a:pathLst>
            </a:custGeom>
            <a:solidFill>
              <a:schemeClr val="tx2"/>
            </a:solidFill>
            <a:ln w="19050">
              <a:solidFill>
                <a:schemeClr val="tx1"/>
              </a:solidFill>
              <a:prstDash val="solid"/>
              <a:round/>
              <a:headEnd/>
              <a:tailEnd/>
            </a:ln>
          </p:spPr>
          <p:txBody>
            <a:bodyPr/>
            <a:lstStyle/>
            <a:p>
              <a:endParaRPr lang="en-US" sz="1200" b="1">
                <a:solidFill>
                  <a:srgbClr val="000000"/>
                </a:solidFill>
              </a:endParaRPr>
            </a:p>
          </p:txBody>
        </p:sp>
        <p:sp>
          <p:nvSpPr>
            <p:cNvPr id="20" name="Shape - Ohio"/>
            <p:cNvSpPr>
              <a:spLocks noChangeAspect="1"/>
            </p:cNvSpPr>
            <p:nvPr/>
          </p:nvSpPr>
          <p:spPr bwMode="auto">
            <a:xfrm>
              <a:off x="5962648" y="2158230"/>
              <a:ext cx="547688" cy="619125"/>
            </a:xfrm>
            <a:custGeom>
              <a:avLst/>
              <a:gdLst>
                <a:gd name="T0" fmla="*/ 0 w 345"/>
                <a:gd name="T1" fmla="*/ 89 h 398"/>
                <a:gd name="T2" fmla="*/ 155 w 345"/>
                <a:gd name="T3" fmla="*/ 74 h 398"/>
                <a:gd name="T4" fmla="*/ 188 w 345"/>
                <a:gd name="T5" fmla="*/ 80 h 398"/>
                <a:gd name="T6" fmla="*/ 261 w 345"/>
                <a:gd name="T7" fmla="*/ 46 h 398"/>
                <a:gd name="T8" fmla="*/ 277 w 345"/>
                <a:gd name="T9" fmla="*/ 15 h 398"/>
                <a:gd name="T10" fmla="*/ 321 w 345"/>
                <a:gd name="T11" fmla="*/ 0 h 398"/>
                <a:gd name="T12" fmla="*/ 345 w 345"/>
                <a:gd name="T13" fmla="*/ 150 h 398"/>
                <a:gd name="T14" fmla="*/ 327 w 345"/>
                <a:gd name="T15" fmla="*/ 167 h 398"/>
                <a:gd name="T16" fmla="*/ 331 w 345"/>
                <a:gd name="T17" fmla="*/ 271 h 398"/>
                <a:gd name="T18" fmla="*/ 297 w 345"/>
                <a:gd name="T19" fmla="*/ 280 h 398"/>
                <a:gd name="T20" fmla="*/ 277 w 345"/>
                <a:gd name="T21" fmla="*/ 338 h 398"/>
                <a:gd name="T22" fmla="*/ 251 w 345"/>
                <a:gd name="T23" fmla="*/ 331 h 398"/>
                <a:gd name="T24" fmla="*/ 242 w 345"/>
                <a:gd name="T25" fmla="*/ 398 h 398"/>
                <a:gd name="T26" fmla="*/ 203 w 345"/>
                <a:gd name="T27" fmla="*/ 369 h 398"/>
                <a:gd name="T28" fmla="*/ 127 w 345"/>
                <a:gd name="T29" fmla="*/ 387 h 398"/>
                <a:gd name="T30" fmla="*/ 94 w 345"/>
                <a:gd name="T31" fmla="*/ 362 h 398"/>
                <a:gd name="T32" fmla="*/ 51 w 345"/>
                <a:gd name="T33" fmla="*/ 360 h 398"/>
                <a:gd name="T34" fmla="*/ 29 w 345"/>
                <a:gd name="T35" fmla="*/ 249 h 398"/>
                <a:gd name="T36" fmla="*/ 0 w 345"/>
                <a:gd name="T37" fmla="*/ 89 h 39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345"/>
                <a:gd name="T58" fmla="*/ 0 h 398"/>
                <a:gd name="T59" fmla="*/ 345 w 345"/>
                <a:gd name="T60" fmla="*/ 398 h 398"/>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345" h="398">
                  <a:moveTo>
                    <a:pt x="0" y="89"/>
                  </a:moveTo>
                  <a:lnTo>
                    <a:pt x="155" y="74"/>
                  </a:lnTo>
                  <a:lnTo>
                    <a:pt x="188" y="80"/>
                  </a:lnTo>
                  <a:lnTo>
                    <a:pt x="261" y="46"/>
                  </a:lnTo>
                  <a:lnTo>
                    <a:pt x="277" y="15"/>
                  </a:lnTo>
                  <a:lnTo>
                    <a:pt x="321" y="0"/>
                  </a:lnTo>
                  <a:lnTo>
                    <a:pt x="345" y="150"/>
                  </a:lnTo>
                  <a:lnTo>
                    <a:pt x="327" y="167"/>
                  </a:lnTo>
                  <a:lnTo>
                    <a:pt x="331" y="271"/>
                  </a:lnTo>
                  <a:lnTo>
                    <a:pt x="297" y="280"/>
                  </a:lnTo>
                  <a:lnTo>
                    <a:pt x="277" y="338"/>
                  </a:lnTo>
                  <a:lnTo>
                    <a:pt x="251" y="331"/>
                  </a:lnTo>
                  <a:lnTo>
                    <a:pt x="242" y="398"/>
                  </a:lnTo>
                  <a:lnTo>
                    <a:pt x="203" y="369"/>
                  </a:lnTo>
                  <a:lnTo>
                    <a:pt x="127" y="387"/>
                  </a:lnTo>
                  <a:lnTo>
                    <a:pt x="94" y="362"/>
                  </a:lnTo>
                  <a:lnTo>
                    <a:pt x="51" y="360"/>
                  </a:lnTo>
                  <a:lnTo>
                    <a:pt x="29" y="249"/>
                  </a:lnTo>
                  <a:lnTo>
                    <a:pt x="0" y="89"/>
                  </a:lnTo>
                  <a:close/>
                </a:path>
              </a:pathLst>
            </a:custGeom>
            <a:solidFill>
              <a:schemeClr val="accent2"/>
            </a:solidFill>
            <a:ln w="19050">
              <a:solidFill>
                <a:schemeClr val="tx1"/>
              </a:solidFill>
              <a:prstDash val="solid"/>
              <a:round/>
              <a:headEnd/>
              <a:tailEnd/>
            </a:ln>
          </p:spPr>
          <p:txBody>
            <a:bodyPr/>
            <a:lstStyle/>
            <a:p>
              <a:pPr>
                <a:defRPr/>
              </a:pPr>
              <a:endParaRPr lang="en-US" sz="1200" b="1">
                <a:solidFill>
                  <a:srgbClr val="000000"/>
                </a:solidFill>
              </a:endParaRPr>
            </a:p>
          </p:txBody>
        </p:sp>
        <p:sp>
          <p:nvSpPr>
            <p:cNvPr id="21" name="Shape - North Dakota"/>
            <p:cNvSpPr>
              <a:spLocks noChangeAspect="1"/>
            </p:cNvSpPr>
            <p:nvPr/>
          </p:nvSpPr>
          <p:spPr bwMode="auto">
            <a:xfrm>
              <a:off x="3686174" y="1266055"/>
              <a:ext cx="876300" cy="506412"/>
            </a:xfrm>
            <a:custGeom>
              <a:avLst/>
              <a:gdLst>
                <a:gd name="T0" fmla="*/ 2147483647 w 555"/>
                <a:gd name="T1" fmla="*/ 0 h 325"/>
                <a:gd name="T2" fmla="*/ 2147483647 w 555"/>
                <a:gd name="T3" fmla="*/ 2147483647 h 325"/>
                <a:gd name="T4" fmla="*/ 2147483647 w 555"/>
                <a:gd name="T5" fmla="*/ 2147483647 h 325"/>
                <a:gd name="T6" fmla="*/ 2147483647 w 555"/>
                <a:gd name="T7" fmla="*/ 2147483647 h 325"/>
                <a:gd name="T8" fmla="*/ 2147483647 w 555"/>
                <a:gd name="T9" fmla="*/ 2147483647 h 325"/>
                <a:gd name="T10" fmla="*/ 2147483647 w 555"/>
                <a:gd name="T11" fmla="*/ 2147483647 h 325"/>
                <a:gd name="T12" fmla="*/ 2147483647 w 555"/>
                <a:gd name="T13" fmla="*/ 2147483647 h 325"/>
                <a:gd name="T14" fmla="*/ 0 w 555"/>
                <a:gd name="T15" fmla="*/ 2147483647 h 325"/>
                <a:gd name="T16" fmla="*/ 2147483647 w 555"/>
                <a:gd name="T17" fmla="*/ 0 h 32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55"/>
                <a:gd name="T28" fmla="*/ 0 h 325"/>
                <a:gd name="T29" fmla="*/ 555 w 555"/>
                <a:gd name="T30" fmla="*/ 325 h 32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55" h="325">
                  <a:moveTo>
                    <a:pt x="2" y="0"/>
                  </a:moveTo>
                  <a:lnTo>
                    <a:pt x="465" y="10"/>
                  </a:lnTo>
                  <a:lnTo>
                    <a:pt x="500" y="106"/>
                  </a:lnTo>
                  <a:lnTo>
                    <a:pt x="532" y="179"/>
                  </a:lnTo>
                  <a:lnTo>
                    <a:pt x="555" y="298"/>
                  </a:lnTo>
                  <a:lnTo>
                    <a:pt x="541" y="325"/>
                  </a:lnTo>
                  <a:lnTo>
                    <a:pt x="370" y="320"/>
                  </a:lnTo>
                  <a:lnTo>
                    <a:pt x="0" y="314"/>
                  </a:lnTo>
                  <a:lnTo>
                    <a:pt x="2" y="0"/>
                  </a:lnTo>
                  <a:close/>
                </a:path>
              </a:pathLst>
            </a:custGeom>
            <a:solidFill>
              <a:schemeClr val="accent2"/>
            </a:solidFill>
            <a:ln w="19050">
              <a:solidFill>
                <a:schemeClr val="tx1"/>
              </a:solidFill>
              <a:prstDash val="solid"/>
              <a:round/>
              <a:headEnd/>
              <a:tailEnd/>
            </a:ln>
          </p:spPr>
          <p:txBody>
            <a:bodyPr/>
            <a:lstStyle/>
            <a:p>
              <a:endParaRPr lang="en-US" sz="1200" b="1">
                <a:solidFill>
                  <a:srgbClr val="B0DDF4"/>
                </a:solidFill>
              </a:endParaRPr>
            </a:p>
          </p:txBody>
        </p:sp>
        <p:sp>
          <p:nvSpPr>
            <p:cNvPr id="22" name="Shape - North Carolina"/>
            <p:cNvSpPr>
              <a:spLocks noChangeAspect="1"/>
            </p:cNvSpPr>
            <p:nvPr/>
          </p:nvSpPr>
          <p:spPr bwMode="auto">
            <a:xfrm>
              <a:off x="6230937" y="2902768"/>
              <a:ext cx="1112837" cy="479425"/>
            </a:xfrm>
            <a:custGeom>
              <a:avLst/>
              <a:gdLst>
                <a:gd name="T0" fmla="*/ 2147483647 w 704"/>
                <a:gd name="T1" fmla="*/ 2147483647 h 308"/>
                <a:gd name="T2" fmla="*/ 0 w 704"/>
                <a:gd name="T3" fmla="*/ 2147483647 h 308"/>
                <a:gd name="T4" fmla="*/ 2147483647 w 704"/>
                <a:gd name="T5" fmla="*/ 2147483647 h 308"/>
                <a:gd name="T6" fmla="*/ 2147483647 w 704"/>
                <a:gd name="T7" fmla="*/ 2147483647 h 308"/>
                <a:gd name="T8" fmla="*/ 2147483647 w 704"/>
                <a:gd name="T9" fmla="*/ 2147483647 h 308"/>
                <a:gd name="T10" fmla="*/ 2147483647 w 704"/>
                <a:gd name="T11" fmla="*/ 2147483647 h 308"/>
                <a:gd name="T12" fmla="*/ 2147483647 w 704"/>
                <a:gd name="T13" fmla="*/ 2147483647 h 308"/>
                <a:gd name="T14" fmla="*/ 2147483647 w 704"/>
                <a:gd name="T15" fmla="*/ 2147483647 h 308"/>
                <a:gd name="T16" fmla="*/ 2147483647 w 704"/>
                <a:gd name="T17" fmla="*/ 2147483647 h 308"/>
                <a:gd name="T18" fmla="*/ 2147483647 w 704"/>
                <a:gd name="T19" fmla="*/ 2147483647 h 308"/>
                <a:gd name="T20" fmla="*/ 2147483647 w 704"/>
                <a:gd name="T21" fmla="*/ 2147483647 h 308"/>
                <a:gd name="T22" fmla="*/ 2147483647 w 704"/>
                <a:gd name="T23" fmla="*/ 2147483647 h 308"/>
                <a:gd name="T24" fmla="*/ 2147483647 w 704"/>
                <a:gd name="T25" fmla="*/ 2147483647 h 308"/>
                <a:gd name="T26" fmla="*/ 2147483647 w 704"/>
                <a:gd name="T27" fmla="*/ 2147483647 h 308"/>
                <a:gd name="T28" fmla="*/ 2147483647 w 704"/>
                <a:gd name="T29" fmla="*/ 2147483647 h 308"/>
                <a:gd name="T30" fmla="*/ 2147483647 w 704"/>
                <a:gd name="T31" fmla="*/ 2147483647 h 308"/>
                <a:gd name="T32" fmla="*/ 2147483647 w 704"/>
                <a:gd name="T33" fmla="*/ 2147483647 h 308"/>
                <a:gd name="T34" fmla="*/ 2147483647 w 704"/>
                <a:gd name="T35" fmla="*/ 2147483647 h 308"/>
                <a:gd name="T36" fmla="*/ 2147483647 w 704"/>
                <a:gd name="T37" fmla="*/ 2147483647 h 308"/>
                <a:gd name="T38" fmla="*/ 2147483647 w 704"/>
                <a:gd name="T39" fmla="*/ 2147483647 h 308"/>
                <a:gd name="T40" fmla="*/ 2147483647 w 704"/>
                <a:gd name="T41" fmla="*/ 2147483647 h 308"/>
                <a:gd name="T42" fmla="*/ 2147483647 w 704"/>
                <a:gd name="T43" fmla="*/ 2147483647 h 308"/>
                <a:gd name="T44" fmla="*/ 2147483647 w 704"/>
                <a:gd name="T45" fmla="*/ 2147483647 h 308"/>
                <a:gd name="T46" fmla="*/ 2147483647 w 704"/>
                <a:gd name="T47" fmla="*/ 2147483647 h 308"/>
                <a:gd name="T48" fmla="*/ 2147483647 w 704"/>
                <a:gd name="T49" fmla="*/ 2147483647 h 308"/>
                <a:gd name="T50" fmla="*/ 2147483647 w 704"/>
                <a:gd name="T51" fmla="*/ 2147483647 h 308"/>
                <a:gd name="T52" fmla="*/ 2147483647 w 704"/>
                <a:gd name="T53" fmla="*/ 2147483647 h 308"/>
                <a:gd name="T54" fmla="*/ 2147483647 w 704"/>
                <a:gd name="T55" fmla="*/ 2147483647 h 308"/>
                <a:gd name="T56" fmla="*/ 2147483647 w 704"/>
                <a:gd name="T57" fmla="*/ 2147483647 h 308"/>
                <a:gd name="T58" fmla="*/ 2147483647 w 704"/>
                <a:gd name="T59" fmla="*/ 0 h 308"/>
                <a:gd name="T60" fmla="*/ 2147483647 w 704"/>
                <a:gd name="T61" fmla="*/ 2147483647 h 308"/>
                <a:gd name="T62" fmla="*/ 2147483647 w 704"/>
                <a:gd name="T63" fmla="*/ 2147483647 h 308"/>
                <a:gd name="T64" fmla="*/ 2147483647 w 704"/>
                <a:gd name="T65" fmla="*/ 2147483647 h 308"/>
                <a:gd name="T66" fmla="*/ 2147483647 w 704"/>
                <a:gd name="T67" fmla="*/ 2147483647 h 308"/>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704"/>
                <a:gd name="T103" fmla="*/ 0 h 308"/>
                <a:gd name="T104" fmla="*/ 704 w 704"/>
                <a:gd name="T105" fmla="*/ 308 h 308"/>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704" h="308">
                  <a:moveTo>
                    <a:pt x="24" y="228"/>
                  </a:moveTo>
                  <a:lnTo>
                    <a:pt x="0" y="294"/>
                  </a:lnTo>
                  <a:lnTo>
                    <a:pt x="91" y="285"/>
                  </a:lnTo>
                  <a:lnTo>
                    <a:pt x="127" y="255"/>
                  </a:lnTo>
                  <a:lnTo>
                    <a:pt x="251" y="222"/>
                  </a:lnTo>
                  <a:lnTo>
                    <a:pt x="285" y="240"/>
                  </a:lnTo>
                  <a:lnTo>
                    <a:pt x="367" y="228"/>
                  </a:lnTo>
                  <a:lnTo>
                    <a:pt x="367" y="233"/>
                  </a:lnTo>
                  <a:lnTo>
                    <a:pt x="489" y="308"/>
                  </a:lnTo>
                  <a:lnTo>
                    <a:pt x="561" y="286"/>
                  </a:lnTo>
                  <a:lnTo>
                    <a:pt x="601" y="201"/>
                  </a:lnTo>
                  <a:lnTo>
                    <a:pt x="671" y="177"/>
                  </a:lnTo>
                  <a:lnTo>
                    <a:pt x="704" y="115"/>
                  </a:lnTo>
                  <a:lnTo>
                    <a:pt x="702" y="39"/>
                  </a:lnTo>
                  <a:lnTo>
                    <a:pt x="693" y="101"/>
                  </a:lnTo>
                  <a:lnTo>
                    <a:pt x="655" y="155"/>
                  </a:lnTo>
                  <a:lnTo>
                    <a:pt x="640" y="151"/>
                  </a:lnTo>
                  <a:lnTo>
                    <a:pt x="587" y="165"/>
                  </a:lnTo>
                  <a:lnTo>
                    <a:pt x="587" y="148"/>
                  </a:lnTo>
                  <a:lnTo>
                    <a:pt x="640" y="130"/>
                  </a:lnTo>
                  <a:lnTo>
                    <a:pt x="592" y="124"/>
                  </a:lnTo>
                  <a:lnTo>
                    <a:pt x="646" y="107"/>
                  </a:lnTo>
                  <a:lnTo>
                    <a:pt x="666" y="116"/>
                  </a:lnTo>
                  <a:lnTo>
                    <a:pt x="677" y="57"/>
                  </a:lnTo>
                  <a:lnTo>
                    <a:pt x="663" y="43"/>
                  </a:lnTo>
                  <a:lnTo>
                    <a:pt x="599" y="67"/>
                  </a:lnTo>
                  <a:lnTo>
                    <a:pt x="601" y="31"/>
                  </a:lnTo>
                  <a:lnTo>
                    <a:pt x="628" y="40"/>
                  </a:lnTo>
                  <a:lnTo>
                    <a:pt x="663" y="13"/>
                  </a:lnTo>
                  <a:lnTo>
                    <a:pt x="644" y="0"/>
                  </a:lnTo>
                  <a:lnTo>
                    <a:pt x="434" y="48"/>
                  </a:lnTo>
                  <a:lnTo>
                    <a:pt x="176" y="100"/>
                  </a:lnTo>
                  <a:lnTo>
                    <a:pt x="58" y="227"/>
                  </a:lnTo>
                  <a:lnTo>
                    <a:pt x="24" y="228"/>
                  </a:lnTo>
                  <a:close/>
                </a:path>
              </a:pathLst>
            </a:custGeom>
            <a:solidFill>
              <a:schemeClr val="tx2"/>
            </a:solidFill>
            <a:ln w="19050">
              <a:solidFill>
                <a:schemeClr val="tx1"/>
              </a:solidFill>
              <a:prstDash val="solid"/>
              <a:round/>
              <a:headEnd/>
              <a:tailEnd/>
            </a:ln>
          </p:spPr>
          <p:txBody>
            <a:bodyPr/>
            <a:lstStyle/>
            <a:p>
              <a:endParaRPr lang="en-US" sz="1200" b="1">
                <a:solidFill>
                  <a:srgbClr val="000000"/>
                </a:solidFill>
              </a:endParaRPr>
            </a:p>
          </p:txBody>
        </p:sp>
        <p:grpSp>
          <p:nvGrpSpPr>
            <p:cNvPr id="23" name="Shape - New York"/>
            <p:cNvGrpSpPr>
              <a:grpSpLocks/>
            </p:cNvGrpSpPr>
            <p:nvPr/>
          </p:nvGrpSpPr>
          <p:grpSpPr bwMode="auto">
            <a:xfrm>
              <a:off x="6530974" y="1478781"/>
              <a:ext cx="1044575" cy="700087"/>
              <a:chOff x="4071" y="893"/>
              <a:chExt cx="658" cy="440"/>
            </a:xfrm>
            <a:solidFill>
              <a:schemeClr val="accent6"/>
            </a:solidFill>
          </p:grpSpPr>
          <p:sp>
            <p:nvSpPr>
              <p:cNvPr id="127" name="Shape -"/>
              <p:cNvSpPr>
                <a:spLocks noChangeAspect="1"/>
              </p:cNvSpPr>
              <p:nvPr/>
            </p:nvSpPr>
            <p:spPr bwMode="auto">
              <a:xfrm>
                <a:off x="4071" y="893"/>
                <a:ext cx="521" cy="417"/>
              </a:xfrm>
              <a:custGeom>
                <a:avLst/>
                <a:gdLst>
                  <a:gd name="T0" fmla="*/ 41 w 524"/>
                  <a:gd name="T1" fmla="*/ 286 h 426"/>
                  <a:gd name="T2" fmla="*/ 90 w 524"/>
                  <a:gd name="T3" fmla="*/ 261 h 426"/>
                  <a:gd name="T4" fmla="*/ 157 w 524"/>
                  <a:gd name="T5" fmla="*/ 255 h 426"/>
                  <a:gd name="T6" fmla="*/ 173 w 524"/>
                  <a:gd name="T7" fmla="*/ 233 h 426"/>
                  <a:gd name="T8" fmla="*/ 197 w 524"/>
                  <a:gd name="T9" fmla="*/ 230 h 426"/>
                  <a:gd name="T10" fmla="*/ 211 w 524"/>
                  <a:gd name="T11" fmla="*/ 206 h 426"/>
                  <a:gd name="T12" fmla="*/ 233 w 524"/>
                  <a:gd name="T13" fmla="*/ 197 h 426"/>
                  <a:gd name="T14" fmla="*/ 223 w 524"/>
                  <a:gd name="T15" fmla="*/ 152 h 426"/>
                  <a:gd name="T16" fmla="*/ 209 w 524"/>
                  <a:gd name="T17" fmla="*/ 140 h 426"/>
                  <a:gd name="T18" fmla="*/ 237 w 524"/>
                  <a:gd name="T19" fmla="*/ 104 h 426"/>
                  <a:gd name="T20" fmla="*/ 255 w 524"/>
                  <a:gd name="T21" fmla="*/ 104 h 426"/>
                  <a:gd name="T22" fmla="*/ 316 w 524"/>
                  <a:gd name="T23" fmla="*/ 28 h 426"/>
                  <a:gd name="T24" fmla="*/ 410 w 524"/>
                  <a:gd name="T25" fmla="*/ 0 h 426"/>
                  <a:gd name="T26" fmla="*/ 421 w 524"/>
                  <a:gd name="T27" fmla="*/ 72 h 426"/>
                  <a:gd name="T28" fmla="*/ 425 w 524"/>
                  <a:gd name="T29" fmla="*/ 69 h 426"/>
                  <a:gd name="T30" fmla="*/ 448 w 524"/>
                  <a:gd name="T31" fmla="*/ 94 h 426"/>
                  <a:gd name="T32" fmla="*/ 449 w 524"/>
                  <a:gd name="T33" fmla="*/ 167 h 426"/>
                  <a:gd name="T34" fmla="*/ 477 w 524"/>
                  <a:gd name="T35" fmla="*/ 227 h 426"/>
                  <a:gd name="T36" fmla="*/ 488 w 524"/>
                  <a:gd name="T37" fmla="*/ 304 h 426"/>
                  <a:gd name="T38" fmla="*/ 491 w 524"/>
                  <a:gd name="T39" fmla="*/ 371 h 426"/>
                  <a:gd name="T40" fmla="*/ 524 w 524"/>
                  <a:gd name="T41" fmla="*/ 394 h 426"/>
                  <a:gd name="T42" fmla="*/ 500 w 524"/>
                  <a:gd name="T43" fmla="*/ 426 h 426"/>
                  <a:gd name="T44" fmla="*/ 439 w 524"/>
                  <a:gd name="T45" fmla="*/ 388 h 426"/>
                  <a:gd name="T46" fmla="*/ 407 w 524"/>
                  <a:gd name="T47" fmla="*/ 391 h 426"/>
                  <a:gd name="T48" fmla="*/ 376 w 524"/>
                  <a:gd name="T49" fmla="*/ 382 h 426"/>
                  <a:gd name="T50" fmla="*/ 378 w 524"/>
                  <a:gd name="T51" fmla="*/ 359 h 426"/>
                  <a:gd name="T52" fmla="*/ 358 w 524"/>
                  <a:gd name="T53" fmla="*/ 352 h 426"/>
                  <a:gd name="T54" fmla="*/ 15 w 524"/>
                  <a:gd name="T55" fmla="*/ 417 h 426"/>
                  <a:gd name="T56" fmla="*/ 0 w 524"/>
                  <a:gd name="T57" fmla="*/ 398 h 426"/>
                  <a:gd name="T58" fmla="*/ 53 w 524"/>
                  <a:gd name="T59" fmla="*/ 322 h 426"/>
                  <a:gd name="T60" fmla="*/ 41 w 524"/>
                  <a:gd name="T61" fmla="*/ 286 h 42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524"/>
                  <a:gd name="T94" fmla="*/ 0 h 426"/>
                  <a:gd name="T95" fmla="*/ 524 w 524"/>
                  <a:gd name="T96" fmla="*/ 426 h 42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524" h="426">
                    <a:moveTo>
                      <a:pt x="41" y="286"/>
                    </a:moveTo>
                    <a:lnTo>
                      <a:pt x="90" y="261"/>
                    </a:lnTo>
                    <a:lnTo>
                      <a:pt x="157" y="255"/>
                    </a:lnTo>
                    <a:lnTo>
                      <a:pt x="173" y="233"/>
                    </a:lnTo>
                    <a:lnTo>
                      <a:pt x="197" y="230"/>
                    </a:lnTo>
                    <a:lnTo>
                      <a:pt x="211" y="206"/>
                    </a:lnTo>
                    <a:lnTo>
                      <a:pt x="233" y="197"/>
                    </a:lnTo>
                    <a:lnTo>
                      <a:pt x="223" y="152"/>
                    </a:lnTo>
                    <a:lnTo>
                      <a:pt x="209" y="140"/>
                    </a:lnTo>
                    <a:lnTo>
                      <a:pt x="237" y="104"/>
                    </a:lnTo>
                    <a:lnTo>
                      <a:pt x="255" y="104"/>
                    </a:lnTo>
                    <a:lnTo>
                      <a:pt x="316" y="28"/>
                    </a:lnTo>
                    <a:lnTo>
                      <a:pt x="410" y="0"/>
                    </a:lnTo>
                    <a:lnTo>
                      <a:pt x="421" y="72"/>
                    </a:lnTo>
                    <a:lnTo>
                      <a:pt x="425" y="69"/>
                    </a:lnTo>
                    <a:lnTo>
                      <a:pt x="448" y="94"/>
                    </a:lnTo>
                    <a:lnTo>
                      <a:pt x="449" y="167"/>
                    </a:lnTo>
                    <a:lnTo>
                      <a:pt x="477" y="227"/>
                    </a:lnTo>
                    <a:lnTo>
                      <a:pt x="488" y="304"/>
                    </a:lnTo>
                    <a:lnTo>
                      <a:pt x="491" y="371"/>
                    </a:lnTo>
                    <a:lnTo>
                      <a:pt x="524" y="394"/>
                    </a:lnTo>
                    <a:lnTo>
                      <a:pt x="500" y="426"/>
                    </a:lnTo>
                    <a:lnTo>
                      <a:pt x="439" y="388"/>
                    </a:lnTo>
                    <a:lnTo>
                      <a:pt x="407" y="391"/>
                    </a:lnTo>
                    <a:lnTo>
                      <a:pt x="376" y="382"/>
                    </a:lnTo>
                    <a:lnTo>
                      <a:pt x="378" y="359"/>
                    </a:lnTo>
                    <a:lnTo>
                      <a:pt x="358" y="352"/>
                    </a:lnTo>
                    <a:lnTo>
                      <a:pt x="15" y="417"/>
                    </a:lnTo>
                    <a:lnTo>
                      <a:pt x="0" y="398"/>
                    </a:lnTo>
                    <a:lnTo>
                      <a:pt x="53" y="322"/>
                    </a:lnTo>
                    <a:lnTo>
                      <a:pt x="41" y="286"/>
                    </a:lnTo>
                    <a:close/>
                  </a:path>
                </a:pathLst>
              </a:custGeom>
              <a:solidFill>
                <a:schemeClr val="accent2"/>
              </a:solidFill>
              <a:ln w="19050">
                <a:solidFill>
                  <a:schemeClr val="tx1"/>
                </a:solidFill>
                <a:prstDash val="solid"/>
                <a:round/>
                <a:headEnd/>
                <a:tailEnd/>
              </a:ln>
            </p:spPr>
            <p:txBody>
              <a:bodyPr/>
              <a:lstStyle/>
              <a:p>
                <a:pPr>
                  <a:defRPr/>
                </a:pPr>
                <a:endParaRPr lang="en-US" sz="1200" b="1">
                  <a:solidFill>
                    <a:srgbClr val="000000"/>
                  </a:solidFill>
                </a:endParaRPr>
              </a:p>
            </p:txBody>
          </p:sp>
          <p:sp>
            <p:nvSpPr>
              <p:cNvPr id="128" name="Shape -"/>
              <p:cNvSpPr>
                <a:spLocks noChangeAspect="1"/>
              </p:cNvSpPr>
              <p:nvPr/>
            </p:nvSpPr>
            <p:spPr bwMode="auto">
              <a:xfrm>
                <a:off x="4578" y="1244"/>
                <a:ext cx="151" cy="89"/>
              </a:xfrm>
              <a:custGeom>
                <a:avLst/>
                <a:gdLst>
                  <a:gd name="T0" fmla="*/ 0 w 152"/>
                  <a:gd name="T1" fmla="*/ 67 h 91"/>
                  <a:gd name="T2" fmla="*/ 63 w 152"/>
                  <a:gd name="T3" fmla="*/ 37 h 91"/>
                  <a:gd name="T4" fmla="*/ 124 w 152"/>
                  <a:gd name="T5" fmla="*/ 0 h 91"/>
                  <a:gd name="T6" fmla="*/ 134 w 152"/>
                  <a:gd name="T7" fmla="*/ 1 h 91"/>
                  <a:gd name="T8" fmla="*/ 152 w 152"/>
                  <a:gd name="T9" fmla="*/ 3 h 91"/>
                  <a:gd name="T10" fmla="*/ 93 w 152"/>
                  <a:gd name="T11" fmla="*/ 50 h 91"/>
                  <a:gd name="T12" fmla="*/ 18 w 152"/>
                  <a:gd name="T13" fmla="*/ 91 h 91"/>
                  <a:gd name="T14" fmla="*/ 0 w 152"/>
                  <a:gd name="T15" fmla="*/ 67 h 91"/>
                  <a:gd name="T16" fmla="*/ 0 60000 65536"/>
                  <a:gd name="T17" fmla="*/ 0 60000 65536"/>
                  <a:gd name="T18" fmla="*/ 0 60000 65536"/>
                  <a:gd name="T19" fmla="*/ 0 60000 65536"/>
                  <a:gd name="T20" fmla="*/ 0 60000 65536"/>
                  <a:gd name="T21" fmla="*/ 0 60000 65536"/>
                  <a:gd name="T22" fmla="*/ 0 60000 65536"/>
                  <a:gd name="T23" fmla="*/ 0 60000 65536"/>
                  <a:gd name="T24" fmla="*/ 0 w 152"/>
                  <a:gd name="T25" fmla="*/ 0 h 91"/>
                  <a:gd name="T26" fmla="*/ 152 w 152"/>
                  <a:gd name="T27" fmla="*/ 91 h 91"/>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52" h="91">
                    <a:moveTo>
                      <a:pt x="0" y="67"/>
                    </a:moveTo>
                    <a:lnTo>
                      <a:pt x="63" y="37"/>
                    </a:lnTo>
                    <a:lnTo>
                      <a:pt x="124" y="0"/>
                    </a:lnTo>
                    <a:lnTo>
                      <a:pt x="134" y="1"/>
                    </a:lnTo>
                    <a:lnTo>
                      <a:pt x="152" y="3"/>
                    </a:lnTo>
                    <a:lnTo>
                      <a:pt x="93" y="50"/>
                    </a:lnTo>
                    <a:lnTo>
                      <a:pt x="18" y="91"/>
                    </a:lnTo>
                    <a:lnTo>
                      <a:pt x="0" y="67"/>
                    </a:lnTo>
                    <a:close/>
                  </a:path>
                </a:pathLst>
              </a:custGeom>
              <a:solidFill>
                <a:schemeClr val="accent2"/>
              </a:solidFill>
              <a:ln w="19050">
                <a:solidFill>
                  <a:schemeClr val="tx1"/>
                </a:solidFill>
                <a:prstDash val="solid"/>
                <a:round/>
                <a:headEnd/>
                <a:tailEnd/>
              </a:ln>
            </p:spPr>
            <p:txBody>
              <a:bodyPr/>
              <a:lstStyle/>
              <a:p>
                <a:pPr>
                  <a:defRPr/>
                </a:pPr>
                <a:endParaRPr lang="en-US" sz="1200" b="1">
                  <a:solidFill>
                    <a:srgbClr val="000000"/>
                  </a:solidFill>
                </a:endParaRPr>
              </a:p>
            </p:txBody>
          </p:sp>
        </p:grpSp>
        <p:sp>
          <p:nvSpPr>
            <p:cNvPr id="24" name="Shape - New Mexico"/>
            <p:cNvSpPr>
              <a:spLocks noChangeAspect="1"/>
            </p:cNvSpPr>
            <p:nvPr/>
          </p:nvSpPr>
          <p:spPr bwMode="auto">
            <a:xfrm>
              <a:off x="2868611" y="3158355"/>
              <a:ext cx="898525" cy="877887"/>
            </a:xfrm>
            <a:custGeom>
              <a:avLst/>
              <a:gdLst>
                <a:gd name="T0" fmla="*/ 2147483647 w 568"/>
                <a:gd name="T1" fmla="*/ 0 h 563"/>
                <a:gd name="T2" fmla="*/ 2147483647 w 568"/>
                <a:gd name="T3" fmla="*/ 2147483647 h 563"/>
                <a:gd name="T4" fmla="*/ 2147483647 w 568"/>
                <a:gd name="T5" fmla="*/ 2147483647 h 563"/>
                <a:gd name="T6" fmla="*/ 2147483647 w 568"/>
                <a:gd name="T7" fmla="*/ 2147483647 h 563"/>
                <a:gd name="T8" fmla="*/ 2147483647 w 568"/>
                <a:gd name="T9" fmla="*/ 2147483647 h 563"/>
                <a:gd name="T10" fmla="*/ 2147483647 w 568"/>
                <a:gd name="T11" fmla="*/ 2147483647 h 563"/>
                <a:gd name="T12" fmla="*/ 2147483647 w 568"/>
                <a:gd name="T13" fmla="*/ 2147483647 h 563"/>
                <a:gd name="T14" fmla="*/ 2147483647 w 568"/>
                <a:gd name="T15" fmla="*/ 2147483647 h 563"/>
                <a:gd name="T16" fmla="*/ 0 w 568"/>
                <a:gd name="T17" fmla="*/ 2147483647 h 563"/>
                <a:gd name="T18" fmla="*/ 2147483647 w 568"/>
                <a:gd name="T19" fmla="*/ 2147483647 h 563"/>
                <a:gd name="T20" fmla="*/ 2147483647 w 568"/>
                <a:gd name="T21" fmla="*/ 0 h 56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568"/>
                <a:gd name="T34" fmla="*/ 0 h 563"/>
                <a:gd name="T35" fmla="*/ 568 w 568"/>
                <a:gd name="T36" fmla="*/ 563 h 563"/>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568" h="563">
                  <a:moveTo>
                    <a:pt x="69" y="0"/>
                  </a:moveTo>
                  <a:lnTo>
                    <a:pt x="568" y="22"/>
                  </a:lnTo>
                  <a:lnTo>
                    <a:pt x="544" y="520"/>
                  </a:lnTo>
                  <a:lnTo>
                    <a:pt x="382" y="511"/>
                  </a:lnTo>
                  <a:lnTo>
                    <a:pt x="230" y="507"/>
                  </a:lnTo>
                  <a:lnTo>
                    <a:pt x="230" y="526"/>
                  </a:lnTo>
                  <a:lnTo>
                    <a:pt x="103" y="526"/>
                  </a:lnTo>
                  <a:lnTo>
                    <a:pt x="95" y="563"/>
                  </a:lnTo>
                  <a:lnTo>
                    <a:pt x="0" y="551"/>
                  </a:lnTo>
                  <a:lnTo>
                    <a:pt x="54" y="130"/>
                  </a:lnTo>
                  <a:lnTo>
                    <a:pt x="69" y="0"/>
                  </a:lnTo>
                  <a:close/>
                </a:path>
              </a:pathLst>
            </a:custGeom>
            <a:solidFill>
              <a:schemeClr val="accent2"/>
            </a:solidFill>
            <a:ln w="19050">
              <a:solidFill>
                <a:schemeClr val="tx1"/>
              </a:solidFill>
              <a:prstDash val="solid"/>
              <a:round/>
              <a:headEnd/>
              <a:tailEnd/>
            </a:ln>
          </p:spPr>
          <p:txBody>
            <a:bodyPr/>
            <a:lstStyle/>
            <a:p>
              <a:endParaRPr lang="en-US" sz="1200" b="1">
                <a:solidFill>
                  <a:srgbClr val="000000"/>
                </a:solidFill>
              </a:endParaRPr>
            </a:p>
          </p:txBody>
        </p:sp>
        <p:sp>
          <p:nvSpPr>
            <p:cNvPr id="25" name="Shape - New Jersey"/>
            <p:cNvSpPr>
              <a:spLocks noChangeAspect="1"/>
            </p:cNvSpPr>
            <p:nvPr/>
          </p:nvSpPr>
          <p:spPr bwMode="auto">
            <a:xfrm>
              <a:off x="7143748" y="2080443"/>
              <a:ext cx="196851" cy="385763"/>
            </a:xfrm>
            <a:custGeom>
              <a:avLst/>
              <a:gdLst>
                <a:gd name="T0" fmla="*/ 2147483647 w 125"/>
                <a:gd name="T1" fmla="*/ 2147483647 h 247"/>
                <a:gd name="T2" fmla="*/ 2147483647 w 125"/>
                <a:gd name="T3" fmla="*/ 0 h 247"/>
                <a:gd name="T4" fmla="*/ 2147483647 w 125"/>
                <a:gd name="T5" fmla="*/ 2147483647 h 247"/>
                <a:gd name="T6" fmla="*/ 2147483647 w 125"/>
                <a:gd name="T7" fmla="*/ 2147483647 h 247"/>
                <a:gd name="T8" fmla="*/ 2147483647 w 125"/>
                <a:gd name="T9" fmla="*/ 2147483647 h 247"/>
                <a:gd name="T10" fmla="*/ 2147483647 w 125"/>
                <a:gd name="T11" fmla="*/ 2147483647 h 247"/>
                <a:gd name="T12" fmla="*/ 2147483647 w 125"/>
                <a:gd name="T13" fmla="*/ 2147483647 h 247"/>
                <a:gd name="T14" fmla="*/ 2147483647 w 125"/>
                <a:gd name="T15" fmla="*/ 2147483647 h 247"/>
                <a:gd name="T16" fmla="*/ 2147483647 w 125"/>
                <a:gd name="T17" fmla="*/ 2147483647 h 247"/>
                <a:gd name="T18" fmla="*/ 2147483647 w 125"/>
                <a:gd name="T19" fmla="*/ 2147483647 h 247"/>
                <a:gd name="T20" fmla="*/ 2147483647 w 125"/>
                <a:gd name="T21" fmla="*/ 2147483647 h 247"/>
                <a:gd name="T22" fmla="*/ 0 w 125"/>
                <a:gd name="T23" fmla="*/ 2147483647 h 247"/>
                <a:gd name="T24" fmla="*/ 2147483647 w 125"/>
                <a:gd name="T25" fmla="*/ 2147483647 h 24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25"/>
                <a:gd name="T40" fmla="*/ 0 h 247"/>
                <a:gd name="T41" fmla="*/ 125 w 125"/>
                <a:gd name="T42" fmla="*/ 247 h 24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25" h="247">
                  <a:moveTo>
                    <a:pt x="22" y="2"/>
                  </a:moveTo>
                  <a:lnTo>
                    <a:pt x="52" y="0"/>
                  </a:lnTo>
                  <a:lnTo>
                    <a:pt x="112" y="37"/>
                  </a:lnTo>
                  <a:lnTo>
                    <a:pt x="103" y="67"/>
                  </a:lnTo>
                  <a:lnTo>
                    <a:pt x="124" y="86"/>
                  </a:lnTo>
                  <a:lnTo>
                    <a:pt x="125" y="203"/>
                  </a:lnTo>
                  <a:lnTo>
                    <a:pt x="104" y="247"/>
                  </a:lnTo>
                  <a:lnTo>
                    <a:pt x="81" y="231"/>
                  </a:lnTo>
                  <a:lnTo>
                    <a:pt x="55" y="230"/>
                  </a:lnTo>
                  <a:lnTo>
                    <a:pt x="12" y="206"/>
                  </a:lnTo>
                  <a:lnTo>
                    <a:pt x="45" y="133"/>
                  </a:lnTo>
                  <a:lnTo>
                    <a:pt x="0" y="94"/>
                  </a:lnTo>
                  <a:lnTo>
                    <a:pt x="22" y="2"/>
                  </a:lnTo>
                  <a:close/>
                </a:path>
              </a:pathLst>
            </a:custGeom>
            <a:solidFill>
              <a:schemeClr val="accent2"/>
            </a:solidFill>
            <a:ln w="19050">
              <a:solidFill>
                <a:schemeClr val="tx1"/>
              </a:solidFill>
              <a:prstDash val="solid"/>
              <a:round/>
              <a:headEnd/>
              <a:tailEnd/>
            </a:ln>
          </p:spPr>
          <p:txBody>
            <a:bodyPr/>
            <a:lstStyle/>
            <a:p>
              <a:endParaRPr lang="en-US" sz="1200" b="1">
                <a:solidFill>
                  <a:srgbClr val="000000"/>
                </a:solidFill>
              </a:endParaRPr>
            </a:p>
          </p:txBody>
        </p:sp>
        <p:sp>
          <p:nvSpPr>
            <p:cNvPr id="26" name="Shape - New Hampshire"/>
            <p:cNvSpPr>
              <a:spLocks noChangeAspect="1"/>
            </p:cNvSpPr>
            <p:nvPr/>
          </p:nvSpPr>
          <p:spPr bwMode="auto">
            <a:xfrm>
              <a:off x="7334249" y="1366068"/>
              <a:ext cx="257175" cy="447675"/>
            </a:xfrm>
            <a:custGeom>
              <a:avLst/>
              <a:gdLst>
                <a:gd name="T0" fmla="*/ 2147483647 w 162"/>
                <a:gd name="T1" fmla="*/ 0 h 289"/>
                <a:gd name="T2" fmla="*/ 0 w 162"/>
                <a:gd name="T3" fmla="*/ 2147483647 h 289"/>
                <a:gd name="T4" fmla="*/ 2147483647 w 162"/>
                <a:gd name="T5" fmla="*/ 2147483647 h 289"/>
                <a:gd name="T6" fmla="*/ 2147483647 w 162"/>
                <a:gd name="T7" fmla="*/ 2147483647 h 289"/>
                <a:gd name="T8" fmla="*/ 2147483647 w 162"/>
                <a:gd name="T9" fmla="*/ 2147483647 h 289"/>
                <a:gd name="T10" fmla="*/ 2147483647 w 162"/>
                <a:gd name="T11" fmla="*/ 2147483647 h 289"/>
                <a:gd name="T12" fmla="*/ 2147483647 w 162"/>
                <a:gd name="T13" fmla="*/ 2147483647 h 289"/>
                <a:gd name="T14" fmla="*/ 2147483647 w 162"/>
                <a:gd name="T15" fmla="*/ 2147483647 h 289"/>
                <a:gd name="T16" fmla="*/ 2147483647 w 162"/>
                <a:gd name="T17" fmla="*/ 2147483647 h 289"/>
                <a:gd name="T18" fmla="*/ 2147483647 w 162"/>
                <a:gd name="T19" fmla="*/ 2147483647 h 289"/>
                <a:gd name="T20" fmla="*/ 2147483647 w 162"/>
                <a:gd name="T21" fmla="*/ 2147483647 h 289"/>
                <a:gd name="T22" fmla="*/ 2147483647 w 162"/>
                <a:gd name="T23" fmla="*/ 2147483647 h 289"/>
                <a:gd name="T24" fmla="*/ 2147483647 w 162"/>
                <a:gd name="T25" fmla="*/ 0 h 289"/>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62"/>
                <a:gd name="T40" fmla="*/ 0 h 289"/>
                <a:gd name="T41" fmla="*/ 162 w 162"/>
                <a:gd name="T42" fmla="*/ 289 h 289"/>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62" h="289">
                  <a:moveTo>
                    <a:pt x="34" y="0"/>
                  </a:moveTo>
                  <a:lnTo>
                    <a:pt x="0" y="51"/>
                  </a:lnTo>
                  <a:lnTo>
                    <a:pt x="37" y="118"/>
                  </a:lnTo>
                  <a:lnTo>
                    <a:pt x="15" y="136"/>
                  </a:lnTo>
                  <a:lnTo>
                    <a:pt x="24" y="289"/>
                  </a:lnTo>
                  <a:lnTo>
                    <a:pt x="115" y="267"/>
                  </a:lnTo>
                  <a:lnTo>
                    <a:pt x="138" y="267"/>
                  </a:lnTo>
                  <a:lnTo>
                    <a:pt x="152" y="250"/>
                  </a:lnTo>
                  <a:lnTo>
                    <a:pt x="152" y="222"/>
                  </a:lnTo>
                  <a:lnTo>
                    <a:pt x="162" y="204"/>
                  </a:lnTo>
                  <a:lnTo>
                    <a:pt x="112" y="182"/>
                  </a:lnTo>
                  <a:lnTo>
                    <a:pt x="46" y="14"/>
                  </a:lnTo>
                  <a:lnTo>
                    <a:pt x="34" y="0"/>
                  </a:lnTo>
                  <a:close/>
                </a:path>
              </a:pathLst>
            </a:custGeom>
            <a:solidFill>
              <a:schemeClr val="accent2"/>
            </a:solidFill>
            <a:ln w="19050">
              <a:solidFill>
                <a:schemeClr val="tx1"/>
              </a:solidFill>
              <a:prstDash val="solid"/>
              <a:round/>
              <a:headEnd/>
              <a:tailEnd/>
            </a:ln>
          </p:spPr>
          <p:txBody>
            <a:bodyPr/>
            <a:lstStyle/>
            <a:p>
              <a:endParaRPr lang="en-US" sz="1200" b="1">
                <a:solidFill>
                  <a:srgbClr val="B0DDF4"/>
                </a:solidFill>
              </a:endParaRPr>
            </a:p>
          </p:txBody>
        </p:sp>
        <p:sp>
          <p:nvSpPr>
            <p:cNvPr id="27" name="Shape - Nevada"/>
            <p:cNvSpPr>
              <a:spLocks noChangeAspect="1"/>
            </p:cNvSpPr>
            <p:nvPr/>
          </p:nvSpPr>
          <p:spPr bwMode="auto">
            <a:xfrm>
              <a:off x="1660523" y="2143942"/>
              <a:ext cx="831851" cy="1239838"/>
            </a:xfrm>
            <a:custGeom>
              <a:avLst/>
              <a:gdLst>
                <a:gd name="T0" fmla="*/ 2147483647 w 527"/>
                <a:gd name="T1" fmla="*/ 0 h 797"/>
                <a:gd name="T2" fmla="*/ 0 w 527"/>
                <a:gd name="T3" fmla="*/ 2147483647 h 797"/>
                <a:gd name="T4" fmla="*/ 2147483647 w 527"/>
                <a:gd name="T5" fmla="*/ 2147483647 h 797"/>
                <a:gd name="T6" fmla="*/ 2147483647 w 527"/>
                <a:gd name="T7" fmla="*/ 2147483647 h 797"/>
                <a:gd name="T8" fmla="*/ 2147483647 w 527"/>
                <a:gd name="T9" fmla="*/ 2147483647 h 797"/>
                <a:gd name="T10" fmla="*/ 2147483647 w 527"/>
                <a:gd name="T11" fmla="*/ 2147483647 h 797"/>
                <a:gd name="T12" fmla="*/ 2147483647 w 527"/>
                <a:gd name="T13" fmla="*/ 2147483647 h 797"/>
                <a:gd name="T14" fmla="*/ 2147483647 w 527"/>
                <a:gd name="T15" fmla="*/ 2147483647 h 797"/>
                <a:gd name="T16" fmla="*/ 2147483647 w 527"/>
                <a:gd name="T17" fmla="*/ 2147483647 h 797"/>
                <a:gd name="T18" fmla="*/ 2147483647 w 527"/>
                <a:gd name="T19" fmla="*/ 2147483647 h 797"/>
                <a:gd name="T20" fmla="*/ 2147483647 w 527"/>
                <a:gd name="T21" fmla="*/ 2147483647 h 797"/>
                <a:gd name="T22" fmla="*/ 2147483647 w 527"/>
                <a:gd name="T23" fmla="*/ 0 h 797"/>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527"/>
                <a:gd name="T37" fmla="*/ 0 h 797"/>
                <a:gd name="T38" fmla="*/ 527 w 527"/>
                <a:gd name="T39" fmla="*/ 797 h 797"/>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527" h="797">
                  <a:moveTo>
                    <a:pt x="67" y="0"/>
                  </a:moveTo>
                  <a:lnTo>
                    <a:pt x="0" y="316"/>
                  </a:lnTo>
                  <a:lnTo>
                    <a:pt x="359" y="797"/>
                  </a:lnTo>
                  <a:lnTo>
                    <a:pt x="381" y="776"/>
                  </a:lnTo>
                  <a:lnTo>
                    <a:pt x="380" y="681"/>
                  </a:lnTo>
                  <a:lnTo>
                    <a:pt x="425" y="688"/>
                  </a:lnTo>
                  <a:lnTo>
                    <a:pt x="471" y="396"/>
                  </a:lnTo>
                  <a:lnTo>
                    <a:pt x="502" y="198"/>
                  </a:lnTo>
                  <a:lnTo>
                    <a:pt x="511" y="138"/>
                  </a:lnTo>
                  <a:lnTo>
                    <a:pt x="527" y="85"/>
                  </a:lnTo>
                  <a:lnTo>
                    <a:pt x="290" y="47"/>
                  </a:lnTo>
                  <a:lnTo>
                    <a:pt x="67" y="0"/>
                  </a:lnTo>
                  <a:close/>
                </a:path>
              </a:pathLst>
            </a:custGeom>
            <a:solidFill>
              <a:schemeClr val="accent2"/>
            </a:solidFill>
            <a:ln w="19050">
              <a:solidFill>
                <a:schemeClr val="tx1"/>
              </a:solidFill>
              <a:prstDash val="solid"/>
              <a:round/>
              <a:headEnd/>
              <a:tailEnd/>
            </a:ln>
          </p:spPr>
          <p:txBody>
            <a:bodyPr/>
            <a:lstStyle/>
            <a:p>
              <a:endParaRPr lang="en-US" sz="1200" b="1">
                <a:solidFill>
                  <a:srgbClr val="000000"/>
                </a:solidFill>
              </a:endParaRPr>
            </a:p>
          </p:txBody>
        </p:sp>
        <p:sp>
          <p:nvSpPr>
            <p:cNvPr id="28" name="Shape - Nebraska"/>
            <p:cNvSpPr>
              <a:spLocks noChangeAspect="1"/>
            </p:cNvSpPr>
            <p:nvPr/>
          </p:nvSpPr>
          <p:spPr bwMode="auto">
            <a:xfrm>
              <a:off x="3648074" y="2245543"/>
              <a:ext cx="1095375" cy="487363"/>
            </a:xfrm>
            <a:custGeom>
              <a:avLst/>
              <a:gdLst>
                <a:gd name="T0" fmla="*/ 2147483647 w 695"/>
                <a:gd name="T1" fmla="*/ 0 h 313"/>
                <a:gd name="T2" fmla="*/ 0 w 695"/>
                <a:gd name="T3" fmla="*/ 2147483647 h 313"/>
                <a:gd name="T4" fmla="*/ 2147483647 w 695"/>
                <a:gd name="T5" fmla="*/ 2147483647 h 313"/>
                <a:gd name="T6" fmla="*/ 2147483647 w 695"/>
                <a:gd name="T7" fmla="*/ 2147483647 h 313"/>
                <a:gd name="T8" fmla="*/ 2147483647 w 695"/>
                <a:gd name="T9" fmla="*/ 2147483647 h 313"/>
                <a:gd name="T10" fmla="*/ 2147483647 w 695"/>
                <a:gd name="T11" fmla="*/ 2147483647 h 313"/>
                <a:gd name="T12" fmla="*/ 2147483647 w 695"/>
                <a:gd name="T13" fmla="*/ 2147483647 h 313"/>
                <a:gd name="T14" fmla="*/ 2147483647 w 695"/>
                <a:gd name="T15" fmla="*/ 2147483647 h 313"/>
                <a:gd name="T16" fmla="*/ 2147483647 w 695"/>
                <a:gd name="T17" fmla="*/ 2147483647 h 313"/>
                <a:gd name="T18" fmla="*/ 2147483647 w 695"/>
                <a:gd name="T19" fmla="*/ 2147483647 h 313"/>
                <a:gd name="T20" fmla="*/ 2147483647 w 695"/>
                <a:gd name="T21" fmla="*/ 2147483647 h 313"/>
                <a:gd name="T22" fmla="*/ 2147483647 w 695"/>
                <a:gd name="T23" fmla="*/ 2147483647 h 313"/>
                <a:gd name="T24" fmla="*/ 2147483647 w 695"/>
                <a:gd name="T25" fmla="*/ 2147483647 h 313"/>
                <a:gd name="T26" fmla="*/ 2147483647 w 695"/>
                <a:gd name="T27" fmla="*/ 2147483647 h 313"/>
                <a:gd name="T28" fmla="*/ 2147483647 w 695"/>
                <a:gd name="T29" fmla="*/ 0 h 31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95"/>
                <a:gd name="T46" fmla="*/ 0 h 313"/>
                <a:gd name="T47" fmla="*/ 695 w 695"/>
                <a:gd name="T48" fmla="*/ 313 h 31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95" h="313">
                  <a:moveTo>
                    <a:pt x="8" y="0"/>
                  </a:moveTo>
                  <a:lnTo>
                    <a:pt x="0" y="207"/>
                  </a:lnTo>
                  <a:lnTo>
                    <a:pt x="157" y="211"/>
                  </a:lnTo>
                  <a:lnTo>
                    <a:pt x="155" y="313"/>
                  </a:lnTo>
                  <a:lnTo>
                    <a:pt x="367" y="310"/>
                  </a:lnTo>
                  <a:lnTo>
                    <a:pt x="556" y="307"/>
                  </a:lnTo>
                  <a:lnTo>
                    <a:pt x="695" y="310"/>
                  </a:lnTo>
                  <a:lnTo>
                    <a:pt x="652" y="222"/>
                  </a:lnTo>
                  <a:lnTo>
                    <a:pt x="622" y="140"/>
                  </a:lnTo>
                  <a:lnTo>
                    <a:pt x="589" y="55"/>
                  </a:lnTo>
                  <a:lnTo>
                    <a:pt x="510" y="1"/>
                  </a:lnTo>
                  <a:lnTo>
                    <a:pt x="474" y="33"/>
                  </a:lnTo>
                  <a:lnTo>
                    <a:pt x="431" y="10"/>
                  </a:lnTo>
                  <a:lnTo>
                    <a:pt x="242" y="4"/>
                  </a:lnTo>
                  <a:lnTo>
                    <a:pt x="8" y="0"/>
                  </a:lnTo>
                  <a:close/>
                </a:path>
              </a:pathLst>
            </a:custGeom>
            <a:solidFill>
              <a:schemeClr val="tx2"/>
            </a:solidFill>
            <a:ln w="19050">
              <a:solidFill>
                <a:schemeClr val="tx1"/>
              </a:solidFill>
              <a:prstDash val="solid"/>
              <a:round/>
              <a:headEnd/>
              <a:tailEnd/>
            </a:ln>
          </p:spPr>
          <p:txBody>
            <a:bodyPr/>
            <a:lstStyle/>
            <a:p>
              <a:endParaRPr lang="en-US" sz="1200" b="1">
                <a:solidFill>
                  <a:srgbClr val="000000"/>
                </a:solidFill>
              </a:endParaRPr>
            </a:p>
          </p:txBody>
        </p:sp>
        <p:sp>
          <p:nvSpPr>
            <p:cNvPr id="29" name="Shape - Montana"/>
            <p:cNvSpPr>
              <a:spLocks noChangeAspect="1"/>
            </p:cNvSpPr>
            <p:nvPr/>
          </p:nvSpPr>
          <p:spPr bwMode="auto">
            <a:xfrm>
              <a:off x="2373958" y="1139056"/>
              <a:ext cx="1306512" cy="803275"/>
            </a:xfrm>
            <a:custGeom>
              <a:avLst/>
              <a:gdLst>
                <a:gd name="T0" fmla="*/ 2147483647 w 828"/>
                <a:gd name="T1" fmla="*/ 0 h 516"/>
                <a:gd name="T2" fmla="*/ 2147483647 w 828"/>
                <a:gd name="T3" fmla="*/ 2147483647 h 516"/>
                <a:gd name="T4" fmla="*/ 2147483647 w 828"/>
                <a:gd name="T5" fmla="*/ 2147483647 h 516"/>
                <a:gd name="T6" fmla="*/ 2147483647 w 828"/>
                <a:gd name="T7" fmla="*/ 2147483647 h 516"/>
                <a:gd name="T8" fmla="*/ 2147483647 w 828"/>
                <a:gd name="T9" fmla="*/ 2147483647 h 516"/>
                <a:gd name="T10" fmla="*/ 2147483647 w 828"/>
                <a:gd name="T11" fmla="*/ 2147483647 h 516"/>
                <a:gd name="T12" fmla="*/ 2147483647 w 828"/>
                <a:gd name="T13" fmla="*/ 2147483647 h 516"/>
                <a:gd name="T14" fmla="*/ 2147483647 w 828"/>
                <a:gd name="T15" fmla="*/ 2147483647 h 516"/>
                <a:gd name="T16" fmla="*/ 2147483647 w 828"/>
                <a:gd name="T17" fmla="*/ 2147483647 h 516"/>
                <a:gd name="T18" fmla="*/ 2147483647 w 828"/>
                <a:gd name="T19" fmla="*/ 2147483647 h 516"/>
                <a:gd name="T20" fmla="*/ 2147483647 w 828"/>
                <a:gd name="T21" fmla="*/ 2147483647 h 516"/>
                <a:gd name="T22" fmla="*/ 2147483647 w 828"/>
                <a:gd name="T23" fmla="*/ 2147483647 h 516"/>
                <a:gd name="T24" fmla="*/ 2147483647 w 828"/>
                <a:gd name="T25" fmla="*/ 2147483647 h 516"/>
                <a:gd name="T26" fmla="*/ 2147483647 w 828"/>
                <a:gd name="T27" fmla="*/ 2147483647 h 516"/>
                <a:gd name="T28" fmla="*/ 2147483647 w 828"/>
                <a:gd name="T29" fmla="*/ 2147483647 h 516"/>
                <a:gd name="T30" fmla="*/ 2147483647 w 828"/>
                <a:gd name="T31" fmla="*/ 2147483647 h 516"/>
                <a:gd name="T32" fmla="*/ 2147483647 w 828"/>
                <a:gd name="T33" fmla="*/ 2147483647 h 516"/>
                <a:gd name="T34" fmla="*/ 0 w 828"/>
                <a:gd name="T35" fmla="*/ 2147483647 h 516"/>
                <a:gd name="T36" fmla="*/ 2147483647 w 828"/>
                <a:gd name="T37" fmla="*/ 0 h 51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828"/>
                <a:gd name="T58" fmla="*/ 0 h 516"/>
                <a:gd name="T59" fmla="*/ 828 w 828"/>
                <a:gd name="T60" fmla="*/ 516 h 51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828" h="516">
                  <a:moveTo>
                    <a:pt x="14" y="0"/>
                  </a:moveTo>
                  <a:lnTo>
                    <a:pt x="176" y="21"/>
                  </a:lnTo>
                  <a:lnTo>
                    <a:pt x="275" y="34"/>
                  </a:lnTo>
                  <a:lnTo>
                    <a:pt x="404" y="48"/>
                  </a:lnTo>
                  <a:lnTo>
                    <a:pt x="524" y="60"/>
                  </a:lnTo>
                  <a:lnTo>
                    <a:pt x="731" y="75"/>
                  </a:lnTo>
                  <a:lnTo>
                    <a:pt x="828" y="82"/>
                  </a:lnTo>
                  <a:lnTo>
                    <a:pt x="825" y="502"/>
                  </a:lnTo>
                  <a:lnTo>
                    <a:pt x="318" y="459"/>
                  </a:lnTo>
                  <a:lnTo>
                    <a:pt x="307" y="516"/>
                  </a:lnTo>
                  <a:lnTo>
                    <a:pt x="288" y="489"/>
                  </a:lnTo>
                  <a:lnTo>
                    <a:pt x="242" y="493"/>
                  </a:lnTo>
                  <a:lnTo>
                    <a:pt x="175" y="504"/>
                  </a:lnTo>
                  <a:lnTo>
                    <a:pt x="163" y="431"/>
                  </a:lnTo>
                  <a:lnTo>
                    <a:pt x="84" y="373"/>
                  </a:lnTo>
                  <a:lnTo>
                    <a:pt x="96" y="317"/>
                  </a:lnTo>
                  <a:lnTo>
                    <a:pt x="103" y="273"/>
                  </a:lnTo>
                  <a:lnTo>
                    <a:pt x="0" y="128"/>
                  </a:lnTo>
                  <a:lnTo>
                    <a:pt x="14" y="0"/>
                  </a:lnTo>
                  <a:close/>
                </a:path>
              </a:pathLst>
            </a:custGeom>
            <a:solidFill>
              <a:schemeClr val="accent2"/>
            </a:solidFill>
            <a:ln w="19050">
              <a:solidFill>
                <a:schemeClr val="tx1"/>
              </a:solidFill>
              <a:prstDash val="solid"/>
              <a:round/>
              <a:headEnd/>
              <a:tailEnd/>
            </a:ln>
          </p:spPr>
          <p:txBody>
            <a:bodyPr/>
            <a:lstStyle/>
            <a:p>
              <a:endParaRPr lang="en-US" sz="1200" b="1">
                <a:solidFill>
                  <a:srgbClr val="000000"/>
                </a:solidFill>
              </a:endParaRPr>
            </a:p>
          </p:txBody>
        </p:sp>
        <p:sp>
          <p:nvSpPr>
            <p:cNvPr id="30" name="Shape - Missouri"/>
            <p:cNvSpPr>
              <a:spLocks noChangeAspect="1"/>
            </p:cNvSpPr>
            <p:nvPr/>
          </p:nvSpPr>
          <p:spPr bwMode="auto">
            <a:xfrm>
              <a:off x="4687886" y="2596381"/>
              <a:ext cx="863600" cy="701675"/>
            </a:xfrm>
            <a:custGeom>
              <a:avLst/>
              <a:gdLst>
                <a:gd name="T0" fmla="*/ 0 w 548"/>
                <a:gd name="T1" fmla="*/ 15 h 451"/>
                <a:gd name="T2" fmla="*/ 240 w 548"/>
                <a:gd name="T3" fmla="*/ 0 h 451"/>
                <a:gd name="T4" fmla="*/ 290 w 548"/>
                <a:gd name="T5" fmla="*/ 0 h 451"/>
                <a:gd name="T6" fmla="*/ 329 w 548"/>
                <a:gd name="T7" fmla="*/ 13 h 451"/>
                <a:gd name="T8" fmla="*/ 308 w 548"/>
                <a:gd name="T9" fmla="*/ 52 h 451"/>
                <a:gd name="T10" fmla="*/ 378 w 548"/>
                <a:gd name="T11" fmla="*/ 116 h 451"/>
                <a:gd name="T12" fmla="*/ 401 w 548"/>
                <a:gd name="T13" fmla="*/ 170 h 451"/>
                <a:gd name="T14" fmla="*/ 442 w 548"/>
                <a:gd name="T15" fmla="*/ 156 h 451"/>
                <a:gd name="T16" fmla="*/ 441 w 548"/>
                <a:gd name="T17" fmla="*/ 232 h 451"/>
                <a:gd name="T18" fmla="*/ 483 w 548"/>
                <a:gd name="T19" fmla="*/ 255 h 451"/>
                <a:gd name="T20" fmla="*/ 502 w 548"/>
                <a:gd name="T21" fmla="*/ 322 h 451"/>
                <a:gd name="T22" fmla="*/ 532 w 548"/>
                <a:gd name="T23" fmla="*/ 328 h 451"/>
                <a:gd name="T24" fmla="*/ 548 w 548"/>
                <a:gd name="T25" fmla="*/ 356 h 451"/>
                <a:gd name="T26" fmla="*/ 511 w 548"/>
                <a:gd name="T27" fmla="*/ 395 h 451"/>
                <a:gd name="T28" fmla="*/ 499 w 548"/>
                <a:gd name="T29" fmla="*/ 439 h 451"/>
                <a:gd name="T30" fmla="*/ 447 w 548"/>
                <a:gd name="T31" fmla="*/ 451 h 451"/>
                <a:gd name="T32" fmla="*/ 460 w 548"/>
                <a:gd name="T33" fmla="*/ 402 h 451"/>
                <a:gd name="T34" fmla="*/ 255 w 548"/>
                <a:gd name="T35" fmla="*/ 420 h 451"/>
                <a:gd name="T36" fmla="*/ 107 w 548"/>
                <a:gd name="T37" fmla="*/ 438 h 451"/>
                <a:gd name="T38" fmla="*/ 98 w 548"/>
                <a:gd name="T39" fmla="*/ 390 h 451"/>
                <a:gd name="T40" fmla="*/ 88 w 548"/>
                <a:gd name="T41" fmla="*/ 246 h 451"/>
                <a:gd name="T42" fmla="*/ 86 w 548"/>
                <a:gd name="T43" fmla="*/ 167 h 451"/>
                <a:gd name="T44" fmla="*/ 37 w 548"/>
                <a:gd name="T45" fmla="*/ 131 h 451"/>
                <a:gd name="T46" fmla="*/ 55 w 548"/>
                <a:gd name="T47" fmla="*/ 98 h 451"/>
                <a:gd name="T48" fmla="*/ 31 w 548"/>
                <a:gd name="T49" fmla="*/ 80 h 451"/>
                <a:gd name="T50" fmla="*/ 0 w 548"/>
                <a:gd name="T51" fmla="*/ 15 h 451"/>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548"/>
                <a:gd name="T79" fmla="*/ 0 h 451"/>
                <a:gd name="T80" fmla="*/ 548 w 548"/>
                <a:gd name="T81" fmla="*/ 451 h 451"/>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548" h="451">
                  <a:moveTo>
                    <a:pt x="0" y="15"/>
                  </a:moveTo>
                  <a:lnTo>
                    <a:pt x="240" y="0"/>
                  </a:lnTo>
                  <a:lnTo>
                    <a:pt x="290" y="0"/>
                  </a:lnTo>
                  <a:lnTo>
                    <a:pt x="329" y="13"/>
                  </a:lnTo>
                  <a:lnTo>
                    <a:pt x="308" y="52"/>
                  </a:lnTo>
                  <a:lnTo>
                    <a:pt x="378" y="116"/>
                  </a:lnTo>
                  <a:lnTo>
                    <a:pt x="401" y="170"/>
                  </a:lnTo>
                  <a:lnTo>
                    <a:pt x="442" y="156"/>
                  </a:lnTo>
                  <a:lnTo>
                    <a:pt x="441" y="232"/>
                  </a:lnTo>
                  <a:lnTo>
                    <a:pt x="483" y="255"/>
                  </a:lnTo>
                  <a:lnTo>
                    <a:pt x="502" y="322"/>
                  </a:lnTo>
                  <a:lnTo>
                    <a:pt x="532" y="328"/>
                  </a:lnTo>
                  <a:lnTo>
                    <a:pt x="548" y="356"/>
                  </a:lnTo>
                  <a:lnTo>
                    <a:pt x="511" y="395"/>
                  </a:lnTo>
                  <a:lnTo>
                    <a:pt x="499" y="439"/>
                  </a:lnTo>
                  <a:lnTo>
                    <a:pt x="447" y="451"/>
                  </a:lnTo>
                  <a:lnTo>
                    <a:pt x="460" y="402"/>
                  </a:lnTo>
                  <a:lnTo>
                    <a:pt x="255" y="420"/>
                  </a:lnTo>
                  <a:lnTo>
                    <a:pt x="107" y="438"/>
                  </a:lnTo>
                  <a:lnTo>
                    <a:pt x="98" y="390"/>
                  </a:lnTo>
                  <a:lnTo>
                    <a:pt x="88" y="246"/>
                  </a:lnTo>
                  <a:lnTo>
                    <a:pt x="86" y="167"/>
                  </a:lnTo>
                  <a:lnTo>
                    <a:pt x="37" y="131"/>
                  </a:lnTo>
                  <a:lnTo>
                    <a:pt x="55" y="98"/>
                  </a:lnTo>
                  <a:lnTo>
                    <a:pt x="31" y="80"/>
                  </a:lnTo>
                  <a:lnTo>
                    <a:pt x="0" y="15"/>
                  </a:lnTo>
                  <a:close/>
                </a:path>
              </a:pathLst>
            </a:custGeom>
            <a:solidFill>
              <a:schemeClr val="tx2"/>
            </a:solidFill>
            <a:ln w="19050">
              <a:solidFill>
                <a:schemeClr val="tx1"/>
              </a:solidFill>
              <a:prstDash val="solid"/>
              <a:round/>
              <a:headEnd/>
              <a:tailEnd/>
            </a:ln>
          </p:spPr>
          <p:txBody>
            <a:bodyPr/>
            <a:lstStyle/>
            <a:p>
              <a:pPr>
                <a:defRPr/>
              </a:pPr>
              <a:endParaRPr lang="en-US" sz="1200" b="1">
                <a:solidFill>
                  <a:srgbClr val="000000"/>
                </a:solidFill>
              </a:endParaRPr>
            </a:p>
          </p:txBody>
        </p:sp>
        <p:sp>
          <p:nvSpPr>
            <p:cNvPr id="31" name="Shape - Mississippi"/>
            <p:cNvSpPr>
              <a:spLocks noChangeAspect="1"/>
            </p:cNvSpPr>
            <p:nvPr/>
          </p:nvSpPr>
          <p:spPr bwMode="auto">
            <a:xfrm>
              <a:off x="5303835" y="3429817"/>
              <a:ext cx="450851" cy="774700"/>
            </a:xfrm>
            <a:custGeom>
              <a:avLst/>
              <a:gdLst>
                <a:gd name="T0" fmla="*/ 2147483647 w 287"/>
                <a:gd name="T1" fmla="*/ 2147483647 h 499"/>
                <a:gd name="T2" fmla="*/ 2147483647 w 287"/>
                <a:gd name="T3" fmla="*/ 2147483647 h 499"/>
                <a:gd name="T4" fmla="*/ 0 w 287"/>
                <a:gd name="T5" fmla="*/ 2147483647 h 499"/>
                <a:gd name="T6" fmla="*/ 2147483647 w 287"/>
                <a:gd name="T7" fmla="*/ 2147483647 h 499"/>
                <a:gd name="T8" fmla="*/ 2147483647 w 287"/>
                <a:gd name="T9" fmla="*/ 2147483647 h 499"/>
                <a:gd name="T10" fmla="*/ 2147483647 w 287"/>
                <a:gd name="T11" fmla="*/ 2147483647 h 499"/>
                <a:gd name="T12" fmla="*/ 2147483647 w 287"/>
                <a:gd name="T13" fmla="*/ 2147483647 h 499"/>
                <a:gd name="T14" fmla="*/ 2147483647 w 287"/>
                <a:gd name="T15" fmla="*/ 2147483647 h 499"/>
                <a:gd name="T16" fmla="*/ 2147483647 w 287"/>
                <a:gd name="T17" fmla="*/ 2147483647 h 499"/>
                <a:gd name="T18" fmla="*/ 2147483647 w 287"/>
                <a:gd name="T19" fmla="*/ 2147483647 h 499"/>
                <a:gd name="T20" fmla="*/ 2147483647 w 287"/>
                <a:gd name="T21" fmla="*/ 2147483647 h 499"/>
                <a:gd name="T22" fmla="*/ 2147483647 w 287"/>
                <a:gd name="T23" fmla="*/ 2147483647 h 499"/>
                <a:gd name="T24" fmla="*/ 2147483647 w 287"/>
                <a:gd name="T25" fmla="*/ 2147483647 h 499"/>
                <a:gd name="T26" fmla="*/ 2147483647 w 287"/>
                <a:gd name="T27" fmla="*/ 0 h 499"/>
                <a:gd name="T28" fmla="*/ 2147483647 w 287"/>
                <a:gd name="T29" fmla="*/ 2147483647 h 499"/>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87"/>
                <a:gd name="T46" fmla="*/ 0 h 499"/>
                <a:gd name="T47" fmla="*/ 287 w 287"/>
                <a:gd name="T48" fmla="*/ 499 h 499"/>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87" h="499">
                  <a:moveTo>
                    <a:pt x="81" y="16"/>
                  </a:moveTo>
                  <a:lnTo>
                    <a:pt x="38" y="101"/>
                  </a:lnTo>
                  <a:lnTo>
                    <a:pt x="0" y="156"/>
                  </a:lnTo>
                  <a:lnTo>
                    <a:pt x="12" y="222"/>
                  </a:lnTo>
                  <a:lnTo>
                    <a:pt x="57" y="311"/>
                  </a:lnTo>
                  <a:lnTo>
                    <a:pt x="23" y="402"/>
                  </a:lnTo>
                  <a:lnTo>
                    <a:pt x="8" y="450"/>
                  </a:lnTo>
                  <a:lnTo>
                    <a:pt x="175" y="430"/>
                  </a:lnTo>
                  <a:lnTo>
                    <a:pt x="182" y="492"/>
                  </a:lnTo>
                  <a:lnTo>
                    <a:pt x="216" y="499"/>
                  </a:lnTo>
                  <a:lnTo>
                    <a:pt x="225" y="468"/>
                  </a:lnTo>
                  <a:lnTo>
                    <a:pt x="287" y="459"/>
                  </a:lnTo>
                  <a:lnTo>
                    <a:pt x="273" y="357"/>
                  </a:lnTo>
                  <a:lnTo>
                    <a:pt x="270" y="0"/>
                  </a:lnTo>
                  <a:lnTo>
                    <a:pt x="81" y="16"/>
                  </a:lnTo>
                  <a:close/>
                </a:path>
              </a:pathLst>
            </a:custGeom>
            <a:solidFill>
              <a:schemeClr val="tx2"/>
            </a:solidFill>
            <a:ln w="19050">
              <a:solidFill>
                <a:schemeClr val="tx1"/>
              </a:solidFill>
              <a:prstDash val="solid"/>
              <a:round/>
              <a:headEnd/>
              <a:tailEnd/>
            </a:ln>
          </p:spPr>
          <p:txBody>
            <a:bodyPr/>
            <a:lstStyle/>
            <a:p>
              <a:endParaRPr lang="en-US" sz="1200" b="1">
                <a:solidFill>
                  <a:srgbClr val="000000"/>
                </a:solidFill>
              </a:endParaRPr>
            </a:p>
          </p:txBody>
        </p:sp>
        <p:sp>
          <p:nvSpPr>
            <p:cNvPr id="32" name="Shape - Minnesota"/>
            <p:cNvSpPr>
              <a:spLocks noChangeAspect="1"/>
            </p:cNvSpPr>
            <p:nvPr/>
          </p:nvSpPr>
          <p:spPr bwMode="auto">
            <a:xfrm>
              <a:off x="4419598" y="1204143"/>
              <a:ext cx="857251" cy="957263"/>
            </a:xfrm>
            <a:custGeom>
              <a:avLst/>
              <a:gdLst>
                <a:gd name="T0" fmla="*/ 0 w 545"/>
                <a:gd name="T1" fmla="*/ 2147483647 h 614"/>
                <a:gd name="T2" fmla="*/ 2147483647 w 545"/>
                <a:gd name="T3" fmla="*/ 2147483647 h 614"/>
                <a:gd name="T4" fmla="*/ 2147483647 w 545"/>
                <a:gd name="T5" fmla="*/ 0 h 614"/>
                <a:gd name="T6" fmla="*/ 2147483647 w 545"/>
                <a:gd name="T7" fmla="*/ 2147483647 h 614"/>
                <a:gd name="T8" fmla="*/ 2147483647 w 545"/>
                <a:gd name="T9" fmla="*/ 2147483647 h 614"/>
                <a:gd name="T10" fmla="*/ 2147483647 w 545"/>
                <a:gd name="T11" fmla="*/ 2147483647 h 614"/>
                <a:gd name="T12" fmla="*/ 2147483647 w 545"/>
                <a:gd name="T13" fmla="*/ 2147483647 h 614"/>
                <a:gd name="T14" fmla="*/ 2147483647 w 545"/>
                <a:gd name="T15" fmla="*/ 2147483647 h 614"/>
                <a:gd name="T16" fmla="*/ 2147483647 w 545"/>
                <a:gd name="T17" fmla="*/ 2147483647 h 614"/>
                <a:gd name="T18" fmla="*/ 2147483647 w 545"/>
                <a:gd name="T19" fmla="*/ 2147483647 h 614"/>
                <a:gd name="T20" fmla="*/ 2147483647 w 545"/>
                <a:gd name="T21" fmla="*/ 2147483647 h 614"/>
                <a:gd name="T22" fmla="*/ 2147483647 w 545"/>
                <a:gd name="T23" fmla="*/ 2147483647 h 614"/>
                <a:gd name="T24" fmla="*/ 2147483647 w 545"/>
                <a:gd name="T25" fmla="*/ 2147483647 h 614"/>
                <a:gd name="T26" fmla="*/ 2147483647 w 545"/>
                <a:gd name="T27" fmla="*/ 2147483647 h 614"/>
                <a:gd name="T28" fmla="*/ 2147483647 w 545"/>
                <a:gd name="T29" fmla="*/ 2147483647 h 614"/>
                <a:gd name="T30" fmla="*/ 2147483647 w 545"/>
                <a:gd name="T31" fmla="*/ 2147483647 h 614"/>
                <a:gd name="T32" fmla="*/ 2147483647 w 545"/>
                <a:gd name="T33" fmla="*/ 2147483647 h 614"/>
                <a:gd name="T34" fmla="*/ 2147483647 w 545"/>
                <a:gd name="T35" fmla="*/ 2147483647 h 614"/>
                <a:gd name="T36" fmla="*/ 2147483647 w 545"/>
                <a:gd name="T37" fmla="*/ 2147483647 h 614"/>
                <a:gd name="T38" fmla="*/ 2147483647 w 545"/>
                <a:gd name="T39" fmla="*/ 2147483647 h 614"/>
                <a:gd name="T40" fmla="*/ 2147483647 w 545"/>
                <a:gd name="T41" fmla="*/ 2147483647 h 614"/>
                <a:gd name="T42" fmla="*/ 2147483647 w 545"/>
                <a:gd name="T43" fmla="*/ 2147483647 h 614"/>
                <a:gd name="T44" fmla="*/ 2147483647 w 545"/>
                <a:gd name="T45" fmla="*/ 2147483647 h 614"/>
                <a:gd name="T46" fmla="*/ 2147483647 w 545"/>
                <a:gd name="T47" fmla="*/ 2147483647 h 614"/>
                <a:gd name="T48" fmla="*/ 2147483647 w 545"/>
                <a:gd name="T49" fmla="*/ 2147483647 h 614"/>
                <a:gd name="T50" fmla="*/ 2147483647 w 545"/>
                <a:gd name="T51" fmla="*/ 2147483647 h 614"/>
                <a:gd name="T52" fmla="*/ 2147483647 w 545"/>
                <a:gd name="T53" fmla="*/ 2147483647 h 614"/>
                <a:gd name="T54" fmla="*/ 2147483647 w 545"/>
                <a:gd name="T55" fmla="*/ 2147483647 h 614"/>
                <a:gd name="T56" fmla="*/ 2147483647 w 545"/>
                <a:gd name="T57" fmla="*/ 2147483647 h 614"/>
                <a:gd name="T58" fmla="*/ 2147483647 w 545"/>
                <a:gd name="T59" fmla="*/ 2147483647 h 614"/>
                <a:gd name="T60" fmla="*/ 0 w 545"/>
                <a:gd name="T61" fmla="*/ 2147483647 h 614"/>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545"/>
                <a:gd name="T94" fmla="*/ 0 h 614"/>
                <a:gd name="T95" fmla="*/ 545 w 545"/>
                <a:gd name="T96" fmla="*/ 614 h 614"/>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545" h="614">
                  <a:moveTo>
                    <a:pt x="0" y="48"/>
                  </a:moveTo>
                  <a:lnTo>
                    <a:pt x="143" y="48"/>
                  </a:lnTo>
                  <a:lnTo>
                    <a:pt x="141" y="0"/>
                  </a:lnTo>
                  <a:lnTo>
                    <a:pt x="173" y="14"/>
                  </a:lnTo>
                  <a:lnTo>
                    <a:pt x="179" y="51"/>
                  </a:lnTo>
                  <a:lnTo>
                    <a:pt x="247" y="91"/>
                  </a:lnTo>
                  <a:lnTo>
                    <a:pt x="268" y="73"/>
                  </a:lnTo>
                  <a:lnTo>
                    <a:pt x="308" y="73"/>
                  </a:lnTo>
                  <a:lnTo>
                    <a:pt x="340" y="109"/>
                  </a:lnTo>
                  <a:lnTo>
                    <a:pt x="361" y="96"/>
                  </a:lnTo>
                  <a:lnTo>
                    <a:pt x="420" y="111"/>
                  </a:lnTo>
                  <a:lnTo>
                    <a:pt x="441" y="84"/>
                  </a:lnTo>
                  <a:lnTo>
                    <a:pt x="478" y="105"/>
                  </a:lnTo>
                  <a:lnTo>
                    <a:pt x="545" y="102"/>
                  </a:lnTo>
                  <a:lnTo>
                    <a:pt x="437" y="178"/>
                  </a:lnTo>
                  <a:lnTo>
                    <a:pt x="383" y="245"/>
                  </a:lnTo>
                  <a:lnTo>
                    <a:pt x="393" y="342"/>
                  </a:lnTo>
                  <a:lnTo>
                    <a:pt x="356" y="382"/>
                  </a:lnTo>
                  <a:lnTo>
                    <a:pt x="371" y="410"/>
                  </a:lnTo>
                  <a:lnTo>
                    <a:pt x="371" y="482"/>
                  </a:lnTo>
                  <a:lnTo>
                    <a:pt x="408" y="482"/>
                  </a:lnTo>
                  <a:lnTo>
                    <a:pt x="463" y="534"/>
                  </a:lnTo>
                  <a:lnTo>
                    <a:pt x="486" y="596"/>
                  </a:lnTo>
                  <a:lnTo>
                    <a:pt x="100" y="614"/>
                  </a:lnTo>
                  <a:lnTo>
                    <a:pt x="101" y="444"/>
                  </a:lnTo>
                  <a:lnTo>
                    <a:pt x="67" y="407"/>
                  </a:lnTo>
                  <a:lnTo>
                    <a:pt x="79" y="362"/>
                  </a:lnTo>
                  <a:lnTo>
                    <a:pt x="91" y="337"/>
                  </a:lnTo>
                  <a:lnTo>
                    <a:pt x="67" y="219"/>
                  </a:lnTo>
                  <a:lnTo>
                    <a:pt x="34" y="142"/>
                  </a:lnTo>
                  <a:lnTo>
                    <a:pt x="0" y="48"/>
                  </a:lnTo>
                  <a:close/>
                </a:path>
              </a:pathLst>
            </a:custGeom>
            <a:solidFill>
              <a:schemeClr val="accent2"/>
            </a:solidFill>
            <a:ln w="19050">
              <a:solidFill>
                <a:schemeClr val="tx1"/>
              </a:solidFill>
              <a:prstDash val="solid"/>
              <a:round/>
              <a:headEnd/>
              <a:tailEnd/>
            </a:ln>
          </p:spPr>
          <p:txBody>
            <a:bodyPr/>
            <a:lstStyle/>
            <a:p>
              <a:endParaRPr lang="en-US" sz="1200" b="1">
                <a:solidFill>
                  <a:srgbClr val="B0DDF4"/>
                </a:solidFill>
              </a:endParaRPr>
            </a:p>
          </p:txBody>
        </p:sp>
        <p:sp>
          <p:nvSpPr>
            <p:cNvPr id="33" name="Shape - Massachusetts"/>
            <p:cNvSpPr>
              <a:spLocks noChangeAspect="1"/>
            </p:cNvSpPr>
            <p:nvPr/>
          </p:nvSpPr>
          <p:spPr bwMode="auto">
            <a:xfrm>
              <a:off x="7278686" y="1751831"/>
              <a:ext cx="468312" cy="211137"/>
            </a:xfrm>
            <a:custGeom>
              <a:avLst/>
              <a:gdLst>
                <a:gd name="T0" fmla="*/ 0 w 296"/>
                <a:gd name="T1" fmla="*/ 2147483647 h 134"/>
                <a:gd name="T2" fmla="*/ 2147483647 w 296"/>
                <a:gd name="T3" fmla="*/ 2147483647 h 134"/>
                <a:gd name="T4" fmla="*/ 2147483647 w 296"/>
                <a:gd name="T5" fmla="*/ 2147483647 h 134"/>
                <a:gd name="T6" fmla="*/ 2147483647 w 296"/>
                <a:gd name="T7" fmla="*/ 0 h 134"/>
                <a:gd name="T8" fmla="*/ 2147483647 w 296"/>
                <a:gd name="T9" fmla="*/ 2147483647 h 134"/>
                <a:gd name="T10" fmla="*/ 2147483647 w 296"/>
                <a:gd name="T11" fmla="*/ 2147483647 h 134"/>
                <a:gd name="T12" fmla="*/ 2147483647 w 296"/>
                <a:gd name="T13" fmla="*/ 2147483647 h 134"/>
                <a:gd name="T14" fmla="*/ 2147483647 w 296"/>
                <a:gd name="T15" fmla="*/ 2147483647 h 134"/>
                <a:gd name="T16" fmla="*/ 2147483647 w 296"/>
                <a:gd name="T17" fmla="*/ 2147483647 h 134"/>
                <a:gd name="T18" fmla="*/ 2147483647 w 296"/>
                <a:gd name="T19" fmla="*/ 2147483647 h 134"/>
                <a:gd name="T20" fmla="*/ 2147483647 w 296"/>
                <a:gd name="T21" fmla="*/ 2147483647 h 134"/>
                <a:gd name="T22" fmla="*/ 2147483647 w 296"/>
                <a:gd name="T23" fmla="*/ 2147483647 h 134"/>
                <a:gd name="T24" fmla="*/ 2147483647 w 296"/>
                <a:gd name="T25" fmla="*/ 2147483647 h 134"/>
                <a:gd name="T26" fmla="*/ 2147483647 w 296"/>
                <a:gd name="T27" fmla="*/ 2147483647 h 134"/>
                <a:gd name="T28" fmla="*/ 2147483647 w 296"/>
                <a:gd name="T29" fmla="*/ 2147483647 h 134"/>
                <a:gd name="T30" fmla="*/ 2147483647 w 296"/>
                <a:gd name="T31" fmla="*/ 2147483647 h 134"/>
                <a:gd name="T32" fmla="*/ 2147483647 w 296"/>
                <a:gd name="T33" fmla="*/ 2147483647 h 134"/>
                <a:gd name="T34" fmla="*/ 2147483647 w 296"/>
                <a:gd name="T35" fmla="*/ 2147483647 h 134"/>
                <a:gd name="T36" fmla="*/ 2147483647 w 296"/>
                <a:gd name="T37" fmla="*/ 2147483647 h 134"/>
                <a:gd name="T38" fmla="*/ 0 w 296"/>
                <a:gd name="T39" fmla="*/ 2147483647 h 134"/>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296"/>
                <a:gd name="T61" fmla="*/ 0 h 134"/>
                <a:gd name="T62" fmla="*/ 296 w 296"/>
                <a:gd name="T63" fmla="*/ 134 h 134"/>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296" h="134">
                  <a:moveTo>
                    <a:pt x="0" y="54"/>
                  </a:moveTo>
                  <a:lnTo>
                    <a:pt x="151" y="16"/>
                  </a:lnTo>
                  <a:lnTo>
                    <a:pt x="169" y="18"/>
                  </a:lnTo>
                  <a:lnTo>
                    <a:pt x="187" y="0"/>
                  </a:lnTo>
                  <a:lnTo>
                    <a:pt x="202" y="9"/>
                  </a:lnTo>
                  <a:lnTo>
                    <a:pt x="184" y="48"/>
                  </a:lnTo>
                  <a:lnTo>
                    <a:pt x="215" y="45"/>
                  </a:lnTo>
                  <a:lnTo>
                    <a:pt x="233" y="74"/>
                  </a:lnTo>
                  <a:lnTo>
                    <a:pt x="254" y="77"/>
                  </a:lnTo>
                  <a:lnTo>
                    <a:pt x="269" y="73"/>
                  </a:lnTo>
                  <a:lnTo>
                    <a:pt x="269" y="57"/>
                  </a:lnTo>
                  <a:lnTo>
                    <a:pt x="243" y="36"/>
                  </a:lnTo>
                  <a:lnTo>
                    <a:pt x="263" y="34"/>
                  </a:lnTo>
                  <a:lnTo>
                    <a:pt x="296" y="79"/>
                  </a:lnTo>
                  <a:lnTo>
                    <a:pt x="264" y="106"/>
                  </a:lnTo>
                  <a:lnTo>
                    <a:pt x="229" y="92"/>
                  </a:lnTo>
                  <a:lnTo>
                    <a:pt x="206" y="125"/>
                  </a:lnTo>
                  <a:lnTo>
                    <a:pt x="161" y="92"/>
                  </a:lnTo>
                  <a:lnTo>
                    <a:pt x="12" y="134"/>
                  </a:lnTo>
                  <a:lnTo>
                    <a:pt x="0" y="54"/>
                  </a:lnTo>
                  <a:close/>
                </a:path>
              </a:pathLst>
            </a:custGeom>
            <a:solidFill>
              <a:schemeClr val="accent2"/>
            </a:solidFill>
            <a:ln w="19050">
              <a:solidFill>
                <a:schemeClr val="tx1"/>
              </a:solidFill>
              <a:prstDash val="solid"/>
              <a:round/>
              <a:headEnd/>
              <a:tailEnd/>
            </a:ln>
          </p:spPr>
          <p:txBody>
            <a:bodyPr/>
            <a:lstStyle/>
            <a:p>
              <a:endParaRPr lang="en-US" sz="1200" b="1">
                <a:solidFill>
                  <a:srgbClr val="B0DDF4"/>
                </a:solidFill>
              </a:endParaRPr>
            </a:p>
          </p:txBody>
        </p:sp>
        <p:grpSp>
          <p:nvGrpSpPr>
            <p:cNvPr id="34" name="Shape - Michigan"/>
            <p:cNvGrpSpPr>
              <a:grpSpLocks/>
            </p:cNvGrpSpPr>
            <p:nvPr/>
          </p:nvGrpSpPr>
          <p:grpSpPr bwMode="auto">
            <a:xfrm>
              <a:off x="5232398" y="1427981"/>
              <a:ext cx="990600" cy="882650"/>
              <a:chOff x="3254" y="860"/>
              <a:chExt cx="623" cy="557"/>
            </a:xfrm>
            <a:solidFill>
              <a:srgbClr val="0072C0"/>
            </a:solidFill>
          </p:grpSpPr>
          <p:sp>
            <p:nvSpPr>
              <p:cNvPr id="125" name="Freeform 27"/>
              <p:cNvSpPr>
                <a:spLocks noChangeAspect="1"/>
              </p:cNvSpPr>
              <p:nvPr/>
            </p:nvSpPr>
            <p:spPr bwMode="auto">
              <a:xfrm>
                <a:off x="3254" y="860"/>
                <a:ext cx="442" cy="190"/>
              </a:xfrm>
              <a:custGeom>
                <a:avLst/>
                <a:gdLst>
                  <a:gd name="T0" fmla="*/ 0 w 445"/>
                  <a:gd name="T1" fmla="*/ 100 h 193"/>
                  <a:gd name="T2" fmla="*/ 96 w 445"/>
                  <a:gd name="T3" fmla="*/ 0 h 193"/>
                  <a:gd name="T4" fmla="*/ 79 w 445"/>
                  <a:gd name="T5" fmla="*/ 41 h 193"/>
                  <a:gd name="T6" fmla="*/ 92 w 445"/>
                  <a:gd name="T7" fmla="*/ 54 h 193"/>
                  <a:gd name="T8" fmla="*/ 123 w 445"/>
                  <a:gd name="T9" fmla="*/ 36 h 193"/>
                  <a:gd name="T10" fmla="*/ 192 w 445"/>
                  <a:gd name="T11" fmla="*/ 63 h 193"/>
                  <a:gd name="T12" fmla="*/ 220 w 445"/>
                  <a:gd name="T13" fmla="*/ 41 h 193"/>
                  <a:gd name="T14" fmla="*/ 311 w 445"/>
                  <a:gd name="T15" fmla="*/ 32 h 193"/>
                  <a:gd name="T16" fmla="*/ 329 w 445"/>
                  <a:gd name="T17" fmla="*/ 55 h 193"/>
                  <a:gd name="T18" fmla="*/ 364 w 445"/>
                  <a:gd name="T19" fmla="*/ 50 h 193"/>
                  <a:gd name="T20" fmla="*/ 432 w 445"/>
                  <a:gd name="T21" fmla="*/ 78 h 193"/>
                  <a:gd name="T22" fmla="*/ 436 w 445"/>
                  <a:gd name="T23" fmla="*/ 96 h 193"/>
                  <a:gd name="T24" fmla="*/ 363 w 445"/>
                  <a:gd name="T25" fmla="*/ 114 h 193"/>
                  <a:gd name="T26" fmla="*/ 341 w 445"/>
                  <a:gd name="T27" fmla="*/ 100 h 193"/>
                  <a:gd name="T28" fmla="*/ 302 w 445"/>
                  <a:gd name="T29" fmla="*/ 105 h 193"/>
                  <a:gd name="T30" fmla="*/ 257 w 445"/>
                  <a:gd name="T31" fmla="*/ 131 h 193"/>
                  <a:gd name="T32" fmla="*/ 237 w 445"/>
                  <a:gd name="T33" fmla="*/ 133 h 193"/>
                  <a:gd name="T34" fmla="*/ 221 w 445"/>
                  <a:gd name="T35" fmla="*/ 114 h 193"/>
                  <a:gd name="T36" fmla="*/ 198 w 445"/>
                  <a:gd name="T37" fmla="*/ 182 h 193"/>
                  <a:gd name="T38" fmla="*/ 170 w 445"/>
                  <a:gd name="T39" fmla="*/ 184 h 193"/>
                  <a:gd name="T40" fmla="*/ 158 w 445"/>
                  <a:gd name="T41" fmla="*/ 156 h 193"/>
                  <a:gd name="T42" fmla="*/ 98 w 445"/>
                  <a:gd name="T43" fmla="*/ 145 h 193"/>
                  <a:gd name="T44" fmla="*/ 73 w 445"/>
                  <a:gd name="T45" fmla="*/ 124 h 193"/>
                  <a:gd name="T46" fmla="*/ 23 w 445"/>
                  <a:gd name="T47" fmla="*/ 131 h 193"/>
                  <a:gd name="T48" fmla="*/ 0 w 445"/>
                  <a:gd name="T49" fmla="*/ 100 h 193"/>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445"/>
                  <a:gd name="T76" fmla="*/ 0 h 193"/>
                  <a:gd name="T77" fmla="*/ 445 w 445"/>
                  <a:gd name="T78" fmla="*/ 193 h 193"/>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445" h="193">
                    <a:moveTo>
                      <a:pt x="0" y="106"/>
                    </a:moveTo>
                    <a:lnTo>
                      <a:pt x="99" y="0"/>
                    </a:lnTo>
                    <a:lnTo>
                      <a:pt x="82" y="44"/>
                    </a:lnTo>
                    <a:lnTo>
                      <a:pt x="95" y="57"/>
                    </a:lnTo>
                    <a:lnTo>
                      <a:pt x="126" y="39"/>
                    </a:lnTo>
                    <a:lnTo>
                      <a:pt x="195" y="66"/>
                    </a:lnTo>
                    <a:lnTo>
                      <a:pt x="225" y="44"/>
                    </a:lnTo>
                    <a:lnTo>
                      <a:pt x="317" y="32"/>
                    </a:lnTo>
                    <a:lnTo>
                      <a:pt x="335" y="58"/>
                    </a:lnTo>
                    <a:lnTo>
                      <a:pt x="371" y="53"/>
                    </a:lnTo>
                    <a:lnTo>
                      <a:pt x="441" y="81"/>
                    </a:lnTo>
                    <a:lnTo>
                      <a:pt x="445" y="102"/>
                    </a:lnTo>
                    <a:lnTo>
                      <a:pt x="369" y="120"/>
                    </a:lnTo>
                    <a:lnTo>
                      <a:pt x="347" y="106"/>
                    </a:lnTo>
                    <a:lnTo>
                      <a:pt x="308" y="111"/>
                    </a:lnTo>
                    <a:lnTo>
                      <a:pt x="263" y="137"/>
                    </a:lnTo>
                    <a:lnTo>
                      <a:pt x="243" y="139"/>
                    </a:lnTo>
                    <a:lnTo>
                      <a:pt x="226" y="120"/>
                    </a:lnTo>
                    <a:lnTo>
                      <a:pt x="201" y="191"/>
                    </a:lnTo>
                    <a:lnTo>
                      <a:pt x="173" y="193"/>
                    </a:lnTo>
                    <a:lnTo>
                      <a:pt x="161" y="164"/>
                    </a:lnTo>
                    <a:lnTo>
                      <a:pt x="101" y="151"/>
                    </a:lnTo>
                    <a:lnTo>
                      <a:pt x="73" y="130"/>
                    </a:lnTo>
                    <a:lnTo>
                      <a:pt x="23" y="137"/>
                    </a:lnTo>
                    <a:lnTo>
                      <a:pt x="0" y="106"/>
                    </a:lnTo>
                    <a:close/>
                  </a:path>
                </a:pathLst>
              </a:custGeom>
              <a:solidFill>
                <a:schemeClr val="accent2"/>
              </a:solidFill>
              <a:ln w="19050">
                <a:solidFill>
                  <a:schemeClr val="tx1"/>
                </a:solidFill>
                <a:prstDash val="solid"/>
                <a:round/>
                <a:headEnd/>
                <a:tailEnd/>
              </a:ln>
            </p:spPr>
            <p:txBody>
              <a:bodyPr/>
              <a:lstStyle/>
              <a:p>
                <a:endParaRPr lang="en-US" sz="1200" b="1">
                  <a:solidFill>
                    <a:srgbClr val="000000"/>
                  </a:solidFill>
                </a:endParaRPr>
              </a:p>
            </p:txBody>
          </p:sp>
          <p:sp>
            <p:nvSpPr>
              <p:cNvPr id="126" name="Freeform 28"/>
              <p:cNvSpPr>
                <a:spLocks noChangeAspect="1"/>
              </p:cNvSpPr>
              <p:nvPr/>
            </p:nvSpPr>
            <p:spPr bwMode="auto">
              <a:xfrm>
                <a:off x="3560" y="994"/>
                <a:ext cx="317" cy="423"/>
              </a:xfrm>
              <a:custGeom>
                <a:avLst/>
                <a:gdLst>
                  <a:gd name="T0" fmla="*/ 79 w 319"/>
                  <a:gd name="T1" fmla="*/ 18 h 432"/>
                  <a:gd name="T2" fmla="*/ 90 w 319"/>
                  <a:gd name="T3" fmla="*/ 42 h 432"/>
                  <a:gd name="T4" fmla="*/ 70 w 319"/>
                  <a:gd name="T5" fmla="*/ 58 h 432"/>
                  <a:gd name="T6" fmla="*/ 69 w 319"/>
                  <a:gd name="T7" fmla="*/ 121 h 432"/>
                  <a:gd name="T8" fmla="*/ 57 w 319"/>
                  <a:gd name="T9" fmla="*/ 79 h 432"/>
                  <a:gd name="T10" fmla="*/ 11 w 319"/>
                  <a:gd name="T11" fmla="*/ 119 h 432"/>
                  <a:gd name="T12" fmla="*/ 0 w 319"/>
                  <a:gd name="T13" fmla="*/ 237 h 432"/>
                  <a:gd name="T14" fmla="*/ 30 w 319"/>
                  <a:gd name="T15" fmla="*/ 294 h 432"/>
                  <a:gd name="T16" fmla="*/ 33 w 319"/>
                  <a:gd name="T17" fmla="*/ 323 h 432"/>
                  <a:gd name="T18" fmla="*/ 34 w 319"/>
                  <a:gd name="T19" fmla="*/ 346 h 432"/>
                  <a:gd name="T20" fmla="*/ 33 w 319"/>
                  <a:gd name="T21" fmla="*/ 368 h 432"/>
                  <a:gd name="T22" fmla="*/ 27 w 319"/>
                  <a:gd name="T23" fmla="*/ 405 h 432"/>
                  <a:gd name="T24" fmla="*/ 149 w 319"/>
                  <a:gd name="T25" fmla="*/ 399 h 432"/>
                  <a:gd name="T26" fmla="*/ 312 w 319"/>
                  <a:gd name="T27" fmla="*/ 385 h 432"/>
                  <a:gd name="T28" fmla="*/ 282 w 319"/>
                  <a:gd name="T29" fmla="*/ 377 h 432"/>
                  <a:gd name="T30" fmla="*/ 265 w 319"/>
                  <a:gd name="T31" fmla="*/ 354 h 432"/>
                  <a:gd name="T32" fmla="*/ 291 w 319"/>
                  <a:gd name="T33" fmla="*/ 338 h 432"/>
                  <a:gd name="T34" fmla="*/ 291 w 319"/>
                  <a:gd name="T35" fmla="*/ 314 h 432"/>
                  <a:gd name="T36" fmla="*/ 279 w 319"/>
                  <a:gd name="T37" fmla="*/ 295 h 432"/>
                  <a:gd name="T38" fmla="*/ 291 w 319"/>
                  <a:gd name="T39" fmla="*/ 281 h 432"/>
                  <a:gd name="T40" fmla="*/ 313 w 319"/>
                  <a:gd name="T41" fmla="*/ 283 h 432"/>
                  <a:gd name="T42" fmla="*/ 309 w 319"/>
                  <a:gd name="T43" fmla="*/ 226 h 432"/>
                  <a:gd name="T44" fmla="*/ 303 w 319"/>
                  <a:gd name="T45" fmla="*/ 194 h 432"/>
                  <a:gd name="T46" fmla="*/ 289 w 319"/>
                  <a:gd name="T47" fmla="*/ 171 h 432"/>
                  <a:gd name="T48" fmla="*/ 276 w 319"/>
                  <a:gd name="T49" fmla="*/ 160 h 432"/>
                  <a:gd name="T50" fmla="*/ 255 w 319"/>
                  <a:gd name="T51" fmla="*/ 156 h 432"/>
                  <a:gd name="T52" fmla="*/ 237 w 319"/>
                  <a:gd name="T53" fmla="*/ 156 h 432"/>
                  <a:gd name="T54" fmla="*/ 218 w 319"/>
                  <a:gd name="T55" fmla="*/ 182 h 432"/>
                  <a:gd name="T56" fmla="*/ 204 w 319"/>
                  <a:gd name="T57" fmla="*/ 191 h 432"/>
                  <a:gd name="T58" fmla="*/ 195 w 319"/>
                  <a:gd name="T59" fmla="*/ 194 h 432"/>
                  <a:gd name="T60" fmla="*/ 185 w 319"/>
                  <a:gd name="T61" fmla="*/ 189 h 432"/>
                  <a:gd name="T62" fmla="*/ 182 w 319"/>
                  <a:gd name="T63" fmla="*/ 176 h 432"/>
                  <a:gd name="T64" fmla="*/ 185 w 319"/>
                  <a:gd name="T65" fmla="*/ 167 h 432"/>
                  <a:gd name="T66" fmla="*/ 194 w 319"/>
                  <a:gd name="T67" fmla="*/ 160 h 432"/>
                  <a:gd name="T68" fmla="*/ 203 w 319"/>
                  <a:gd name="T69" fmla="*/ 156 h 432"/>
                  <a:gd name="T70" fmla="*/ 212 w 319"/>
                  <a:gd name="T71" fmla="*/ 155 h 432"/>
                  <a:gd name="T72" fmla="*/ 212 w 319"/>
                  <a:gd name="T73" fmla="*/ 138 h 432"/>
                  <a:gd name="T74" fmla="*/ 236 w 319"/>
                  <a:gd name="T75" fmla="*/ 121 h 432"/>
                  <a:gd name="T76" fmla="*/ 212 w 319"/>
                  <a:gd name="T77" fmla="*/ 69 h 432"/>
                  <a:gd name="T78" fmla="*/ 212 w 319"/>
                  <a:gd name="T79" fmla="*/ 43 h 432"/>
                  <a:gd name="T80" fmla="*/ 172 w 319"/>
                  <a:gd name="T81" fmla="*/ 33 h 432"/>
                  <a:gd name="T82" fmla="*/ 113 w 319"/>
                  <a:gd name="T83" fmla="*/ 0 h 432"/>
                  <a:gd name="T84" fmla="*/ 79 w 319"/>
                  <a:gd name="T85" fmla="*/ 18 h 432"/>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319"/>
                  <a:gd name="T130" fmla="*/ 0 h 432"/>
                  <a:gd name="T131" fmla="*/ 319 w 319"/>
                  <a:gd name="T132" fmla="*/ 432 h 432"/>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319" h="432">
                    <a:moveTo>
                      <a:pt x="81" y="18"/>
                    </a:moveTo>
                    <a:lnTo>
                      <a:pt x="93" y="45"/>
                    </a:lnTo>
                    <a:lnTo>
                      <a:pt x="70" y="61"/>
                    </a:lnTo>
                    <a:lnTo>
                      <a:pt x="69" y="130"/>
                    </a:lnTo>
                    <a:lnTo>
                      <a:pt x="57" y="85"/>
                    </a:lnTo>
                    <a:lnTo>
                      <a:pt x="11" y="128"/>
                    </a:lnTo>
                    <a:lnTo>
                      <a:pt x="0" y="252"/>
                    </a:lnTo>
                    <a:lnTo>
                      <a:pt x="30" y="313"/>
                    </a:lnTo>
                    <a:lnTo>
                      <a:pt x="33" y="344"/>
                    </a:lnTo>
                    <a:lnTo>
                      <a:pt x="34" y="369"/>
                    </a:lnTo>
                    <a:lnTo>
                      <a:pt x="33" y="392"/>
                    </a:lnTo>
                    <a:lnTo>
                      <a:pt x="27" y="432"/>
                    </a:lnTo>
                    <a:lnTo>
                      <a:pt x="152" y="425"/>
                    </a:lnTo>
                    <a:lnTo>
                      <a:pt x="318" y="410"/>
                    </a:lnTo>
                    <a:lnTo>
                      <a:pt x="288" y="401"/>
                    </a:lnTo>
                    <a:lnTo>
                      <a:pt x="271" y="378"/>
                    </a:lnTo>
                    <a:lnTo>
                      <a:pt x="297" y="359"/>
                    </a:lnTo>
                    <a:lnTo>
                      <a:pt x="297" y="335"/>
                    </a:lnTo>
                    <a:lnTo>
                      <a:pt x="285" y="314"/>
                    </a:lnTo>
                    <a:lnTo>
                      <a:pt x="297" y="299"/>
                    </a:lnTo>
                    <a:lnTo>
                      <a:pt x="319" y="301"/>
                    </a:lnTo>
                    <a:lnTo>
                      <a:pt x="315" y="241"/>
                    </a:lnTo>
                    <a:lnTo>
                      <a:pt x="309" y="206"/>
                    </a:lnTo>
                    <a:lnTo>
                      <a:pt x="295" y="183"/>
                    </a:lnTo>
                    <a:lnTo>
                      <a:pt x="282" y="170"/>
                    </a:lnTo>
                    <a:lnTo>
                      <a:pt x="261" y="165"/>
                    </a:lnTo>
                    <a:lnTo>
                      <a:pt x="242" y="165"/>
                    </a:lnTo>
                    <a:lnTo>
                      <a:pt x="221" y="194"/>
                    </a:lnTo>
                    <a:lnTo>
                      <a:pt x="207" y="203"/>
                    </a:lnTo>
                    <a:lnTo>
                      <a:pt x="198" y="206"/>
                    </a:lnTo>
                    <a:lnTo>
                      <a:pt x="188" y="201"/>
                    </a:lnTo>
                    <a:lnTo>
                      <a:pt x="185" y="188"/>
                    </a:lnTo>
                    <a:lnTo>
                      <a:pt x="188" y="179"/>
                    </a:lnTo>
                    <a:lnTo>
                      <a:pt x="197" y="170"/>
                    </a:lnTo>
                    <a:lnTo>
                      <a:pt x="206" y="165"/>
                    </a:lnTo>
                    <a:lnTo>
                      <a:pt x="215" y="164"/>
                    </a:lnTo>
                    <a:lnTo>
                      <a:pt x="215" y="147"/>
                    </a:lnTo>
                    <a:lnTo>
                      <a:pt x="239" y="130"/>
                    </a:lnTo>
                    <a:lnTo>
                      <a:pt x="215" y="73"/>
                    </a:lnTo>
                    <a:lnTo>
                      <a:pt x="215" y="46"/>
                    </a:lnTo>
                    <a:lnTo>
                      <a:pt x="175" y="36"/>
                    </a:lnTo>
                    <a:lnTo>
                      <a:pt x="116" y="0"/>
                    </a:lnTo>
                    <a:lnTo>
                      <a:pt x="81" y="18"/>
                    </a:lnTo>
                    <a:close/>
                  </a:path>
                </a:pathLst>
              </a:custGeom>
              <a:solidFill>
                <a:schemeClr val="accent2"/>
              </a:solidFill>
              <a:ln w="19050">
                <a:solidFill>
                  <a:schemeClr val="tx1"/>
                </a:solidFill>
                <a:prstDash val="solid"/>
                <a:round/>
                <a:headEnd/>
                <a:tailEnd/>
              </a:ln>
            </p:spPr>
            <p:txBody>
              <a:bodyPr/>
              <a:lstStyle/>
              <a:p>
                <a:endParaRPr lang="en-US" sz="1200" b="1">
                  <a:solidFill>
                    <a:srgbClr val="000000"/>
                  </a:solidFill>
                </a:endParaRPr>
              </a:p>
            </p:txBody>
          </p:sp>
        </p:grpSp>
        <p:sp>
          <p:nvSpPr>
            <p:cNvPr id="35" name="Shape - Maryland"/>
            <p:cNvSpPr>
              <a:spLocks noChangeAspect="1"/>
            </p:cNvSpPr>
            <p:nvPr/>
          </p:nvSpPr>
          <p:spPr bwMode="auto">
            <a:xfrm>
              <a:off x="6651623" y="2409055"/>
              <a:ext cx="635000" cy="258762"/>
            </a:xfrm>
            <a:custGeom>
              <a:avLst/>
              <a:gdLst>
                <a:gd name="T0" fmla="*/ 0 w 403"/>
                <a:gd name="T1" fmla="*/ 2147483647 h 165"/>
                <a:gd name="T2" fmla="*/ 2147483647 w 403"/>
                <a:gd name="T3" fmla="*/ 0 h 165"/>
                <a:gd name="T4" fmla="*/ 2147483647 w 403"/>
                <a:gd name="T5" fmla="*/ 2147483647 h 165"/>
                <a:gd name="T6" fmla="*/ 2147483647 w 403"/>
                <a:gd name="T7" fmla="*/ 2147483647 h 165"/>
                <a:gd name="T8" fmla="*/ 2147483647 w 403"/>
                <a:gd name="T9" fmla="*/ 2147483647 h 165"/>
                <a:gd name="T10" fmla="*/ 2147483647 w 403"/>
                <a:gd name="T11" fmla="*/ 2147483647 h 165"/>
                <a:gd name="T12" fmla="*/ 2147483647 w 403"/>
                <a:gd name="T13" fmla="*/ 2147483647 h 165"/>
                <a:gd name="T14" fmla="*/ 2147483647 w 403"/>
                <a:gd name="T15" fmla="*/ 2147483647 h 165"/>
                <a:gd name="T16" fmla="*/ 2147483647 w 403"/>
                <a:gd name="T17" fmla="*/ 2147483647 h 165"/>
                <a:gd name="T18" fmla="*/ 2147483647 w 403"/>
                <a:gd name="T19" fmla="*/ 2147483647 h 165"/>
                <a:gd name="T20" fmla="*/ 2147483647 w 403"/>
                <a:gd name="T21" fmla="*/ 2147483647 h 165"/>
                <a:gd name="T22" fmla="*/ 2147483647 w 403"/>
                <a:gd name="T23" fmla="*/ 2147483647 h 165"/>
                <a:gd name="T24" fmla="*/ 2147483647 w 403"/>
                <a:gd name="T25" fmla="*/ 2147483647 h 165"/>
                <a:gd name="T26" fmla="*/ 2147483647 w 403"/>
                <a:gd name="T27" fmla="*/ 2147483647 h 165"/>
                <a:gd name="T28" fmla="*/ 2147483647 w 403"/>
                <a:gd name="T29" fmla="*/ 2147483647 h 165"/>
                <a:gd name="T30" fmla="*/ 2147483647 w 403"/>
                <a:gd name="T31" fmla="*/ 2147483647 h 165"/>
                <a:gd name="T32" fmla="*/ 0 w 403"/>
                <a:gd name="T33" fmla="*/ 2147483647 h 165"/>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403"/>
                <a:gd name="T52" fmla="*/ 0 h 165"/>
                <a:gd name="T53" fmla="*/ 403 w 403"/>
                <a:gd name="T54" fmla="*/ 165 h 165"/>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403" h="165">
                  <a:moveTo>
                    <a:pt x="0" y="56"/>
                  </a:moveTo>
                  <a:lnTo>
                    <a:pt x="300" y="0"/>
                  </a:lnTo>
                  <a:lnTo>
                    <a:pt x="349" y="113"/>
                  </a:lnTo>
                  <a:lnTo>
                    <a:pt x="401" y="101"/>
                  </a:lnTo>
                  <a:lnTo>
                    <a:pt x="403" y="158"/>
                  </a:lnTo>
                  <a:lnTo>
                    <a:pt x="361" y="165"/>
                  </a:lnTo>
                  <a:lnTo>
                    <a:pt x="324" y="128"/>
                  </a:lnTo>
                  <a:lnTo>
                    <a:pt x="300" y="83"/>
                  </a:lnTo>
                  <a:lnTo>
                    <a:pt x="296" y="21"/>
                  </a:lnTo>
                  <a:lnTo>
                    <a:pt x="278" y="52"/>
                  </a:lnTo>
                  <a:lnTo>
                    <a:pt x="299" y="146"/>
                  </a:lnTo>
                  <a:lnTo>
                    <a:pt x="211" y="159"/>
                  </a:lnTo>
                  <a:lnTo>
                    <a:pt x="208" y="91"/>
                  </a:lnTo>
                  <a:lnTo>
                    <a:pt x="154" y="61"/>
                  </a:lnTo>
                  <a:lnTo>
                    <a:pt x="108" y="53"/>
                  </a:lnTo>
                  <a:lnTo>
                    <a:pt x="12" y="101"/>
                  </a:lnTo>
                  <a:lnTo>
                    <a:pt x="0" y="56"/>
                  </a:lnTo>
                  <a:close/>
                </a:path>
              </a:pathLst>
            </a:custGeom>
            <a:solidFill>
              <a:schemeClr val="accent2"/>
            </a:solidFill>
            <a:ln w="19050">
              <a:solidFill>
                <a:schemeClr val="tx1"/>
              </a:solidFill>
              <a:prstDash val="solid"/>
              <a:round/>
              <a:headEnd/>
              <a:tailEnd/>
            </a:ln>
          </p:spPr>
          <p:txBody>
            <a:bodyPr/>
            <a:lstStyle/>
            <a:p>
              <a:endParaRPr lang="en-US" sz="1200" b="1">
                <a:solidFill>
                  <a:srgbClr val="000000"/>
                </a:solidFill>
              </a:endParaRPr>
            </a:p>
          </p:txBody>
        </p:sp>
        <p:sp>
          <p:nvSpPr>
            <p:cNvPr id="36" name="Shape - Maine"/>
            <p:cNvSpPr>
              <a:spLocks noChangeAspect="1"/>
            </p:cNvSpPr>
            <p:nvPr/>
          </p:nvSpPr>
          <p:spPr bwMode="auto">
            <a:xfrm>
              <a:off x="7388223" y="973956"/>
              <a:ext cx="492125" cy="708025"/>
            </a:xfrm>
            <a:custGeom>
              <a:avLst/>
              <a:gdLst>
                <a:gd name="T0" fmla="*/ 2147483647 w 313"/>
                <a:gd name="T1" fmla="*/ 2147483647 h 478"/>
                <a:gd name="T2" fmla="*/ 2147483647 w 313"/>
                <a:gd name="T3" fmla="*/ 2147483647 h 478"/>
                <a:gd name="T4" fmla="*/ 2147483647 w 313"/>
                <a:gd name="T5" fmla="*/ 2147483647 h 478"/>
                <a:gd name="T6" fmla="*/ 2147483647 w 313"/>
                <a:gd name="T7" fmla="*/ 2147483647 h 478"/>
                <a:gd name="T8" fmla="*/ 2147483647 w 313"/>
                <a:gd name="T9" fmla="*/ 2147483647 h 478"/>
                <a:gd name="T10" fmla="*/ 2147483647 w 313"/>
                <a:gd name="T11" fmla="*/ 2147483647 h 478"/>
                <a:gd name="T12" fmla="*/ 2147483647 w 313"/>
                <a:gd name="T13" fmla="*/ 2147483647 h 478"/>
                <a:gd name="T14" fmla="*/ 0 w 313"/>
                <a:gd name="T15" fmla="*/ 2147483647 h 478"/>
                <a:gd name="T16" fmla="*/ 2147483647 w 313"/>
                <a:gd name="T17" fmla="*/ 2147483647 h 478"/>
                <a:gd name="T18" fmla="*/ 2147483647 w 313"/>
                <a:gd name="T19" fmla="*/ 2147483647 h 478"/>
                <a:gd name="T20" fmla="*/ 2147483647 w 313"/>
                <a:gd name="T21" fmla="*/ 2147483647 h 478"/>
                <a:gd name="T22" fmla="*/ 2147483647 w 313"/>
                <a:gd name="T23" fmla="*/ 2147483647 h 478"/>
                <a:gd name="T24" fmla="*/ 2147483647 w 313"/>
                <a:gd name="T25" fmla="*/ 2147483647 h 478"/>
                <a:gd name="T26" fmla="*/ 2147483647 w 313"/>
                <a:gd name="T27" fmla="*/ 2147483647 h 478"/>
                <a:gd name="T28" fmla="*/ 2147483647 w 313"/>
                <a:gd name="T29" fmla="*/ 2147483647 h 478"/>
                <a:gd name="T30" fmla="*/ 2147483647 w 313"/>
                <a:gd name="T31" fmla="*/ 2147483647 h 478"/>
                <a:gd name="T32" fmla="*/ 2147483647 w 313"/>
                <a:gd name="T33" fmla="*/ 2147483647 h 478"/>
                <a:gd name="T34" fmla="*/ 2147483647 w 313"/>
                <a:gd name="T35" fmla="*/ 2147483647 h 478"/>
                <a:gd name="T36" fmla="*/ 2147483647 w 313"/>
                <a:gd name="T37" fmla="*/ 2147483647 h 478"/>
                <a:gd name="T38" fmla="*/ 2147483647 w 313"/>
                <a:gd name="T39" fmla="*/ 2147483647 h 478"/>
                <a:gd name="T40" fmla="*/ 2147483647 w 313"/>
                <a:gd name="T41" fmla="*/ 2147483647 h 478"/>
                <a:gd name="T42" fmla="*/ 2147483647 w 313"/>
                <a:gd name="T43" fmla="*/ 2147483647 h 478"/>
                <a:gd name="T44" fmla="*/ 2147483647 w 313"/>
                <a:gd name="T45" fmla="*/ 2147483647 h 478"/>
                <a:gd name="T46" fmla="*/ 2147483647 w 313"/>
                <a:gd name="T47" fmla="*/ 2147483647 h 478"/>
                <a:gd name="T48" fmla="*/ 2147483647 w 313"/>
                <a:gd name="T49" fmla="*/ 0 h 478"/>
                <a:gd name="T50" fmla="*/ 2147483647 w 313"/>
                <a:gd name="T51" fmla="*/ 2147483647 h 478"/>
                <a:gd name="T52" fmla="*/ 2147483647 w 313"/>
                <a:gd name="T53" fmla="*/ 2147483647 h 478"/>
                <a:gd name="T54" fmla="*/ 2147483647 w 313"/>
                <a:gd name="T55" fmla="*/ 2147483647 h 478"/>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313"/>
                <a:gd name="T85" fmla="*/ 0 h 478"/>
                <a:gd name="T86" fmla="*/ 313 w 313"/>
                <a:gd name="T87" fmla="*/ 478 h 478"/>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313" h="478">
                  <a:moveTo>
                    <a:pt x="73" y="15"/>
                  </a:moveTo>
                  <a:lnTo>
                    <a:pt x="27" y="103"/>
                  </a:lnTo>
                  <a:lnTo>
                    <a:pt x="49" y="136"/>
                  </a:lnTo>
                  <a:lnTo>
                    <a:pt x="27" y="176"/>
                  </a:lnTo>
                  <a:lnTo>
                    <a:pt x="40" y="189"/>
                  </a:lnTo>
                  <a:lnTo>
                    <a:pt x="31" y="216"/>
                  </a:lnTo>
                  <a:lnTo>
                    <a:pt x="31" y="261"/>
                  </a:lnTo>
                  <a:lnTo>
                    <a:pt x="0" y="277"/>
                  </a:lnTo>
                  <a:lnTo>
                    <a:pt x="12" y="291"/>
                  </a:lnTo>
                  <a:lnTo>
                    <a:pt x="78" y="457"/>
                  </a:lnTo>
                  <a:lnTo>
                    <a:pt x="130" y="478"/>
                  </a:lnTo>
                  <a:lnTo>
                    <a:pt x="127" y="444"/>
                  </a:lnTo>
                  <a:lnTo>
                    <a:pt x="152" y="417"/>
                  </a:lnTo>
                  <a:lnTo>
                    <a:pt x="143" y="389"/>
                  </a:lnTo>
                  <a:lnTo>
                    <a:pt x="207" y="355"/>
                  </a:lnTo>
                  <a:lnTo>
                    <a:pt x="210" y="308"/>
                  </a:lnTo>
                  <a:lnTo>
                    <a:pt x="248" y="305"/>
                  </a:lnTo>
                  <a:lnTo>
                    <a:pt x="277" y="270"/>
                  </a:lnTo>
                  <a:lnTo>
                    <a:pt x="313" y="246"/>
                  </a:lnTo>
                  <a:lnTo>
                    <a:pt x="313" y="216"/>
                  </a:lnTo>
                  <a:lnTo>
                    <a:pt x="264" y="207"/>
                  </a:lnTo>
                  <a:lnTo>
                    <a:pt x="255" y="174"/>
                  </a:lnTo>
                  <a:lnTo>
                    <a:pt x="206" y="170"/>
                  </a:lnTo>
                  <a:lnTo>
                    <a:pt x="166" y="28"/>
                  </a:lnTo>
                  <a:lnTo>
                    <a:pt x="148" y="0"/>
                  </a:lnTo>
                  <a:lnTo>
                    <a:pt x="98" y="12"/>
                  </a:lnTo>
                  <a:lnTo>
                    <a:pt x="90" y="25"/>
                  </a:lnTo>
                  <a:lnTo>
                    <a:pt x="73" y="15"/>
                  </a:lnTo>
                  <a:close/>
                </a:path>
              </a:pathLst>
            </a:custGeom>
            <a:solidFill>
              <a:schemeClr val="tx2"/>
            </a:solidFill>
            <a:ln w="19050">
              <a:solidFill>
                <a:schemeClr val="tx1"/>
              </a:solidFill>
              <a:prstDash val="solid"/>
              <a:round/>
              <a:headEnd/>
              <a:tailEnd/>
            </a:ln>
          </p:spPr>
          <p:txBody>
            <a:bodyPr/>
            <a:lstStyle/>
            <a:p>
              <a:endParaRPr lang="en-US" sz="1200" b="1">
                <a:solidFill>
                  <a:srgbClr val="B0DDF4"/>
                </a:solidFill>
              </a:endParaRPr>
            </a:p>
          </p:txBody>
        </p:sp>
        <p:sp>
          <p:nvSpPr>
            <p:cNvPr id="37" name="Shape - Louisiana"/>
            <p:cNvSpPr>
              <a:spLocks noChangeAspect="1"/>
            </p:cNvSpPr>
            <p:nvPr/>
          </p:nvSpPr>
          <p:spPr bwMode="auto">
            <a:xfrm>
              <a:off x="4946649" y="3780655"/>
              <a:ext cx="773113" cy="609600"/>
            </a:xfrm>
            <a:custGeom>
              <a:avLst/>
              <a:gdLst>
                <a:gd name="T0" fmla="*/ 0 w 489"/>
                <a:gd name="T1" fmla="*/ 2147483647 h 392"/>
                <a:gd name="T2" fmla="*/ 2147483647 w 489"/>
                <a:gd name="T3" fmla="*/ 0 h 392"/>
                <a:gd name="T4" fmla="*/ 2147483647 w 489"/>
                <a:gd name="T5" fmla="*/ 2147483647 h 392"/>
                <a:gd name="T6" fmla="*/ 2147483647 w 489"/>
                <a:gd name="T7" fmla="*/ 2147483647 h 392"/>
                <a:gd name="T8" fmla="*/ 2147483647 w 489"/>
                <a:gd name="T9" fmla="*/ 2147483647 h 392"/>
                <a:gd name="T10" fmla="*/ 2147483647 w 489"/>
                <a:gd name="T11" fmla="*/ 2147483647 h 392"/>
                <a:gd name="T12" fmla="*/ 2147483647 w 489"/>
                <a:gd name="T13" fmla="*/ 2147483647 h 392"/>
                <a:gd name="T14" fmla="*/ 2147483647 w 489"/>
                <a:gd name="T15" fmla="*/ 2147483647 h 392"/>
                <a:gd name="T16" fmla="*/ 2147483647 w 489"/>
                <a:gd name="T17" fmla="*/ 2147483647 h 392"/>
                <a:gd name="T18" fmla="*/ 2147483647 w 489"/>
                <a:gd name="T19" fmla="*/ 2147483647 h 392"/>
                <a:gd name="T20" fmla="*/ 2147483647 w 489"/>
                <a:gd name="T21" fmla="*/ 2147483647 h 392"/>
                <a:gd name="T22" fmla="*/ 2147483647 w 489"/>
                <a:gd name="T23" fmla="*/ 2147483647 h 392"/>
                <a:gd name="T24" fmla="*/ 2147483647 w 489"/>
                <a:gd name="T25" fmla="*/ 2147483647 h 392"/>
                <a:gd name="T26" fmla="*/ 2147483647 w 489"/>
                <a:gd name="T27" fmla="*/ 2147483647 h 392"/>
                <a:gd name="T28" fmla="*/ 2147483647 w 489"/>
                <a:gd name="T29" fmla="*/ 2147483647 h 392"/>
                <a:gd name="T30" fmla="*/ 2147483647 w 489"/>
                <a:gd name="T31" fmla="*/ 2147483647 h 392"/>
                <a:gd name="T32" fmla="*/ 2147483647 w 489"/>
                <a:gd name="T33" fmla="*/ 2147483647 h 392"/>
                <a:gd name="T34" fmla="*/ 2147483647 w 489"/>
                <a:gd name="T35" fmla="*/ 2147483647 h 392"/>
                <a:gd name="T36" fmla="*/ 2147483647 w 489"/>
                <a:gd name="T37" fmla="*/ 2147483647 h 392"/>
                <a:gd name="T38" fmla="*/ 2147483647 w 489"/>
                <a:gd name="T39" fmla="*/ 2147483647 h 392"/>
                <a:gd name="T40" fmla="*/ 2147483647 w 489"/>
                <a:gd name="T41" fmla="*/ 2147483647 h 392"/>
                <a:gd name="T42" fmla="*/ 2147483647 w 489"/>
                <a:gd name="T43" fmla="*/ 2147483647 h 392"/>
                <a:gd name="T44" fmla="*/ 2147483647 w 489"/>
                <a:gd name="T45" fmla="*/ 2147483647 h 392"/>
                <a:gd name="T46" fmla="*/ 2147483647 w 489"/>
                <a:gd name="T47" fmla="*/ 2147483647 h 392"/>
                <a:gd name="T48" fmla="*/ 2147483647 w 489"/>
                <a:gd name="T49" fmla="*/ 2147483647 h 392"/>
                <a:gd name="T50" fmla="*/ 2147483647 w 489"/>
                <a:gd name="T51" fmla="*/ 2147483647 h 392"/>
                <a:gd name="T52" fmla="*/ 2147483647 w 489"/>
                <a:gd name="T53" fmla="*/ 2147483647 h 392"/>
                <a:gd name="T54" fmla="*/ 2147483647 w 489"/>
                <a:gd name="T55" fmla="*/ 2147483647 h 392"/>
                <a:gd name="T56" fmla="*/ 2147483647 w 489"/>
                <a:gd name="T57" fmla="*/ 2147483647 h 392"/>
                <a:gd name="T58" fmla="*/ 2147483647 w 489"/>
                <a:gd name="T59" fmla="*/ 2147483647 h 392"/>
                <a:gd name="T60" fmla="*/ 2147483647 w 489"/>
                <a:gd name="T61" fmla="*/ 2147483647 h 392"/>
                <a:gd name="T62" fmla="*/ 2147483647 w 489"/>
                <a:gd name="T63" fmla="*/ 2147483647 h 392"/>
                <a:gd name="T64" fmla="*/ 2147483647 w 489"/>
                <a:gd name="T65" fmla="*/ 2147483647 h 392"/>
                <a:gd name="T66" fmla="*/ 2147483647 w 489"/>
                <a:gd name="T67" fmla="*/ 2147483647 h 392"/>
                <a:gd name="T68" fmla="*/ 0 w 489"/>
                <a:gd name="T69" fmla="*/ 2147483647 h 392"/>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489"/>
                <a:gd name="T106" fmla="*/ 0 h 392"/>
                <a:gd name="T107" fmla="*/ 489 w 489"/>
                <a:gd name="T108" fmla="*/ 392 h 392"/>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489" h="392">
                  <a:moveTo>
                    <a:pt x="0" y="9"/>
                  </a:moveTo>
                  <a:lnTo>
                    <a:pt x="245" y="0"/>
                  </a:lnTo>
                  <a:lnTo>
                    <a:pt x="288" y="81"/>
                  </a:lnTo>
                  <a:lnTo>
                    <a:pt x="251" y="176"/>
                  </a:lnTo>
                  <a:lnTo>
                    <a:pt x="239" y="219"/>
                  </a:lnTo>
                  <a:lnTo>
                    <a:pt x="403" y="201"/>
                  </a:lnTo>
                  <a:lnTo>
                    <a:pt x="413" y="264"/>
                  </a:lnTo>
                  <a:lnTo>
                    <a:pt x="364" y="258"/>
                  </a:lnTo>
                  <a:lnTo>
                    <a:pt x="342" y="285"/>
                  </a:lnTo>
                  <a:lnTo>
                    <a:pt x="367" y="303"/>
                  </a:lnTo>
                  <a:lnTo>
                    <a:pt x="412" y="282"/>
                  </a:lnTo>
                  <a:lnTo>
                    <a:pt x="413" y="312"/>
                  </a:lnTo>
                  <a:lnTo>
                    <a:pt x="440" y="286"/>
                  </a:lnTo>
                  <a:lnTo>
                    <a:pt x="458" y="286"/>
                  </a:lnTo>
                  <a:lnTo>
                    <a:pt x="437" y="339"/>
                  </a:lnTo>
                  <a:lnTo>
                    <a:pt x="477" y="347"/>
                  </a:lnTo>
                  <a:lnTo>
                    <a:pt x="489" y="376"/>
                  </a:lnTo>
                  <a:lnTo>
                    <a:pt x="471" y="385"/>
                  </a:lnTo>
                  <a:lnTo>
                    <a:pt x="446" y="367"/>
                  </a:lnTo>
                  <a:lnTo>
                    <a:pt x="398" y="353"/>
                  </a:lnTo>
                  <a:lnTo>
                    <a:pt x="409" y="388"/>
                  </a:lnTo>
                  <a:lnTo>
                    <a:pt x="385" y="392"/>
                  </a:lnTo>
                  <a:lnTo>
                    <a:pt x="365" y="361"/>
                  </a:lnTo>
                  <a:lnTo>
                    <a:pt x="354" y="380"/>
                  </a:lnTo>
                  <a:lnTo>
                    <a:pt x="282" y="380"/>
                  </a:lnTo>
                  <a:lnTo>
                    <a:pt x="282" y="361"/>
                  </a:lnTo>
                  <a:lnTo>
                    <a:pt x="255" y="339"/>
                  </a:lnTo>
                  <a:lnTo>
                    <a:pt x="201" y="336"/>
                  </a:lnTo>
                  <a:lnTo>
                    <a:pt x="246" y="361"/>
                  </a:lnTo>
                  <a:lnTo>
                    <a:pt x="184" y="374"/>
                  </a:lnTo>
                  <a:lnTo>
                    <a:pt x="85" y="356"/>
                  </a:lnTo>
                  <a:lnTo>
                    <a:pt x="48" y="361"/>
                  </a:lnTo>
                  <a:lnTo>
                    <a:pt x="61" y="230"/>
                  </a:lnTo>
                  <a:lnTo>
                    <a:pt x="2" y="125"/>
                  </a:lnTo>
                  <a:lnTo>
                    <a:pt x="0" y="9"/>
                  </a:lnTo>
                  <a:close/>
                </a:path>
              </a:pathLst>
            </a:custGeom>
            <a:solidFill>
              <a:schemeClr val="tx2"/>
            </a:solidFill>
            <a:ln w="19050">
              <a:solidFill>
                <a:schemeClr val="tx1"/>
              </a:solidFill>
              <a:prstDash val="solid"/>
              <a:round/>
              <a:headEnd/>
              <a:tailEnd/>
            </a:ln>
          </p:spPr>
          <p:txBody>
            <a:bodyPr/>
            <a:lstStyle/>
            <a:p>
              <a:endParaRPr lang="en-US" sz="1200" b="1">
                <a:solidFill>
                  <a:srgbClr val="000000"/>
                </a:solidFill>
              </a:endParaRPr>
            </a:p>
          </p:txBody>
        </p:sp>
        <p:sp>
          <p:nvSpPr>
            <p:cNvPr id="38" name="Shape - Kentucky"/>
            <p:cNvSpPr>
              <a:spLocks noChangeAspect="1"/>
            </p:cNvSpPr>
            <p:nvPr/>
          </p:nvSpPr>
          <p:spPr bwMode="auto">
            <a:xfrm>
              <a:off x="5480049" y="2717030"/>
              <a:ext cx="957263" cy="525462"/>
            </a:xfrm>
            <a:custGeom>
              <a:avLst/>
              <a:gdLst>
                <a:gd name="T0" fmla="*/ 0 w 607"/>
                <a:gd name="T1" fmla="*/ 2147483647 h 337"/>
                <a:gd name="T2" fmla="*/ 2147483647 w 607"/>
                <a:gd name="T3" fmla="*/ 2147483647 h 337"/>
                <a:gd name="T4" fmla="*/ 2147483647 w 607"/>
                <a:gd name="T5" fmla="*/ 2147483647 h 337"/>
                <a:gd name="T6" fmla="*/ 2147483647 w 607"/>
                <a:gd name="T7" fmla="*/ 2147483647 h 337"/>
                <a:gd name="T8" fmla="*/ 2147483647 w 607"/>
                <a:gd name="T9" fmla="*/ 2147483647 h 337"/>
                <a:gd name="T10" fmla="*/ 2147483647 w 607"/>
                <a:gd name="T11" fmla="*/ 2147483647 h 337"/>
                <a:gd name="T12" fmla="*/ 2147483647 w 607"/>
                <a:gd name="T13" fmla="*/ 2147483647 h 337"/>
                <a:gd name="T14" fmla="*/ 2147483647 w 607"/>
                <a:gd name="T15" fmla="*/ 2147483647 h 337"/>
                <a:gd name="T16" fmla="*/ 2147483647 w 607"/>
                <a:gd name="T17" fmla="*/ 2147483647 h 337"/>
                <a:gd name="T18" fmla="*/ 2147483647 w 607"/>
                <a:gd name="T19" fmla="*/ 2147483647 h 337"/>
                <a:gd name="T20" fmla="*/ 2147483647 w 607"/>
                <a:gd name="T21" fmla="*/ 2147483647 h 337"/>
                <a:gd name="T22" fmla="*/ 2147483647 w 607"/>
                <a:gd name="T23" fmla="*/ 2147483647 h 337"/>
                <a:gd name="T24" fmla="*/ 2147483647 w 607"/>
                <a:gd name="T25" fmla="*/ 2147483647 h 337"/>
                <a:gd name="T26" fmla="*/ 2147483647 w 607"/>
                <a:gd name="T27" fmla="*/ 2147483647 h 337"/>
                <a:gd name="T28" fmla="*/ 2147483647 w 607"/>
                <a:gd name="T29" fmla="*/ 0 h 337"/>
                <a:gd name="T30" fmla="*/ 2147483647 w 607"/>
                <a:gd name="T31" fmla="*/ 2147483647 h 337"/>
                <a:gd name="T32" fmla="*/ 2147483647 w 607"/>
                <a:gd name="T33" fmla="*/ 2147483647 h 337"/>
                <a:gd name="T34" fmla="*/ 2147483647 w 607"/>
                <a:gd name="T35" fmla="*/ 2147483647 h 337"/>
                <a:gd name="T36" fmla="*/ 2147483647 w 607"/>
                <a:gd name="T37" fmla="*/ 2147483647 h 337"/>
                <a:gd name="T38" fmla="*/ 2147483647 w 607"/>
                <a:gd name="T39" fmla="*/ 2147483647 h 337"/>
                <a:gd name="T40" fmla="*/ 2147483647 w 607"/>
                <a:gd name="T41" fmla="*/ 2147483647 h 337"/>
                <a:gd name="T42" fmla="*/ 2147483647 w 607"/>
                <a:gd name="T43" fmla="*/ 2147483647 h 337"/>
                <a:gd name="T44" fmla="*/ 2147483647 w 607"/>
                <a:gd name="T45" fmla="*/ 2147483647 h 337"/>
                <a:gd name="T46" fmla="*/ 2147483647 w 607"/>
                <a:gd name="T47" fmla="*/ 2147483647 h 337"/>
                <a:gd name="T48" fmla="*/ 2147483647 w 607"/>
                <a:gd name="T49" fmla="*/ 2147483647 h 337"/>
                <a:gd name="T50" fmla="*/ 2147483647 w 607"/>
                <a:gd name="T51" fmla="*/ 2147483647 h 337"/>
                <a:gd name="T52" fmla="*/ 2147483647 w 607"/>
                <a:gd name="T53" fmla="*/ 2147483647 h 337"/>
                <a:gd name="T54" fmla="*/ 2147483647 w 607"/>
                <a:gd name="T55" fmla="*/ 2147483647 h 337"/>
                <a:gd name="T56" fmla="*/ 0 w 607"/>
                <a:gd name="T57" fmla="*/ 2147483647 h 337"/>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607"/>
                <a:gd name="T88" fmla="*/ 0 h 337"/>
                <a:gd name="T89" fmla="*/ 607 w 607"/>
                <a:gd name="T90" fmla="*/ 337 h 337"/>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607" h="337">
                  <a:moveTo>
                    <a:pt x="0" y="337"/>
                  </a:moveTo>
                  <a:lnTo>
                    <a:pt x="148" y="316"/>
                  </a:lnTo>
                  <a:lnTo>
                    <a:pt x="148" y="301"/>
                  </a:lnTo>
                  <a:lnTo>
                    <a:pt x="504" y="252"/>
                  </a:lnTo>
                  <a:lnTo>
                    <a:pt x="510" y="226"/>
                  </a:lnTo>
                  <a:lnTo>
                    <a:pt x="562" y="207"/>
                  </a:lnTo>
                  <a:lnTo>
                    <a:pt x="568" y="180"/>
                  </a:lnTo>
                  <a:lnTo>
                    <a:pt x="590" y="171"/>
                  </a:lnTo>
                  <a:lnTo>
                    <a:pt x="607" y="131"/>
                  </a:lnTo>
                  <a:lnTo>
                    <a:pt x="558" y="91"/>
                  </a:lnTo>
                  <a:lnTo>
                    <a:pt x="549" y="37"/>
                  </a:lnTo>
                  <a:lnTo>
                    <a:pt x="510" y="10"/>
                  </a:lnTo>
                  <a:lnTo>
                    <a:pt x="431" y="25"/>
                  </a:lnTo>
                  <a:lnTo>
                    <a:pt x="394" y="1"/>
                  </a:lnTo>
                  <a:lnTo>
                    <a:pt x="358" y="0"/>
                  </a:lnTo>
                  <a:lnTo>
                    <a:pt x="365" y="37"/>
                  </a:lnTo>
                  <a:lnTo>
                    <a:pt x="316" y="56"/>
                  </a:lnTo>
                  <a:lnTo>
                    <a:pt x="283" y="140"/>
                  </a:lnTo>
                  <a:lnTo>
                    <a:pt x="239" y="126"/>
                  </a:lnTo>
                  <a:lnTo>
                    <a:pt x="185" y="158"/>
                  </a:lnTo>
                  <a:lnTo>
                    <a:pt x="116" y="170"/>
                  </a:lnTo>
                  <a:lnTo>
                    <a:pt x="116" y="217"/>
                  </a:lnTo>
                  <a:lnTo>
                    <a:pt x="82" y="216"/>
                  </a:lnTo>
                  <a:lnTo>
                    <a:pt x="84" y="258"/>
                  </a:lnTo>
                  <a:lnTo>
                    <a:pt x="48" y="241"/>
                  </a:lnTo>
                  <a:lnTo>
                    <a:pt x="27" y="249"/>
                  </a:lnTo>
                  <a:lnTo>
                    <a:pt x="45" y="277"/>
                  </a:lnTo>
                  <a:lnTo>
                    <a:pt x="8" y="314"/>
                  </a:lnTo>
                  <a:lnTo>
                    <a:pt x="0" y="337"/>
                  </a:lnTo>
                  <a:close/>
                </a:path>
              </a:pathLst>
            </a:custGeom>
            <a:solidFill>
              <a:schemeClr val="accent2"/>
            </a:solidFill>
            <a:ln w="19050">
              <a:solidFill>
                <a:schemeClr val="tx1"/>
              </a:solidFill>
              <a:prstDash val="solid"/>
              <a:round/>
              <a:headEnd/>
              <a:tailEnd/>
            </a:ln>
          </p:spPr>
          <p:txBody>
            <a:bodyPr/>
            <a:lstStyle/>
            <a:p>
              <a:endParaRPr lang="en-US" sz="1200" b="1">
                <a:solidFill>
                  <a:srgbClr val="000000"/>
                </a:solidFill>
              </a:endParaRPr>
            </a:p>
          </p:txBody>
        </p:sp>
        <p:sp>
          <p:nvSpPr>
            <p:cNvPr id="39" name="Shape - Kansas"/>
            <p:cNvSpPr>
              <a:spLocks noChangeAspect="1"/>
            </p:cNvSpPr>
            <p:nvPr/>
          </p:nvSpPr>
          <p:spPr bwMode="auto">
            <a:xfrm>
              <a:off x="3879849" y="2718618"/>
              <a:ext cx="966788" cy="485775"/>
            </a:xfrm>
            <a:custGeom>
              <a:avLst/>
              <a:gdLst>
                <a:gd name="T0" fmla="*/ 2147483647 w 611"/>
                <a:gd name="T1" fmla="*/ 2147483647 h 312"/>
                <a:gd name="T2" fmla="*/ 2147483647 w 611"/>
                <a:gd name="T3" fmla="*/ 2147483647 h 312"/>
                <a:gd name="T4" fmla="*/ 0 w 611"/>
                <a:gd name="T5" fmla="*/ 2147483647 h 312"/>
                <a:gd name="T6" fmla="*/ 2147483647 w 611"/>
                <a:gd name="T7" fmla="*/ 2147483647 h 312"/>
                <a:gd name="T8" fmla="*/ 2147483647 w 611"/>
                <a:gd name="T9" fmla="*/ 2147483647 h 312"/>
                <a:gd name="T10" fmla="*/ 2147483647 w 611"/>
                <a:gd name="T11" fmla="*/ 2147483647 h 312"/>
                <a:gd name="T12" fmla="*/ 2147483647 w 611"/>
                <a:gd name="T13" fmla="*/ 2147483647 h 312"/>
                <a:gd name="T14" fmla="*/ 2147483647 w 611"/>
                <a:gd name="T15" fmla="*/ 2147483647 h 312"/>
                <a:gd name="T16" fmla="*/ 2147483647 w 611"/>
                <a:gd name="T17" fmla="*/ 0 h 312"/>
                <a:gd name="T18" fmla="*/ 2147483647 w 611"/>
                <a:gd name="T19" fmla="*/ 2147483647 h 312"/>
                <a:gd name="T20" fmla="*/ 2147483647 w 611"/>
                <a:gd name="T21" fmla="*/ 2147483647 h 312"/>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611"/>
                <a:gd name="T34" fmla="*/ 0 h 312"/>
                <a:gd name="T35" fmla="*/ 611 w 611"/>
                <a:gd name="T36" fmla="*/ 312 h 312"/>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611" h="312">
                  <a:moveTo>
                    <a:pt x="6" y="3"/>
                  </a:moveTo>
                  <a:lnTo>
                    <a:pt x="4" y="182"/>
                  </a:lnTo>
                  <a:lnTo>
                    <a:pt x="0" y="309"/>
                  </a:lnTo>
                  <a:lnTo>
                    <a:pt x="611" y="312"/>
                  </a:lnTo>
                  <a:lnTo>
                    <a:pt x="599" y="149"/>
                  </a:lnTo>
                  <a:lnTo>
                    <a:pt x="599" y="88"/>
                  </a:lnTo>
                  <a:lnTo>
                    <a:pt x="550" y="51"/>
                  </a:lnTo>
                  <a:lnTo>
                    <a:pt x="565" y="18"/>
                  </a:lnTo>
                  <a:lnTo>
                    <a:pt x="544" y="0"/>
                  </a:lnTo>
                  <a:lnTo>
                    <a:pt x="267" y="3"/>
                  </a:lnTo>
                  <a:lnTo>
                    <a:pt x="6" y="3"/>
                  </a:lnTo>
                  <a:close/>
                </a:path>
              </a:pathLst>
            </a:custGeom>
            <a:solidFill>
              <a:schemeClr val="tx2"/>
            </a:solidFill>
            <a:ln w="19050">
              <a:solidFill>
                <a:schemeClr val="tx1"/>
              </a:solidFill>
              <a:prstDash val="solid"/>
              <a:round/>
              <a:headEnd/>
              <a:tailEnd/>
            </a:ln>
          </p:spPr>
          <p:txBody>
            <a:bodyPr/>
            <a:lstStyle/>
            <a:p>
              <a:endParaRPr lang="en-US" sz="1200" b="1">
                <a:solidFill>
                  <a:srgbClr val="000000"/>
                </a:solidFill>
              </a:endParaRPr>
            </a:p>
          </p:txBody>
        </p:sp>
        <p:sp>
          <p:nvSpPr>
            <p:cNvPr id="40" name="Shape - Iowa"/>
            <p:cNvSpPr>
              <a:spLocks noChangeAspect="1"/>
            </p:cNvSpPr>
            <p:nvPr/>
          </p:nvSpPr>
          <p:spPr bwMode="auto">
            <a:xfrm>
              <a:off x="4562474" y="2132830"/>
              <a:ext cx="758825" cy="487362"/>
            </a:xfrm>
            <a:custGeom>
              <a:avLst/>
              <a:gdLst>
                <a:gd name="T0" fmla="*/ 2147483647 w 481"/>
                <a:gd name="T1" fmla="*/ 2147483647 h 313"/>
                <a:gd name="T2" fmla="*/ 0 w 481"/>
                <a:gd name="T3" fmla="*/ 2147483647 h 313"/>
                <a:gd name="T4" fmla="*/ 2147483647 w 481"/>
                <a:gd name="T5" fmla="*/ 2147483647 h 313"/>
                <a:gd name="T6" fmla="*/ 2147483647 w 481"/>
                <a:gd name="T7" fmla="*/ 2147483647 h 313"/>
                <a:gd name="T8" fmla="*/ 2147483647 w 481"/>
                <a:gd name="T9" fmla="*/ 2147483647 h 313"/>
                <a:gd name="T10" fmla="*/ 2147483647 w 481"/>
                <a:gd name="T11" fmla="*/ 2147483647 h 313"/>
                <a:gd name="T12" fmla="*/ 2147483647 w 481"/>
                <a:gd name="T13" fmla="*/ 2147483647 h 313"/>
                <a:gd name="T14" fmla="*/ 2147483647 w 481"/>
                <a:gd name="T15" fmla="*/ 2147483647 h 313"/>
                <a:gd name="T16" fmla="*/ 2147483647 w 481"/>
                <a:gd name="T17" fmla="*/ 2147483647 h 313"/>
                <a:gd name="T18" fmla="*/ 2147483647 w 481"/>
                <a:gd name="T19" fmla="*/ 2147483647 h 313"/>
                <a:gd name="T20" fmla="*/ 2147483647 w 481"/>
                <a:gd name="T21" fmla="*/ 2147483647 h 313"/>
                <a:gd name="T22" fmla="*/ 2147483647 w 481"/>
                <a:gd name="T23" fmla="*/ 2147483647 h 313"/>
                <a:gd name="T24" fmla="*/ 2147483647 w 481"/>
                <a:gd name="T25" fmla="*/ 2147483647 h 313"/>
                <a:gd name="T26" fmla="*/ 2147483647 w 481"/>
                <a:gd name="T27" fmla="*/ 2147483647 h 313"/>
                <a:gd name="T28" fmla="*/ 2147483647 w 481"/>
                <a:gd name="T29" fmla="*/ 0 h 313"/>
                <a:gd name="T30" fmla="*/ 2147483647 w 481"/>
                <a:gd name="T31" fmla="*/ 2147483647 h 313"/>
                <a:gd name="T32" fmla="*/ 2147483647 w 481"/>
                <a:gd name="T33" fmla="*/ 2147483647 h 313"/>
                <a:gd name="T34" fmla="*/ 2147483647 w 481"/>
                <a:gd name="T35" fmla="*/ 2147483647 h 313"/>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481"/>
                <a:gd name="T55" fmla="*/ 0 h 313"/>
                <a:gd name="T56" fmla="*/ 481 w 481"/>
                <a:gd name="T57" fmla="*/ 313 h 313"/>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481" h="313">
                  <a:moveTo>
                    <a:pt x="7" y="16"/>
                  </a:moveTo>
                  <a:lnTo>
                    <a:pt x="0" y="71"/>
                  </a:lnTo>
                  <a:lnTo>
                    <a:pt x="10" y="129"/>
                  </a:lnTo>
                  <a:lnTo>
                    <a:pt x="55" y="249"/>
                  </a:lnTo>
                  <a:lnTo>
                    <a:pt x="80" y="313"/>
                  </a:lnTo>
                  <a:lnTo>
                    <a:pt x="363" y="298"/>
                  </a:lnTo>
                  <a:lnTo>
                    <a:pt x="410" y="313"/>
                  </a:lnTo>
                  <a:lnTo>
                    <a:pt x="438" y="252"/>
                  </a:lnTo>
                  <a:lnTo>
                    <a:pt x="428" y="208"/>
                  </a:lnTo>
                  <a:lnTo>
                    <a:pt x="475" y="200"/>
                  </a:lnTo>
                  <a:lnTo>
                    <a:pt x="481" y="131"/>
                  </a:lnTo>
                  <a:lnTo>
                    <a:pt x="453" y="101"/>
                  </a:lnTo>
                  <a:lnTo>
                    <a:pt x="404" y="71"/>
                  </a:lnTo>
                  <a:lnTo>
                    <a:pt x="414" y="30"/>
                  </a:lnTo>
                  <a:lnTo>
                    <a:pt x="393" y="0"/>
                  </a:lnTo>
                  <a:lnTo>
                    <a:pt x="287" y="4"/>
                  </a:lnTo>
                  <a:lnTo>
                    <a:pt x="180" y="9"/>
                  </a:lnTo>
                  <a:lnTo>
                    <a:pt x="7" y="16"/>
                  </a:lnTo>
                  <a:close/>
                </a:path>
              </a:pathLst>
            </a:custGeom>
            <a:solidFill>
              <a:schemeClr val="accent2"/>
            </a:solidFill>
            <a:ln w="19050">
              <a:solidFill>
                <a:schemeClr val="tx1"/>
              </a:solidFill>
              <a:prstDash val="solid"/>
              <a:round/>
              <a:headEnd/>
              <a:tailEnd/>
            </a:ln>
          </p:spPr>
          <p:txBody>
            <a:bodyPr/>
            <a:lstStyle/>
            <a:p>
              <a:endParaRPr lang="en-US" sz="1200" b="1">
                <a:solidFill>
                  <a:srgbClr val="B0DDF4"/>
                </a:solidFill>
              </a:endParaRPr>
            </a:p>
          </p:txBody>
        </p:sp>
        <p:sp>
          <p:nvSpPr>
            <p:cNvPr id="41" name="Shape - Indiana"/>
            <p:cNvSpPr>
              <a:spLocks noChangeAspect="1"/>
            </p:cNvSpPr>
            <p:nvPr/>
          </p:nvSpPr>
          <p:spPr bwMode="auto">
            <a:xfrm>
              <a:off x="5635624" y="2297931"/>
              <a:ext cx="422275" cy="687387"/>
            </a:xfrm>
            <a:custGeom>
              <a:avLst/>
              <a:gdLst>
                <a:gd name="T0" fmla="*/ 0 w 268"/>
                <a:gd name="T1" fmla="*/ 2147483647 h 441"/>
                <a:gd name="T2" fmla="*/ 2147483647 w 268"/>
                <a:gd name="T3" fmla="*/ 2147483647 h 441"/>
                <a:gd name="T4" fmla="*/ 2147483647 w 268"/>
                <a:gd name="T5" fmla="*/ 2147483647 h 441"/>
                <a:gd name="T6" fmla="*/ 2147483647 w 268"/>
                <a:gd name="T7" fmla="*/ 2147483647 h 441"/>
                <a:gd name="T8" fmla="*/ 2147483647 w 268"/>
                <a:gd name="T9" fmla="*/ 2147483647 h 441"/>
                <a:gd name="T10" fmla="*/ 2147483647 w 268"/>
                <a:gd name="T11" fmla="*/ 0 h 441"/>
                <a:gd name="T12" fmla="*/ 2147483647 w 268"/>
                <a:gd name="T13" fmla="*/ 2147483647 h 441"/>
                <a:gd name="T14" fmla="*/ 2147483647 w 268"/>
                <a:gd name="T15" fmla="*/ 2147483647 h 441"/>
                <a:gd name="T16" fmla="*/ 2147483647 w 268"/>
                <a:gd name="T17" fmla="*/ 2147483647 h 441"/>
                <a:gd name="T18" fmla="*/ 2147483647 w 268"/>
                <a:gd name="T19" fmla="*/ 2147483647 h 441"/>
                <a:gd name="T20" fmla="*/ 2147483647 w 268"/>
                <a:gd name="T21" fmla="*/ 2147483647 h 441"/>
                <a:gd name="T22" fmla="*/ 2147483647 w 268"/>
                <a:gd name="T23" fmla="*/ 2147483647 h 441"/>
                <a:gd name="T24" fmla="*/ 2147483647 w 268"/>
                <a:gd name="T25" fmla="*/ 2147483647 h 441"/>
                <a:gd name="T26" fmla="*/ 2147483647 w 268"/>
                <a:gd name="T27" fmla="*/ 2147483647 h 441"/>
                <a:gd name="T28" fmla="*/ 2147483647 w 268"/>
                <a:gd name="T29" fmla="*/ 2147483647 h 441"/>
                <a:gd name="T30" fmla="*/ 0 w 268"/>
                <a:gd name="T31" fmla="*/ 2147483647 h 441"/>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268"/>
                <a:gd name="T49" fmla="*/ 0 h 441"/>
                <a:gd name="T50" fmla="*/ 268 w 268"/>
                <a:gd name="T51" fmla="*/ 441 h 441"/>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268" h="441">
                  <a:moveTo>
                    <a:pt x="0" y="31"/>
                  </a:moveTo>
                  <a:lnTo>
                    <a:pt x="31" y="48"/>
                  </a:lnTo>
                  <a:lnTo>
                    <a:pt x="61" y="45"/>
                  </a:lnTo>
                  <a:lnTo>
                    <a:pt x="71" y="36"/>
                  </a:lnTo>
                  <a:lnTo>
                    <a:pt x="79" y="9"/>
                  </a:lnTo>
                  <a:lnTo>
                    <a:pt x="208" y="0"/>
                  </a:lnTo>
                  <a:lnTo>
                    <a:pt x="268" y="312"/>
                  </a:lnTo>
                  <a:lnTo>
                    <a:pt x="263" y="309"/>
                  </a:lnTo>
                  <a:lnTo>
                    <a:pt x="219" y="326"/>
                  </a:lnTo>
                  <a:lnTo>
                    <a:pt x="187" y="410"/>
                  </a:lnTo>
                  <a:lnTo>
                    <a:pt x="141" y="398"/>
                  </a:lnTo>
                  <a:lnTo>
                    <a:pt x="87" y="429"/>
                  </a:lnTo>
                  <a:lnTo>
                    <a:pt x="17" y="441"/>
                  </a:lnTo>
                  <a:lnTo>
                    <a:pt x="49" y="359"/>
                  </a:lnTo>
                  <a:lnTo>
                    <a:pt x="35" y="313"/>
                  </a:lnTo>
                  <a:lnTo>
                    <a:pt x="0" y="31"/>
                  </a:lnTo>
                  <a:close/>
                </a:path>
              </a:pathLst>
            </a:custGeom>
            <a:solidFill>
              <a:schemeClr val="accent2"/>
            </a:solidFill>
            <a:ln w="19050">
              <a:solidFill>
                <a:schemeClr val="tx1"/>
              </a:solidFill>
              <a:prstDash val="solid"/>
              <a:round/>
              <a:headEnd/>
              <a:tailEnd/>
            </a:ln>
          </p:spPr>
          <p:txBody>
            <a:bodyPr/>
            <a:lstStyle/>
            <a:p>
              <a:endParaRPr lang="en-US" sz="1200" b="1">
                <a:solidFill>
                  <a:srgbClr val="000000"/>
                </a:solidFill>
              </a:endParaRPr>
            </a:p>
          </p:txBody>
        </p:sp>
        <p:sp>
          <p:nvSpPr>
            <p:cNvPr id="42" name="Shape - Illinois"/>
            <p:cNvSpPr>
              <a:spLocks noChangeAspect="1"/>
            </p:cNvSpPr>
            <p:nvPr/>
          </p:nvSpPr>
          <p:spPr bwMode="auto">
            <a:xfrm>
              <a:off x="5173132" y="2236018"/>
              <a:ext cx="547688" cy="887413"/>
            </a:xfrm>
            <a:custGeom>
              <a:avLst/>
              <a:gdLst>
                <a:gd name="T0" fmla="*/ 64 w 346"/>
                <a:gd name="T1" fmla="*/ 33 h 571"/>
                <a:gd name="T2" fmla="*/ 262 w 346"/>
                <a:gd name="T3" fmla="*/ 0 h 571"/>
                <a:gd name="T4" fmla="*/ 294 w 346"/>
                <a:gd name="T5" fmla="*/ 70 h 571"/>
                <a:gd name="T6" fmla="*/ 334 w 346"/>
                <a:gd name="T7" fmla="*/ 362 h 571"/>
                <a:gd name="T8" fmla="*/ 346 w 346"/>
                <a:gd name="T9" fmla="*/ 401 h 571"/>
                <a:gd name="T10" fmla="*/ 314 w 346"/>
                <a:gd name="T11" fmla="*/ 478 h 571"/>
                <a:gd name="T12" fmla="*/ 314 w 346"/>
                <a:gd name="T13" fmla="*/ 532 h 571"/>
                <a:gd name="T14" fmla="*/ 279 w 346"/>
                <a:gd name="T15" fmla="*/ 526 h 571"/>
                <a:gd name="T16" fmla="*/ 280 w 346"/>
                <a:gd name="T17" fmla="*/ 571 h 571"/>
                <a:gd name="T18" fmla="*/ 243 w 346"/>
                <a:gd name="T19" fmla="*/ 553 h 571"/>
                <a:gd name="T20" fmla="*/ 223 w 346"/>
                <a:gd name="T21" fmla="*/ 559 h 571"/>
                <a:gd name="T22" fmla="*/ 195 w 346"/>
                <a:gd name="T23" fmla="*/ 554 h 571"/>
                <a:gd name="T24" fmla="*/ 174 w 346"/>
                <a:gd name="T25" fmla="*/ 486 h 571"/>
                <a:gd name="T26" fmla="*/ 134 w 346"/>
                <a:gd name="T27" fmla="*/ 465 h 571"/>
                <a:gd name="T28" fmla="*/ 134 w 346"/>
                <a:gd name="T29" fmla="*/ 392 h 571"/>
                <a:gd name="T30" fmla="*/ 94 w 346"/>
                <a:gd name="T31" fmla="*/ 401 h 571"/>
                <a:gd name="T32" fmla="*/ 71 w 346"/>
                <a:gd name="T33" fmla="*/ 347 h 571"/>
                <a:gd name="T34" fmla="*/ 0 w 346"/>
                <a:gd name="T35" fmla="*/ 285 h 571"/>
                <a:gd name="T36" fmla="*/ 52 w 346"/>
                <a:gd name="T37" fmla="*/ 186 h 571"/>
                <a:gd name="T38" fmla="*/ 37 w 346"/>
                <a:gd name="T39" fmla="*/ 140 h 571"/>
                <a:gd name="T40" fmla="*/ 89 w 346"/>
                <a:gd name="T41" fmla="*/ 131 h 571"/>
                <a:gd name="T42" fmla="*/ 94 w 346"/>
                <a:gd name="T43" fmla="*/ 67 h 571"/>
                <a:gd name="T44" fmla="*/ 64 w 346"/>
                <a:gd name="T45" fmla="*/ 33 h 571"/>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346"/>
                <a:gd name="T70" fmla="*/ 0 h 571"/>
                <a:gd name="T71" fmla="*/ 346 w 346"/>
                <a:gd name="T72" fmla="*/ 571 h 571"/>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346" h="571">
                  <a:moveTo>
                    <a:pt x="64" y="33"/>
                  </a:moveTo>
                  <a:lnTo>
                    <a:pt x="262" y="0"/>
                  </a:lnTo>
                  <a:lnTo>
                    <a:pt x="294" y="70"/>
                  </a:lnTo>
                  <a:lnTo>
                    <a:pt x="334" y="362"/>
                  </a:lnTo>
                  <a:lnTo>
                    <a:pt x="346" y="401"/>
                  </a:lnTo>
                  <a:lnTo>
                    <a:pt x="314" y="478"/>
                  </a:lnTo>
                  <a:lnTo>
                    <a:pt x="314" y="532"/>
                  </a:lnTo>
                  <a:lnTo>
                    <a:pt x="279" y="526"/>
                  </a:lnTo>
                  <a:lnTo>
                    <a:pt x="280" y="571"/>
                  </a:lnTo>
                  <a:lnTo>
                    <a:pt x="243" y="553"/>
                  </a:lnTo>
                  <a:lnTo>
                    <a:pt x="223" y="559"/>
                  </a:lnTo>
                  <a:lnTo>
                    <a:pt x="195" y="554"/>
                  </a:lnTo>
                  <a:lnTo>
                    <a:pt x="174" y="486"/>
                  </a:lnTo>
                  <a:lnTo>
                    <a:pt x="134" y="465"/>
                  </a:lnTo>
                  <a:lnTo>
                    <a:pt x="134" y="392"/>
                  </a:lnTo>
                  <a:lnTo>
                    <a:pt x="94" y="401"/>
                  </a:lnTo>
                  <a:lnTo>
                    <a:pt x="71" y="347"/>
                  </a:lnTo>
                  <a:lnTo>
                    <a:pt x="0" y="285"/>
                  </a:lnTo>
                  <a:lnTo>
                    <a:pt x="52" y="186"/>
                  </a:lnTo>
                  <a:lnTo>
                    <a:pt x="37" y="140"/>
                  </a:lnTo>
                  <a:lnTo>
                    <a:pt x="89" y="131"/>
                  </a:lnTo>
                  <a:lnTo>
                    <a:pt x="94" y="67"/>
                  </a:lnTo>
                  <a:lnTo>
                    <a:pt x="64" y="33"/>
                  </a:lnTo>
                  <a:close/>
                </a:path>
              </a:pathLst>
            </a:custGeom>
            <a:solidFill>
              <a:schemeClr val="accent2"/>
            </a:solidFill>
            <a:ln w="19050">
              <a:solidFill>
                <a:schemeClr val="tx1"/>
              </a:solidFill>
              <a:prstDash val="solid"/>
              <a:round/>
              <a:headEnd/>
              <a:tailEnd/>
            </a:ln>
          </p:spPr>
          <p:txBody>
            <a:bodyPr/>
            <a:lstStyle/>
            <a:p>
              <a:pPr>
                <a:defRPr/>
              </a:pPr>
              <a:endParaRPr lang="en-US" sz="1200" b="1">
                <a:solidFill>
                  <a:srgbClr val="000000"/>
                </a:solidFill>
              </a:endParaRPr>
            </a:p>
          </p:txBody>
        </p:sp>
        <p:sp>
          <p:nvSpPr>
            <p:cNvPr id="43" name="Shape - Idaho"/>
            <p:cNvSpPr>
              <a:spLocks noChangeAspect="1"/>
            </p:cNvSpPr>
            <p:nvPr/>
          </p:nvSpPr>
          <p:spPr bwMode="auto">
            <a:xfrm>
              <a:off x="2117723" y="1127943"/>
              <a:ext cx="750888" cy="1196975"/>
            </a:xfrm>
            <a:custGeom>
              <a:avLst/>
              <a:gdLst>
                <a:gd name="T0" fmla="*/ 2147483647 w 476"/>
                <a:gd name="T1" fmla="*/ 0 h 770"/>
                <a:gd name="T2" fmla="*/ 2147483647 w 476"/>
                <a:gd name="T3" fmla="*/ 2147483647 h 770"/>
                <a:gd name="T4" fmla="*/ 2147483647 w 476"/>
                <a:gd name="T5" fmla="*/ 2147483647 h 770"/>
                <a:gd name="T6" fmla="*/ 2147483647 w 476"/>
                <a:gd name="T7" fmla="*/ 2147483647 h 770"/>
                <a:gd name="T8" fmla="*/ 2147483647 w 476"/>
                <a:gd name="T9" fmla="*/ 2147483647 h 770"/>
                <a:gd name="T10" fmla="*/ 2147483647 w 476"/>
                <a:gd name="T11" fmla="*/ 2147483647 h 770"/>
                <a:gd name="T12" fmla="*/ 2147483647 w 476"/>
                <a:gd name="T13" fmla="*/ 2147483647 h 770"/>
                <a:gd name="T14" fmla="*/ 0 w 476"/>
                <a:gd name="T15" fmla="*/ 2147483647 h 770"/>
                <a:gd name="T16" fmla="*/ 2147483647 w 476"/>
                <a:gd name="T17" fmla="*/ 2147483647 h 770"/>
                <a:gd name="T18" fmla="*/ 2147483647 w 476"/>
                <a:gd name="T19" fmla="*/ 2147483647 h 770"/>
                <a:gd name="T20" fmla="*/ 2147483647 w 476"/>
                <a:gd name="T21" fmla="*/ 2147483647 h 770"/>
                <a:gd name="T22" fmla="*/ 2147483647 w 476"/>
                <a:gd name="T23" fmla="*/ 2147483647 h 770"/>
                <a:gd name="T24" fmla="*/ 2147483647 w 476"/>
                <a:gd name="T25" fmla="*/ 2147483647 h 770"/>
                <a:gd name="T26" fmla="*/ 2147483647 w 476"/>
                <a:gd name="T27" fmla="*/ 2147483647 h 770"/>
                <a:gd name="T28" fmla="*/ 2147483647 w 476"/>
                <a:gd name="T29" fmla="*/ 2147483647 h 770"/>
                <a:gd name="T30" fmla="*/ 2147483647 w 476"/>
                <a:gd name="T31" fmla="*/ 2147483647 h 770"/>
                <a:gd name="T32" fmla="*/ 2147483647 w 476"/>
                <a:gd name="T33" fmla="*/ 2147483647 h 770"/>
                <a:gd name="T34" fmla="*/ 2147483647 w 476"/>
                <a:gd name="T35" fmla="*/ 2147483647 h 770"/>
                <a:gd name="T36" fmla="*/ 2147483647 w 476"/>
                <a:gd name="T37" fmla="*/ 2147483647 h 770"/>
                <a:gd name="T38" fmla="*/ 2147483647 w 476"/>
                <a:gd name="T39" fmla="*/ 2147483647 h 770"/>
                <a:gd name="T40" fmla="*/ 2147483647 w 476"/>
                <a:gd name="T41" fmla="*/ 2147483647 h 770"/>
                <a:gd name="T42" fmla="*/ 2147483647 w 476"/>
                <a:gd name="T43" fmla="*/ 0 h 77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476"/>
                <a:gd name="T67" fmla="*/ 0 h 770"/>
                <a:gd name="T68" fmla="*/ 476 w 476"/>
                <a:gd name="T69" fmla="*/ 770 h 770"/>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476" h="770">
                  <a:moveTo>
                    <a:pt x="115" y="0"/>
                  </a:moveTo>
                  <a:lnTo>
                    <a:pt x="72" y="301"/>
                  </a:lnTo>
                  <a:lnTo>
                    <a:pt x="117" y="365"/>
                  </a:lnTo>
                  <a:lnTo>
                    <a:pt x="47" y="432"/>
                  </a:lnTo>
                  <a:lnTo>
                    <a:pt x="38" y="478"/>
                  </a:lnTo>
                  <a:lnTo>
                    <a:pt x="57" y="511"/>
                  </a:lnTo>
                  <a:lnTo>
                    <a:pt x="38" y="527"/>
                  </a:lnTo>
                  <a:lnTo>
                    <a:pt x="0" y="701"/>
                  </a:lnTo>
                  <a:lnTo>
                    <a:pt x="227" y="742"/>
                  </a:lnTo>
                  <a:lnTo>
                    <a:pt x="442" y="770"/>
                  </a:lnTo>
                  <a:lnTo>
                    <a:pt x="464" y="611"/>
                  </a:lnTo>
                  <a:lnTo>
                    <a:pt x="476" y="523"/>
                  </a:lnTo>
                  <a:lnTo>
                    <a:pt x="455" y="491"/>
                  </a:lnTo>
                  <a:lnTo>
                    <a:pt x="406" y="500"/>
                  </a:lnTo>
                  <a:lnTo>
                    <a:pt x="342" y="508"/>
                  </a:lnTo>
                  <a:lnTo>
                    <a:pt x="330" y="436"/>
                  </a:lnTo>
                  <a:lnTo>
                    <a:pt x="252" y="378"/>
                  </a:lnTo>
                  <a:lnTo>
                    <a:pt x="263" y="341"/>
                  </a:lnTo>
                  <a:lnTo>
                    <a:pt x="270" y="275"/>
                  </a:lnTo>
                  <a:lnTo>
                    <a:pt x="170" y="134"/>
                  </a:lnTo>
                  <a:lnTo>
                    <a:pt x="184" y="9"/>
                  </a:lnTo>
                  <a:lnTo>
                    <a:pt x="115" y="0"/>
                  </a:lnTo>
                  <a:close/>
                </a:path>
              </a:pathLst>
            </a:custGeom>
            <a:solidFill>
              <a:schemeClr val="tx2"/>
            </a:solidFill>
            <a:ln w="19050">
              <a:solidFill>
                <a:schemeClr val="tx1"/>
              </a:solidFill>
              <a:prstDash val="solid"/>
              <a:round/>
              <a:headEnd/>
              <a:tailEnd/>
            </a:ln>
          </p:spPr>
          <p:txBody>
            <a:bodyPr/>
            <a:lstStyle/>
            <a:p>
              <a:endParaRPr lang="en-US" sz="1200" b="1">
                <a:solidFill>
                  <a:srgbClr val="000000"/>
                </a:solidFill>
              </a:endParaRPr>
            </a:p>
          </p:txBody>
        </p:sp>
        <p:grpSp>
          <p:nvGrpSpPr>
            <p:cNvPr id="44" name="Shape - Hawaii"/>
            <p:cNvGrpSpPr/>
            <p:nvPr/>
          </p:nvGrpSpPr>
          <p:grpSpPr>
            <a:xfrm>
              <a:off x="2157414" y="4101330"/>
              <a:ext cx="622300" cy="477838"/>
              <a:chOff x="2184402" y="4672013"/>
              <a:chExt cx="622300" cy="477838"/>
            </a:xfrm>
            <a:solidFill>
              <a:srgbClr val="7BC7ED"/>
            </a:solidFill>
          </p:grpSpPr>
          <p:sp>
            <p:nvSpPr>
              <p:cNvPr id="117" name="Freeform 4"/>
              <p:cNvSpPr>
                <a:spLocks noChangeAspect="1"/>
              </p:cNvSpPr>
              <p:nvPr/>
            </p:nvSpPr>
            <p:spPr bwMode="auto">
              <a:xfrm>
                <a:off x="2184402" y="4731923"/>
                <a:ext cx="47758" cy="69294"/>
              </a:xfrm>
              <a:custGeom>
                <a:avLst/>
                <a:gdLst>
                  <a:gd name="T0" fmla="*/ 0 w 66"/>
                  <a:gd name="T1" fmla="*/ 96 h 96"/>
                  <a:gd name="T2" fmla="*/ 0 w 66"/>
                  <a:gd name="T3" fmla="*/ 68 h 96"/>
                  <a:gd name="T4" fmla="*/ 37 w 66"/>
                  <a:gd name="T5" fmla="*/ 0 h 96"/>
                  <a:gd name="T6" fmla="*/ 66 w 66"/>
                  <a:gd name="T7" fmla="*/ 20 h 96"/>
                  <a:gd name="T8" fmla="*/ 34 w 66"/>
                  <a:gd name="T9" fmla="*/ 96 h 96"/>
                  <a:gd name="T10" fmla="*/ 0 w 66"/>
                  <a:gd name="T11" fmla="*/ 96 h 96"/>
                  <a:gd name="T12" fmla="*/ 0 60000 65536"/>
                  <a:gd name="T13" fmla="*/ 0 60000 65536"/>
                  <a:gd name="T14" fmla="*/ 0 60000 65536"/>
                  <a:gd name="T15" fmla="*/ 0 60000 65536"/>
                  <a:gd name="T16" fmla="*/ 0 60000 65536"/>
                  <a:gd name="T17" fmla="*/ 0 60000 65536"/>
                  <a:gd name="T18" fmla="*/ 0 w 66"/>
                  <a:gd name="T19" fmla="*/ 0 h 96"/>
                  <a:gd name="T20" fmla="*/ 66 w 66"/>
                  <a:gd name="T21" fmla="*/ 96 h 96"/>
                </a:gdLst>
                <a:ahLst/>
                <a:cxnLst>
                  <a:cxn ang="T12">
                    <a:pos x="T0" y="T1"/>
                  </a:cxn>
                  <a:cxn ang="T13">
                    <a:pos x="T2" y="T3"/>
                  </a:cxn>
                  <a:cxn ang="T14">
                    <a:pos x="T4" y="T5"/>
                  </a:cxn>
                  <a:cxn ang="T15">
                    <a:pos x="T6" y="T7"/>
                  </a:cxn>
                  <a:cxn ang="T16">
                    <a:pos x="T8" y="T9"/>
                  </a:cxn>
                  <a:cxn ang="T17">
                    <a:pos x="T10" y="T11"/>
                  </a:cxn>
                </a:cxnLst>
                <a:rect l="T18" t="T19" r="T20" b="T21"/>
                <a:pathLst>
                  <a:path w="66" h="96">
                    <a:moveTo>
                      <a:pt x="0" y="96"/>
                    </a:moveTo>
                    <a:lnTo>
                      <a:pt x="0" y="68"/>
                    </a:lnTo>
                    <a:lnTo>
                      <a:pt x="37" y="0"/>
                    </a:lnTo>
                    <a:lnTo>
                      <a:pt x="66" y="20"/>
                    </a:lnTo>
                    <a:lnTo>
                      <a:pt x="34" y="96"/>
                    </a:lnTo>
                    <a:lnTo>
                      <a:pt x="0" y="96"/>
                    </a:lnTo>
                    <a:close/>
                  </a:path>
                </a:pathLst>
              </a:custGeom>
              <a:solidFill>
                <a:schemeClr val="accent2"/>
              </a:solidFill>
              <a:ln w="19050">
                <a:solidFill>
                  <a:schemeClr val="tx1"/>
                </a:solidFill>
                <a:prstDash val="solid"/>
                <a:round/>
                <a:headEnd/>
                <a:tailEnd/>
              </a:ln>
            </p:spPr>
            <p:txBody>
              <a:bodyPr/>
              <a:lstStyle/>
              <a:p>
                <a:endParaRPr lang="en-US" sz="1200" b="1">
                  <a:solidFill>
                    <a:srgbClr val="000000"/>
                  </a:solidFill>
                </a:endParaRPr>
              </a:p>
            </p:txBody>
          </p:sp>
          <p:sp>
            <p:nvSpPr>
              <p:cNvPr id="118" name="Freeform 5"/>
              <p:cNvSpPr>
                <a:spLocks noChangeAspect="1"/>
              </p:cNvSpPr>
              <p:nvPr/>
            </p:nvSpPr>
            <p:spPr bwMode="auto">
              <a:xfrm>
                <a:off x="2252421" y="4672013"/>
                <a:ext cx="89727" cy="87339"/>
              </a:xfrm>
              <a:custGeom>
                <a:avLst/>
                <a:gdLst>
                  <a:gd name="T0" fmla="*/ 27 w 124"/>
                  <a:gd name="T1" fmla="*/ 13 h 121"/>
                  <a:gd name="T2" fmla="*/ 0 w 124"/>
                  <a:gd name="T3" fmla="*/ 72 h 121"/>
                  <a:gd name="T4" fmla="*/ 48 w 124"/>
                  <a:gd name="T5" fmla="*/ 110 h 121"/>
                  <a:gd name="T6" fmla="*/ 103 w 124"/>
                  <a:gd name="T7" fmla="*/ 121 h 121"/>
                  <a:gd name="T8" fmla="*/ 124 w 124"/>
                  <a:gd name="T9" fmla="*/ 73 h 121"/>
                  <a:gd name="T10" fmla="*/ 110 w 124"/>
                  <a:gd name="T11" fmla="*/ 0 h 121"/>
                  <a:gd name="T12" fmla="*/ 27 w 124"/>
                  <a:gd name="T13" fmla="*/ 13 h 121"/>
                  <a:gd name="T14" fmla="*/ 0 60000 65536"/>
                  <a:gd name="T15" fmla="*/ 0 60000 65536"/>
                  <a:gd name="T16" fmla="*/ 0 60000 65536"/>
                  <a:gd name="T17" fmla="*/ 0 60000 65536"/>
                  <a:gd name="T18" fmla="*/ 0 60000 65536"/>
                  <a:gd name="T19" fmla="*/ 0 60000 65536"/>
                  <a:gd name="T20" fmla="*/ 0 60000 65536"/>
                  <a:gd name="T21" fmla="*/ 0 w 124"/>
                  <a:gd name="T22" fmla="*/ 0 h 121"/>
                  <a:gd name="T23" fmla="*/ 124 w 124"/>
                  <a:gd name="T24" fmla="*/ 121 h 12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24" h="121">
                    <a:moveTo>
                      <a:pt x="27" y="13"/>
                    </a:moveTo>
                    <a:lnTo>
                      <a:pt x="0" y="72"/>
                    </a:lnTo>
                    <a:lnTo>
                      <a:pt x="48" y="110"/>
                    </a:lnTo>
                    <a:lnTo>
                      <a:pt x="103" y="121"/>
                    </a:lnTo>
                    <a:lnTo>
                      <a:pt x="124" y="73"/>
                    </a:lnTo>
                    <a:lnTo>
                      <a:pt x="110" y="0"/>
                    </a:lnTo>
                    <a:lnTo>
                      <a:pt x="27" y="13"/>
                    </a:lnTo>
                    <a:close/>
                  </a:path>
                </a:pathLst>
              </a:custGeom>
              <a:solidFill>
                <a:schemeClr val="accent2"/>
              </a:solidFill>
              <a:ln w="19050">
                <a:solidFill>
                  <a:schemeClr val="tx1"/>
                </a:solidFill>
                <a:prstDash val="solid"/>
                <a:round/>
                <a:headEnd/>
                <a:tailEnd/>
              </a:ln>
            </p:spPr>
            <p:txBody>
              <a:bodyPr/>
              <a:lstStyle/>
              <a:p>
                <a:endParaRPr lang="en-US" sz="1200" b="1">
                  <a:solidFill>
                    <a:srgbClr val="000000"/>
                  </a:solidFill>
                </a:endParaRPr>
              </a:p>
            </p:txBody>
          </p:sp>
          <p:sp>
            <p:nvSpPr>
              <p:cNvPr id="119" name="Freeform 6"/>
              <p:cNvSpPr>
                <a:spLocks noChangeAspect="1"/>
              </p:cNvSpPr>
              <p:nvPr/>
            </p:nvSpPr>
            <p:spPr bwMode="auto">
              <a:xfrm>
                <a:off x="2336359" y="4731923"/>
                <a:ext cx="133143" cy="98166"/>
              </a:xfrm>
              <a:custGeom>
                <a:avLst/>
                <a:gdLst>
                  <a:gd name="T0" fmla="*/ 0 w 184"/>
                  <a:gd name="T1" fmla="*/ 48 h 136"/>
                  <a:gd name="T2" fmla="*/ 126 w 184"/>
                  <a:gd name="T3" fmla="*/ 0 h 136"/>
                  <a:gd name="T4" fmla="*/ 149 w 184"/>
                  <a:gd name="T5" fmla="*/ 59 h 136"/>
                  <a:gd name="T6" fmla="*/ 173 w 184"/>
                  <a:gd name="T7" fmla="*/ 72 h 136"/>
                  <a:gd name="T8" fmla="*/ 184 w 184"/>
                  <a:gd name="T9" fmla="*/ 120 h 136"/>
                  <a:gd name="T10" fmla="*/ 121 w 184"/>
                  <a:gd name="T11" fmla="*/ 127 h 136"/>
                  <a:gd name="T12" fmla="*/ 76 w 184"/>
                  <a:gd name="T13" fmla="*/ 136 h 136"/>
                  <a:gd name="T14" fmla="*/ 0 w 184"/>
                  <a:gd name="T15" fmla="*/ 48 h 136"/>
                  <a:gd name="T16" fmla="*/ 0 60000 65536"/>
                  <a:gd name="T17" fmla="*/ 0 60000 65536"/>
                  <a:gd name="T18" fmla="*/ 0 60000 65536"/>
                  <a:gd name="T19" fmla="*/ 0 60000 65536"/>
                  <a:gd name="T20" fmla="*/ 0 60000 65536"/>
                  <a:gd name="T21" fmla="*/ 0 60000 65536"/>
                  <a:gd name="T22" fmla="*/ 0 60000 65536"/>
                  <a:gd name="T23" fmla="*/ 0 60000 65536"/>
                  <a:gd name="T24" fmla="*/ 0 w 184"/>
                  <a:gd name="T25" fmla="*/ 0 h 136"/>
                  <a:gd name="T26" fmla="*/ 184 w 184"/>
                  <a:gd name="T27" fmla="*/ 136 h 1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84" h="136">
                    <a:moveTo>
                      <a:pt x="0" y="48"/>
                    </a:moveTo>
                    <a:lnTo>
                      <a:pt x="126" y="0"/>
                    </a:lnTo>
                    <a:lnTo>
                      <a:pt x="149" y="59"/>
                    </a:lnTo>
                    <a:lnTo>
                      <a:pt x="173" y="72"/>
                    </a:lnTo>
                    <a:lnTo>
                      <a:pt x="184" y="120"/>
                    </a:lnTo>
                    <a:lnTo>
                      <a:pt x="121" y="127"/>
                    </a:lnTo>
                    <a:lnTo>
                      <a:pt x="76" y="136"/>
                    </a:lnTo>
                    <a:lnTo>
                      <a:pt x="0" y="48"/>
                    </a:lnTo>
                    <a:close/>
                  </a:path>
                </a:pathLst>
              </a:custGeom>
              <a:solidFill>
                <a:schemeClr val="accent2"/>
              </a:solidFill>
              <a:ln w="19050">
                <a:solidFill>
                  <a:schemeClr val="tx1"/>
                </a:solidFill>
                <a:prstDash val="solid"/>
                <a:round/>
                <a:headEnd/>
                <a:tailEnd/>
              </a:ln>
            </p:spPr>
            <p:txBody>
              <a:bodyPr/>
              <a:lstStyle/>
              <a:p>
                <a:endParaRPr lang="en-US" sz="1200" b="1">
                  <a:solidFill>
                    <a:srgbClr val="000000"/>
                  </a:solidFill>
                </a:endParaRPr>
              </a:p>
            </p:txBody>
          </p:sp>
          <p:sp>
            <p:nvSpPr>
              <p:cNvPr id="120" name="Freeform 7"/>
              <p:cNvSpPr>
                <a:spLocks noChangeAspect="1"/>
              </p:cNvSpPr>
              <p:nvPr/>
            </p:nvSpPr>
            <p:spPr bwMode="auto">
              <a:xfrm>
                <a:off x="2473844" y="4806270"/>
                <a:ext cx="105646" cy="51970"/>
              </a:xfrm>
              <a:custGeom>
                <a:avLst/>
                <a:gdLst>
                  <a:gd name="T0" fmla="*/ 22 w 146"/>
                  <a:gd name="T1" fmla="*/ 3 h 72"/>
                  <a:gd name="T2" fmla="*/ 0 w 146"/>
                  <a:gd name="T3" fmla="*/ 67 h 72"/>
                  <a:gd name="T4" fmla="*/ 38 w 146"/>
                  <a:gd name="T5" fmla="*/ 72 h 72"/>
                  <a:gd name="T6" fmla="*/ 62 w 146"/>
                  <a:gd name="T7" fmla="*/ 57 h 72"/>
                  <a:gd name="T8" fmla="*/ 107 w 146"/>
                  <a:gd name="T9" fmla="*/ 58 h 72"/>
                  <a:gd name="T10" fmla="*/ 146 w 146"/>
                  <a:gd name="T11" fmla="*/ 30 h 72"/>
                  <a:gd name="T12" fmla="*/ 120 w 146"/>
                  <a:gd name="T13" fmla="*/ 20 h 72"/>
                  <a:gd name="T14" fmla="*/ 101 w 146"/>
                  <a:gd name="T15" fmla="*/ 0 h 72"/>
                  <a:gd name="T16" fmla="*/ 22 w 146"/>
                  <a:gd name="T17" fmla="*/ 3 h 7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46"/>
                  <a:gd name="T28" fmla="*/ 0 h 72"/>
                  <a:gd name="T29" fmla="*/ 146 w 146"/>
                  <a:gd name="T30" fmla="*/ 72 h 7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46" h="72">
                    <a:moveTo>
                      <a:pt x="22" y="3"/>
                    </a:moveTo>
                    <a:lnTo>
                      <a:pt x="0" y="67"/>
                    </a:lnTo>
                    <a:lnTo>
                      <a:pt x="38" y="72"/>
                    </a:lnTo>
                    <a:lnTo>
                      <a:pt x="62" y="57"/>
                    </a:lnTo>
                    <a:lnTo>
                      <a:pt x="107" y="58"/>
                    </a:lnTo>
                    <a:lnTo>
                      <a:pt x="146" y="30"/>
                    </a:lnTo>
                    <a:lnTo>
                      <a:pt x="120" y="20"/>
                    </a:lnTo>
                    <a:lnTo>
                      <a:pt x="101" y="0"/>
                    </a:lnTo>
                    <a:lnTo>
                      <a:pt x="22" y="3"/>
                    </a:lnTo>
                    <a:close/>
                  </a:path>
                </a:pathLst>
              </a:custGeom>
              <a:solidFill>
                <a:schemeClr val="accent2"/>
              </a:solidFill>
              <a:ln w="19050">
                <a:solidFill>
                  <a:schemeClr val="tx1"/>
                </a:solidFill>
                <a:prstDash val="solid"/>
                <a:round/>
                <a:headEnd/>
                <a:tailEnd/>
              </a:ln>
            </p:spPr>
            <p:txBody>
              <a:bodyPr/>
              <a:lstStyle/>
              <a:p>
                <a:endParaRPr lang="en-US" sz="1200" b="1">
                  <a:solidFill>
                    <a:srgbClr val="000000"/>
                  </a:solidFill>
                </a:endParaRPr>
              </a:p>
            </p:txBody>
          </p:sp>
          <p:sp>
            <p:nvSpPr>
              <p:cNvPr id="121" name="Freeform 8"/>
              <p:cNvSpPr>
                <a:spLocks noChangeAspect="1"/>
              </p:cNvSpPr>
              <p:nvPr/>
            </p:nvSpPr>
            <p:spPr bwMode="auto">
              <a:xfrm>
                <a:off x="2504959" y="4879894"/>
                <a:ext cx="43416" cy="37534"/>
              </a:xfrm>
              <a:custGeom>
                <a:avLst/>
                <a:gdLst>
                  <a:gd name="T0" fmla="*/ 52 w 60"/>
                  <a:gd name="T1" fmla="*/ 0 h 52"/>
                  <a:gd name="T2" fmla="*/ 0 w 60"/>
                  <a:gd name="T3" fmla="*/ 4 h 52"/>
                  <a:gd name="T4" fmla="*/ 9 w 60"/>
                  <a:gd name="T5" fmla="*/ 52 h 52"/>
                  <a:gd name="T6" fmla="*/ 60 w 60"/>
                  <a:gd name="T7" fmla="*/ 40 h 52"/>
                  <a:gd name="T8" fmla="*/ 52 w 60"/>
                  <a:gd name="T9" fmla="*/ 0 h 52"/>
                  <a:gd name="T10" fmla="*/ 0 60000 65536"/>
                  <a:gd name="T11" fmla="*/ 0 60000 65536"/>
                  <a:gd name="T12" fmla="*/ 0 60000 65536"/>
                  <a:gd name="T13" fmla="*/ 0 60000 65536"/>
                  <a:gd name="T14" fmla="*/ 0 60000 65536"/>
                  <a:gd name="T15" fmla="*/ 0 w 60"/>
                  <a:gd name="T16" fmla="*/ 0 h 52"/>
                  <a:gd name="T17" fmla="*/ 60 w 60"/>
                  <a:gd name="T18" fmla="*/ 52 h 52"/>
                </a:gdLst>
                <a:ahLst/>
                <a:cxnLst>
                  <a:cxn ang="T10">
                    <a:pos x="T0" y="T1"/>
                  </a:cxn>
                  <a:cxn ang="T11">
                    <a:pos x="T2" y="T3"/>
                  </a:cxn>
                  <a:cxn ang="T12">
                    <a:pos x="T4" y="T5"/>
                  </a:cxn>
                  <a:cxn ang="T13">
                    <a:pos x="T6" y="T7"/>
                  </a:cxn>
                  <a:cxn ang="T14">
                    <a:pos x="T8" y="T9"/>
                  </a:cxn>
                </a:cxnLst>
                <a:rect l="T15" t="T16" r="T17" b="T18"/>
                <a:pathLst>
                  <a:path w="60" h="52">
                    <a:moveTo>
                      <a:pt x="52" y="0"/>
                    </a:moveTo>
                    <a:lnTo>
                      <a:pt x="0" y="4"/>
                    </a:lnTo>
                    <a:lnTo>
                      <a:pt x="9" y="52"/>
                    </a:lnTo>
                    <a:lnTo>
                      <a:pt x="60" y="40"/>
                    </a:lnTo>
                    <a:lnTo>
                      <a:pt x="52" y="0"/>
                    </a:lnTo>
                    <a:close/>
                  </a:path>
                </a:pathLst>
              </a:custGeom>
              <a:solidFill>
                <a:schemeClr val="accent2"/>
              </a:solidFill>
              <a:ln w="19050">
                <a:solidFill>
                  <a:schemeClr val="tx1"/>
                </a:solidFill>
                <a:prstDash val="solid"/>
                <a:round/>
                <a:headEnd/>
                <a:tailEnd/>
              </a:ln>
            </p:spPr>
            <p:txBody>
              <a:bodyPr/>
              <a:lstStyle/>
              <a:p>
                <a:endParaRPr lang="en-US" sz="1200" b="1">
                  <a:solidFill>
                    <a:srgbClr val="000000"/>
                  </a:solidFill>
                </a:endParaRPr>
              </a:p>
            </p:txBody>
          </p:sp>
          <p:sp>
            <p:nvSpPr>
              <p:cNvPr id="122" name="Freeform 9"/>
              <p:cNvSpPr>
                <a:spLocks noChangeAspect="1"/>
              </p:cNvSpPr>
              <p:nvPr/>
            </p:nvSpPr>
            <p:spPr bwMode="auto">
              <a:xfrm>
                <a:off x="2551993" y="4920316"/>
                <a:ext cx="29668" cy="36812"/>
              </a:xfrm>
              <a:custGeom>
                <a:avLst/>
                <a:gdLst>
                  <a:gd name="T0" fmla="*/ 0 w 41"/>
                  <a:gd name="T1" fmla="*/ 20 h 51"/>
                  <a:gd name="T2" fmla="*/ 41 w 41"/>
                  <a:gd name="T3" fmla="*/ 0 h 51"/>
                  <a:gd name="T4" fmla="*/ 41 w 41"/>
                  <a:gd name="T5" fmla="*/ 45 h 51"/>
                  <a:gd name="T6" fmla="*/ 14 w 41"/>
                  <a:gd name="T7" fmla="*/ 51 h 51"/>
                  <a:gd name="T8" fmla="*/ 0 w 41"/>
                  <a:gd name="T9" fmla="*/ 20 h 51"/>
                  <a:gd name="T10" fmla="*/ 0 60000 65536"/>
                  <a:gd name="T11" fmla="*/ 0 60000 65536"/>
                  <a:gd name="T12" fmla="*/ 0 60000 65536"/>
                  <a:gd name="T13" fmla="*/ 0 60000 65536"/>
                  <a:gd name="T14" fmla="*/ 0 60000 65536"/>
                  <a:gd name="T15" fmla="*/ 0 w 41"/>
                  <a:gd name="T16" fmla="*/ 0 h 51"/>
                  <a:gd name="T17" fmla="*/ 41 w 41"/>
                  <a:gd name="T18" fmla="*/ 51 h 51"/>
                </a:gdLst>
                <a:ahLst/>
                <a:cxnLst>
                  <a:cxn ang="T10">
                    <a:pos x="T0" y="T1"/>
                  </a:cxn>
                  <a:cxn ang="T11">
                    <a:pos x="T2" y="T3"/>
                  </a:cxn>
                  <a:cxn ang="T12">
                    <a:pos x="T4" y="T5"/>
                  </a:cxn>
                  <a:cxn ang="T13">
                    <a:pos x="T6" y="T7"/>
                  </a:cxn>
                  <a:cxn ang="T14">
                    <a:pos x="T8" y="T9"/>
                  </a:cxn>
                </a:cxnLst>
                <a:rect l="T15" t="T16" r="T17" b="T18"/>
                <a:pathLst>
                  <a:path w="41" h="51">
                    <a:moveTo>
                      <a:pt x="0" y="20"/>
                    </a:moveTo>
                    <a:lnTo>
                      <a:pt x="41" y="0"/>
                    </a:lnTo>
                    <a:lnTo>
                      <a:pt x="41" y="45"/>
                    </a:lnTo>
                    <a:lnTo>
                      <a:pt x="14" y="51"/>
                    </a:lnTo>
                    <a:lnTo>
                      <a:pt x="0" y="20"/>
                    </a:lnTo>
                    <a:close/>
                  </a:path>
                </a:pathLst>
              </a:custGeom>
              <a:solidFill>
                <a:schemeClr val="bg1"/>
              </a:solidFill>
              <a:ln w="19050">
                <a:solidFill>
                  <a:schemeClr val="tx1"/>
                </a:solidFill>
                <a:prstDash val="solid"/>
                <a:round/>
                <a:headEnd/>
                <a:tailEnd/>
              </a:ln>
            </p:spPr>
            <p:txBody>
              <a:bodyPr/>
              <a:lstStyle/>
              <a:p>
                <a:endParaRPr lang="en-US" sz="1200" b="1">
                  <a:solidFill>
                    <a:srgbClr val="000000"/>
                  </a:solidFill>
                </a:endParaRPr>
              </a:p>
            </p:txBody>
          </p:sp>
          <p:sp>
            <p:nvSpPr>
              <p:cNvPr id="123" name="Freeform"/>
              <p:cNvSpPr>
                <a:spLocks noChangeAspect="1"/>
              </p:cNvSpPr>
              <p:nvPr/>
            </p:nvSpPr>
            <p:spPr bwMode="auto">
              <a:xfrm>
                <a:off x="2626524" y="4937639"/>
                <a:ext cx="180178" cy="212212"/>
              </a:xfrm>
              <a:custGeom>
                <a:avLst/>
                <a:gdLst>
                  <a:gd name="T0" fmla="*/ 42 w 249"/>
                  <a:gd name="T1" fmla="*/ 0 h 294"/>
                  <a:gd name="T2" fmla="*/ 0 w 249"/>
                  <a:gd name="T3" fmla="*/ 112 h 294"/>
                  <a:gd name="T4" fmla="*/ 30 w 249"/>
                  <a:gd name="T5" fmla="*/ 167 h 294"/>
                  <a:gd name="T6" fmla="*/ 30 w 249"/>
                  <a:gd name="T7" fmla="*/ 267 h 294"/>
                  <a:gd name="T8" fmla="*/ 90 w 249"/>
                  <a:gd name="T9" fmla="*/ 294 h 294"/>
                  <a:gd name="T10" fmla="*/ 117 w 249"/>
                  <a:gd name="T11" fmla="*/ 235 h 294"/>
                  <a:gd name="T12" fmla="*/ 193 w 249"/>
                  <a:gd name="T13" fmla="*/ 222 h 294"/>
                  <a:gd name="T14" fmla="*/ 249 w 249"/>
                  <a:gd name="T15" fmla="*/ 158 h 294"/>
                  <a:gd name="T16" fmla="*/ 190 w 249"/>
                  <a:gd name="T17" fmla="*/ 58 h 294"/>
                  <a:gd name="T18" fmla="*/ 42 w 249"/>
                  <a:gd name="T19" fmla="*/ 0 h 29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49"/>
                  <a:gd name="T31" fmla="*/ 0 h 294"/>
                  <a:gd name="T32" fmla="*/ 249 w 249"/>
                  <a:gd name="T33" fmla="*/ 294 h 29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49" h="294">
                    <a:moveTo>
                      <a:pt x="42" y="0"/>
                    </a:moveTo>
                    <a:lnTo>
                      <a:pt x="0" y="112"/>
                    </a:lnTo>
                    <a:lnTo>
                      <a:pt x="30" y="167"/>
                    </a:lnTo>
                    <a:lnTo>
                      <a:pt x="30" y="267"/>
                    </a:lnTo>
                    <a:lnTo>
                      <a:pt x="90" y="294"/>
                    </a:lnTo>
                    <a:lnTo>
                      <a:pt x="117" y="235"/>
                    </a:lnTo>
                    <a:lnTo>
                      <a:pt x="193" y="222"/>
                    </a:lnTo>
                    <a:lnTo>
                      <a:pt x="249" y="158"/>
                    </a:lnTo>
                    <a:lnTo>
                      <a:pt x="190" y="58"/>
                    </a:lnTo>
                    <a:lnTo>
                      <a:pt x="42" y="0"/>
                    </a:lnTo>
                    <a:close/>
                  </a:path>
                </a:pathLst>
              </a:custGeom>
              <a:solidFill>
                <a:schemeClr val="accent2"/>
              </a:solidFill>
              <a:ln w="19050">
                <a:solidFill>
                  <a:schemeClr val="tx1"/>
                </a:solidFill>
                <a:prstDash val="solid"/>
                <a:round/>
                <a:headEnd/>
                <a:tailEnd/>
              </a:ln>
            </p:spPr>
            <p:txBody>
              <a:bodyPr/>
              <a:lstStyle/>
              <a:p>
                <a:endParaRPr lang="en-US" sz="1200" b="1">
                  <a:solidFill>
                    <a:srgbClr val="000000"/>
                  </a:solidFill>
                </a:endParaRPr>
              </a:p>
            </p:txBody>
          </p:sp>
          <p:sp>
            <p:nvSpPr>
              <p:cNvPr id="124" name="Freeform"/>
              <p:cNvSpPr>
                <a:spLocks noChangeAspect="1"/>
              </p:cNvSpPr>
              <p:nvPr/>
            </p:nvSpPr>
            <p:spPr bwMode="auto">
              <a:xfrm>
                <a:off x="2562847" y="4838751"/>
                <a:ext cx="99857" cy="83008"/>
              </a:xfrm>
              <a:custGeom>
                <a:avLst/>
                <a:gdLst>
                  <a:gd name="T0" fmla="*/ 29 w 138"/>
                  <a:gd name="T1" fmla="*/ 0 h 115"/>
                  <a:gd name="T2" fmla="*/ 0 w 138"/>
                  <a:gd name="T3" fmla="*/ 34 h 115"/>
                  <a:gd name="T4" fmla="*/ 12 w 138"/>
                  <a:gd name="T5" fmla="*/ 61 h 115"/>
                  <a:gd name="T6" fmla="*/ 38 w 138"/>
                  <a:gd name="T7" fmla="*/ 70 h 115"/>
                  <a:gd name="T8" fmla="*/ 64 w 138"/>
                  <a:gd name="T9" fmla="*/ 115 h 115"/>
                  <a:gd name="T10" fmla="*/ 136 w 138"/>
                  <a:gd name="T11" fmla="*/ 97 h 115"/>
                  <a:gd name="T12" fmla="*/ 138 w 138"/>
                  <a:gd name="T13" fmla="*/ 49 h 115"/>
                  <a:gd name="T14" fmla="*/ 85 w 138"/>
                  <a:gd name="T15" fmla="*/ 9 h 115"/>
                  <a:gd name="T16" fmla="*/ 29 w 138"/>
                  <a:gd name="T17" fmla="*/ 0 h 11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38"/>
                  <a:gd name="T28" fmla="*/ 0 h 115"/>
                  <a:gd name="T29" fmla="*/ 138 w 138"/>
                  <a:gd name="T30" fmla="*/ 115 h 11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38" h="115">
                    <a:moveTo>
                      <a:pt x="29" y="0"/>
                    </a:moveTo>
                    <a:lnTo>
                      <a:pt x="0" y="34"/>
                    </a:lnTo>
                    <a:lnTo>
                      <a:pt x="12" y="61"/>
                    </a:lnTo>
                    <a:lnTo>
                      <a:pt x="38" y="70"/>
                    </a:lnTo>
                    <a:lnTo>
                      <a:pt x="64" y="115"/>
                    </a:lnTo>
                    <a:lnTo>
                      <a:pt x="136" y="97"/>
                    </a:lnTo>
                    <a:lnTo>
                      <a:pt x="138" y="49"/>
                    </a:lnTo>
                    <a:lnTo>
                      <a:pt x="85" y="9"/>
                    </a:lnTo>
                    <a:lnTo>
                      <a:pt x="29" y="0"/>
                    </a:lnTo>
                    <a:close/>
                  </a:path>
                </a:pathLst>
              </a:custGeom>
              <a:solidFill>
                <a:schemeClr val="accent2"/>
              </a:solidFill>
              <a:ln w="19050">
                <a:solidFill>
                  <a:schemeClr val="tx1"/>
                </a:solidFill>
                <a:prstDash val="solid"/>
                <a:round/>
                <a:headEnd/>
                <a:tailEnd/>
              </a:ln>
            </p:spPr>
            <p:txBody>
              <a:bodyPr/>
              <a:lstStyle/>
              <a:p>
                <a:endParaRPr lang="en-US" sz="1200" b="1">
                  <a:solidFill>
                    <a:srgbClr val="000000"/>
                  </a:solidFill>
                </a:endParaRPr>
              </a:p>
            </p:txBody>
          </p:sp>
        </p:grpSp>
        <p:sp>
          <p:nvSpPr>
            <p:cNvPr id="45" name="Shape - Georgia"/>
            <p:cNvSpPr>
              <a:spLocks noChangeAspect="1"/>
            </p:cNvSpPr>
            <p:nvPr/>
          </p:nvSpPr>
          <p:spPr bwMode="auto">
            <a:xfrm>
              <a:off x="6061075" y="3347268"/>
              <a:ext cx="708025" cy="722313"/>
            </a:xfrm>
            <a:custGeom>
              <a:avLst/>
              <a:gdLst>
                <a:gd name="T0" fmla="*/ 0 w 447"/>
                <a:gd name="T1" fmla="*/ 2147483647 h 463"/>
                <a:gd name="T2" fmla="*/ 2147483647 w 447"/>
                <a:gd name="T3" fmla="*/ 2147483647 h 463"/>
                <a:gd name="T4" fmla="*/ 2147483647 w 447"/>
                <a:gd name="T5" fmla="*/ 2147483647 h 463"/>
                <a:gd name="T6" fmla="*/ 2147483647 w 447"/>
                <a:gd name="T7" fmla="*/ 0 h 463"/>
                <a:gd name="T8" fmla="*/ 2147483647 w 447"/>
                <a:gd name="T9" fmla="*/ 2147483647 h 463"/>
                <a:gd name="T10" fmla="*/ 2147483647 w 447"/>
                <a:gd name="T11" fmla="*/ 2147483647 h 463"/>
                <a:gd name="T12" fmla="*/ 2147483647 w 447"/>
                <a:gd name="T13" fmla="*/ 2147483647 h 463"/>
                <a:gd name="T14" fmla="*/ 2147483647 w 447"/>
                <a:gd name="T15" fmla="*/ 2147483647 h 463"/>
                <a:gd name="T16" fmla="*/ 2147483647 w 447"/>
                <a:gd name="T17" fmla="*/ 2147483647 h 463"/>
                <a:gd name="T18" fmla="*/ 2147483647 w 447"/>
                <a:gd name="T19" fmla="*/ 2147483647 h 463"/>
                <a:gd name="T20" fmla="*/ 2147483647 w 447"/>
                <a:gd name="T21" fmla="*/ 2147483647 h 463"/>
                <a:gd name="T22" fmla="*/ 2147483647 w 447"/>
                <a:gd name="T23" fmla="*/ 2147483647 h 463"/>
                <a:gd name="T24" fmla="*/ 2147483647 w 447"/>
                <a:gd name="T25" fmla="*/ 2147483647 h 463"/>
                <a:gd name="T26" fmla="*/ 2147483647 w 447"/>
                <a:gd name="T27" fmla="*/ 2147483647 h 463"/>
                <a:gd name="T28" fmla="*/ 2147483647 w 447"/>
                <a:gd name="T29" fmla="*/ 2147483647 h 463"/>
                <a:gd name="T30" fmla="*/ 2147483647 w 447"/>
                <a:gd name="T31" fmla="*/ 2147483647 h 463"/>
                <a:gd name="T32" fmla="*/ 2147483647 w 447"/>
                <a:gd name="T33" fmla="*/ 2147483647 h 463"/>
                <a:gd name="T34" fmla="*/ 2147483647 w 447"/>
                <a:gd name="T35" fmla="*/ 2147483647 h 463"/>
                <a:gd name="T36" fmla="*/ 0 w 447"/>
                <a:gd name="T37" fmla="*/ 2147483647 h 463"/>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447"/>
                <a:gd name="T58" fmla="*/ 0 h 463"/>
                <a:gd name="T59" fmla="*/ 447 w 447"/>
                <a:gd name="T60" fmla="*/ 463 h 463"/>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447" h="463">
                  <a:moveTo>
                    <a:pt x="0" y="28"/>
                  </a:moveTo>
                  <a:lnTo>
                    <a:pt x="4" y="28"/>
                  </a:lnTo>
                  <a:lnTo>
                    <a:pt x="109" y="9"/>
                  </a:lnTo>
                  <a:lnTo>
                    <a:pt x="201" y="0"/>
                  </a:lnTo>
                  <a:lnTo>
                    <a:pt x="188" y="23"/>
                  </a:lnTo>
                  <a:lnTo>
                    <a:pt x="216" y="23"/>
                  </a:lnTo>
                  <a:lnTo>
                    <a:pt x="375" y="167"/>
                  </a:lnTo>
                  <a:lnTo>
                    <a:pt x="438" y="259"/>
                  </a:lnTo>
                  <a:lnTo>
                    <a:pt x="447" y="322"/>
                  </a:lnTo>
                  <a:lnTo>
                    <a:pt x="426" y="336"/>
                  </a:lnTo>
                  <a:lnTo>
                    <a:pt x="438" y="399"/>
                  </a:lnTo>
                  <a:lnTo>
                    <a:pt x="393" y="402"/>
                  </a:lnTo>
                  <a:lnTo>
                    <a:pt x="393" y="456"/>
                  </a:lnTo>
                  <a:lnTo>
                    <a:pt x="358" y="429"/>
                  </a:lnTo>
                  <a:lnTo>
                    <a:pt x="128" y="463"/>
                  </a:lnTo>
                  <a:lnTo>
                    <a:pt x="76" y="363"/>
                  </a:lnTo>
                  <a:lnTo>
                    <a:pt x="113" y="295"/>
                  </a:lnTo>
                  <a:lnTo>
                    <a:pt x="64" y="260"/>
                  </a:lnTo>
                  <a:lnTo>
                    <a:pt x="0" y="28"/>
                  </a:lnTo>
                  <a:close/>
                </a:path>
              </a:pathLst>
            </a:custGeom>
            <a:solidFill>
              <a:schemeClr val="tx2"/>
            </a:solidFill>
            <a:ln w="19050">
              <a:solidFill>
                <a:schemeClr val="tx1"/>
              </a:solidFill>
              <a:prstDash val="solid"/>
              <a:round/>
              <a:headEnd/>
              <a:tailEnd/>
            </a:ln>
          </p:spPr>
          <p:txBody>
            <a:bodyPr/>
            <a:lstStyle/>
            <a:p>
              <a:endParaRPr lang="en-US" sz="1200" b="1">
                <a:solidFill>
                  <a:srgbClr val="000000"/>
                </a:solidFill>
              </a:endParaRPr>
            </a:p>
          </p:txBody>
        </p:sp>
        <p:sp>
          <p:nvSpPr>
            <p:cNvPr id="46" name="Shape - Florida"/>
            <p:cNvSpPr>
              <a:spLocks noChangeAspect="1"/>
            </p:cNvSpPr>
            <p:nvPr/>
          </p:nvSpPr>
          <p:spPr bwMode="auto">
            <a:xfrm>
              <a:off x="5900737" y="3966393"/>
              <a:ext cx="1206500" cy="809625"/>
            </a:xfrm>
            <a:custGeom>
              <a:avLst/>
              <a:gdLst>
                <a:gd name="T0" fmla="*/ 0 w 765"/>
                <a:gd name="T1" fmla="*/ 2147483647 h 519"/>
                <a:gd name="T2" fmla="*/ 2147483647 w 765"/>
                <a:gd name="T3" fmla="*/ 2147483647 h 519"/>
                <a:gd name="T4" fmla="*/ 2147483647 w 765"/>
                <a:gd name="T5" fmla="*/ 2147483647 h 519"/>
                <a:gd name="T6" fmla="*/ 2147483647 w 765"/>
                <a:gd name="T7" fmla="*/ 2147483647 h 519"/>
                <a:gd name="T8" fmla="*/ 2147483647 w 765"/>
                <a:gd name="T9" fmla="*/ 2147483647 h 519"/>
                <a:gd name="T10" fmla="*/ 2147483647 w 765"/>
                <a:gd name="T11" fmla="*/ 2147483647 h 519"/>
                <a:gd name="T12" fmla="*/ 2147483647 w 765"/>
                <a:gd name="T13" fmla="*/ 0 h 519"/>
                <a:gd name="T14" fmla="*/ 2147483647 w 765"/>
                <a:gd name="T15" fmla="*/ 2147483647 h 519"/>
                <a:gd name="T16" fmla="*/ 2147483647 w 765"/>
                <a:gd name="T17" fmla="*/ 2147483647 h 519"/>
                <a:gd name="T18" fmla="*/ 2147483647 w 765"/>
                <a:gd name="T19" fmla="*/ 2147483647 h 519"/>
                <a:gd name="T20" fmla="*/ 2147483647 w 765"/>
                <a:gd name="T21" fmla="*/ 2147483647 h 519"/>
                <a:gd name="T22" fmla="*/ 2147483647 w 765"/>
                <a:gd name="T23" fmla="*/ 2147483647 h 519"/>
                <a:gd name="T24" fmla="*/ 2147483647 w 765"/>
                <a:gd name="T25" fmla="*/ 2147483647 h 519"/>
                <a:gd name="T26" fmla="*/ 2147483647 w 765"/>
                <a:gd name="T27" fmla="*/ 2147483647 h 519"/>
                <a:gd name="T28" fmla="*/ 2147483647 w 765"/>
                <a:gd name="T29" fmla="*/ 2147483647 h 519"/>
                <a:gd name="T30" fmla="*/ 2147483647 w 765"/>
                <a:gd name="T31" fmla="*/ 2147483647 h 519"/>
                <a:gd name="T32" fmla="*/ 2147483647 w 765"/>
                <a:gd name="T33" fmla="*/ 2147483647 h 519"/>
                <a:gd name="T34" fmla="*/ 2147483647 w 765"/>
                <a:gd name="T35" fmla="*/ 2147483647 h 519"/>
                <a:gd name="T36" fmla="*/ 2147483647 w 765"/>
                <a:gd name="T37" fmla="*/ 2147483647 h 519"/>
                <a:gd name="T38" fmla="*/ 2147483647 w 765"/>
                <a:gd name="T39" fmla="*/ 2147483647 h 519"/>
                <a:gd name="T40" fmla="*/ 2147483647 w 765"/>
                <a:gd name="T41" fmla="*/ 2147483647 h 519"/>
                <a:gd name="T42" fmla="*/ 2147483647 w 765"/>
                <a:gd name="T43" fmla="*/ 2147483647 h 519"/>
                <a:gd name="T44" fmla="*/ 2147483647 w 765"/>
                <a:gd name="T45" fmla="*/ 2147483647 h 519"/>
                <a:gd name="T46" fmla="*/ 2147483647 w 765"/>
                <a:gd name="T47" fmla="*/ 2147483647 h 519"/>
                <a:gd name="T48" fmla="*/ 2147483647 w 765"/>
                <a:gd name="T49" fmla="*/ 2147483647 h 519"/>
                <a:gd name="T50" fmla="*/ 2147483647 w 765"/>
                <a:gd name="T51" fmla="*/ 2147483647 h 519"/>
                <a:gd name="T52" fmla="*/ 2147483647 w 765"/>
                <a:gd name="T53" fmla="*/ 2147483647 h 519"/>
                <a:gd name="T54" fmla="*/ 2147483647 w 765"/>
                <a:gd name="T55" fmla="*/ 2147483647 h 519"/>
                <a:gd name="T56" fmla="*/ 2147483647 w 765"/>
                <a:gd name="T57" fmla="*/ 2147483647 h 519"/>
                <a:gd name="T58" fmla="*/ 2147483647 w 765"/>
                <a:gd name="T59" fmla="*/ 2147483647 h 519"/>
                <a:gd name="T60" fmla="*/ 2147483647 w 765"/>
                <a:gd name="T61" fmla="*/ 2147483647 h 519"/>
                <a:gd name="T62" fmla="*/ 2147483647 w 765"/>
                <a:gd name="T63" fmla="*/ 2147483647 h 519"/>
                <a:gd name="T64" fmla="*/ 2147483647 w 765"/>
                <a:gd name="T65" fmla="*/ 2147483647 h 519"/>
                <a:gd name="T66" fmla="*/ 2147483647 w 765"/>
                <a:gd name="T67" fmla="*/ 2147483647 h 519"/>
                <a:gd name="T68" fmla="*/ 2147483647 w 765"/>
                <a:gd name="T69" fmla="*/ 2147483647 h 519"/>
                <a:gd name="T70" fmla="*/ 2147483647 w 765"/>
                <a:gd name="T71" fmla="*/ 2147483647 h 519"/>
                <a:gd name="T72" fmla="*/ 2147483647 w 765"/>
                <a:gd name="T73" fmla="*/ 2147483647 h 519"/>
                <a:gd name="T74" fmla="*/ 2147483647 w 765"/>
                <a:gd name="T75" fmla="*/ 2147483647 h 519"/>
                <a:gd name="T76" fmla="*/ 2147483647 w 765"/>
                <a:gd name="T77" fmla="*/ 2147483647 h 519"/>
                <a:gd name="T78" fmla="*/ 0 w 765"/>
                <a:gd name="T79" fmla="*/ 2147483647 h 519"/>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765"/>
                <a:gd name="T121" fmla="*/ 0 h 519"/>
                <a:gd name="T122" fmla="*/ 765 w 765"/>
                <a:gd name="T123" fmla="*/ 519 h 519"/>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765" h="519">
                  <a:moveTo>
                    <a:pt x="0" y="51"/>
                  </a:moveTo>
                  <a:lnTo>
                    <a:pt x="210" y="30"/>
                  </a:lnTo>
                  <a:lnTo>
                    <a:pt x="233" y="64"/>
                  </a:lnTo>
                  <a:lnTo>
                    <a:pt x="458" y="30"/>
                  </a:lnTo>
                  <a:lnTo>
                    <a:pt x="496" y="58"/>
                  </a:lnTo>
                  <a:lnTo>
                    <a:pt x="496" y="4"/>
                  </a:lnTo>
                  <a:lnTo>
                    <a:pt x="493" y="0"/>
                  </a:lnTo>
                  <a:lnTo>
                    <a:pt x="538" y="3"/>
                  </a:lnTo>
                  <a:lnTo>
                    <a:pt x="586" y="83"/>
                  </a:lnTo>
                  <a:lnTo>
                    <a:pt x="662" y="192"/>
                  </a:lnTo>
                  <a:lnTo>
                    <a:pt x="699" y="286"/>
                  </a:lnTo>
                  <a:lnTo>
                    <a:pt x="756" y="352"/>
                  </a:lnTo>
                  <a:lnTo>
                    <a:pt x="765" y="447"/>
                  </a:lnTo>
                  <a:lnTo>
                    <a:pt x="747" y="504"/>
                  </a:lnTo>
                  <a:lnTo>
                    <a:pt x="666" y="519"/>
                  </a:lnTo>
                  <a:lnTo>
                    <a:pt x="653" y="495"/>
                  </a:lnTo>
                  <a:lnTo>
                    <a:pt x="596" y="460"/>
                  </a:lnTo>
                  <a:lnTo>
                    <a:pt x="578" y="425"/>
                  </a:lnTo>
                  <a:lnTo>
                    <a:pt x="563" y="411"/>
                  </a:lnTo>
                  <a:lnTo>
                    <a:pt x="554" y="378"/>
                  </a:lnTo>
                  <a:lnTo>
                    <a:pt x="541" y="387"/>
                  </a:lnTo>
                  <a:lnTo>
                    <a:pt x="496" y="344"/>
                  </a:lnTo>
                  <a:lnTo>
                    <a:pt x="507" y="304"/>
                  </a:lnTo>
                  <a:lnTo>
                    <a:pt x="496" y="282"/>
                  </a:lnTo>
                  <a:lnTo>
                    <a:pt x="483" y="289"/>
                  </a:lnTo>
                  <a:lnTo>
                    <a:pt x="484" y="313"/>
                  </a:lnTo>
                  <a:lnTo>
                    <a:pt x="470" y="282"/>
                  </a:lnTo>
                  <a:lnTo>
                    <a:pt x="471" y="209"/>
                  </a:lnTo>
                  <a:lnTo>
                    <a:pt x="443" y="165"/>
                  </a:lnTo>
                  <a:lnTo>
                    <a:pt x="371" y="130"/>
                  </a:lnTo>
                  <a:lnTo>
                    <a:pt x="335" y="89"/>
                  </a:lnTo>
                  <a:lnTo>
                    <a:pt x="295" y="85"/>
                  </a:lnTo>
                  <a:lnTo>
                    <a:pt x="279" y="110"/>
                  </a:lnTo>
                  <a:lnTo>
                    <a:pt x="219" y="128"/>
                  </a:lnTo>
                  <a:lnTo>
                    <a:pt x="185" y="110"/>
                  </a:lnTo>
                  <a:lnTo>
                    <a:pt x="167" y="83"/>
                  </a:lnTo>
                  <a:lnTo>
                    <a:pt x="55" y="107"/>
                  </a:lnTo>
                  <a:lnTo>
                    <a:pt x="31" y="88"/>
                  </a:lnTo>
                  <a:lnTo>
                    <a:pt x="6" y="109"/>
                  </a:lnTo>
                  <a:lnTo>
                    <a:pt x="0" y="51"/>
                  </a:lnTo>
                  <a:close/>
                </a:path>
              </a:pathLst>
            </a:custGeom>
            <a:solidFill>
              <a:schemeClr val="tx2"/>
            </a:solidFill>
            <a:ln w="19050">
              <a:solidFill>
                <a:schemeClr val="tx1"/>
              </a:solidFill>
              <a:prstDash val="solid"/>
              <a:round/>
              <a:headEnd/>
              <a:tailEnd/>
            </a:ln>
          </p:spPr>
          <p:txBody>
            <a:bodyPr/>
            <a:lstStyle/>
            <a:p>
              <a:endParaRPr lang="en-US" sz="1200" b="1">
                <a:solidFill>
                  <a:srgbClr val="000000"/>
                </a:solidFill>
              </a:endParaRPr>
            </a:p>
          </p:txBody>
        </p:sp>
        <p:sp>
          <p:nvSpPr>
            <p:cNvPr id="47" name="Shape - Connecticut"/>
            <p:cNvSpPr>
              <a:spLocks noChangeAspect="1"/>
            </p:cNvSpPr>
            <p:nvPr/>
          </p:nvSpPr>
          <p:spPr bwMode="auto">
            <a:xfrm>
              <a:off x="7294562" y="1908992"/>
              <a:ext cx="242887" cy="185738"/>
            </a:xfrm>
            <a:custGeom>
              <a:avLst/>
              <a:gdLst>
                <a:gd name="T0" fmla="*/ 0 w 153"/>
                <a:gd name="T1" fmla="*/ 2147483647 h 118"/>
                <a:gd name="T2" fmla="*/ 2147483647 w 153"/>
                <a:gd name="T3" fmla="*/ 0 h 118"/>
                <a:gd name="T4" fmla="*/ 2147483647 w 153"/>
                <a:gd name="T5" fmla="*/ 2147483647 h 118"/>
                <a:gd name="T6" fmla="*/ 2147483647 w 153"/>
                <a:gd name="T7" fmla="*/ 2147483647 h 118"/>
                <a:gd name="T8" fmla="*/ 2147483647 w 153"/>
                <a:gd name="T9" fmla="*/ 2147483647 h 118"/>
                <a:gd name="T10" fmla="*/ 2147483647 w 153"/>
                <a:gd name="T11" fmla="*/ 2147483647 h 118"/>
                <a:gd name="T12" fmla="*/ 2147483647 w 153"/>
                <a:gd name="T13" fmla="*/ 2147483647 h 118"/>
                <a:gd name="T14" fmla="*/ 0 w 153"/>
                <a:gd name="T15" fmla="*/ 2147483647 h 118"/>
                <a:gd name="T16" fmla="*/ 0 60000 65536"/>
                <a:gd name="T17" fmla="*/ 0 60000 65536"/>
                <a:gd name="T18" fmla="*/ 0 60000 65536"/>
                <a:gd name="T19" fmla="*/ 0 60000 65536"/>
                <a:gd name="T20" fmla="*/ 0 60000 65536"/>
                <a:gd name="T21" fmla="*/ 0 60000 65536"/>
                <a:gd name="T22" fmla="*/ 0 60000 65536"/>
                <a:gd name="T23" fmla="*/ 0 60000 65536"/>
                <a:gd name="T24" fmla="*/ 0 w 153"/>
                <a:gd name="T25" fmla="*/ 0 h 118"/>
                <a:gd name="T26" fmla="*/ 153 w 153"/>
                <a:gd name="T27" fmla="*/ 118 h 11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53" h="118">
                  <a:moveTo>
                    <a:pt x="0" y="30"/>
                  </a:moveTo>
                  <a:lnTo>
                    <a:pt x="118" y="0"/>
                  </a:lnTo>
                  <a:lnTo>
                    <a:pt x="153" y="54"/>
                  </a:lnTo>
                  <a:lnTo>
                    <a:pt x="133" y="78"/>
                  </a:lnTo>
                  <a:lnTo>
                    <a:pt x="95" y="69"/>
                  </a:lnTo>
                  <a:lnTo>
                    <a:pt x="37" y="118"/>
                  </a:lnTo>
                  <a:lnTo>
                    <a:pt x="6" y="93"/>
                  </a:lnTo>
                  <a:lnTo>
                    <a:pt x="0" y="30"/>
                  </a:lnTo>
                  <a:close/>
                </a:path>
              </a:pathLst>
            </a:custGeom>
            <a:solidFill>
              <a:schemeClr val="accent2"/>
            </a:solidFill>
            <a:ln w="19050">
              <a:solidFill>
                <a:schemeClr val="tx1"/>
              </a:solidFill>
              <a:prstDash val="solid"/>
              <a:round/>
              <a:headEnd/>
              <a:tailEnd/>
            </a:ln>
          </p:spPr>
          <p:txBody>
            <a:bodyPr/>
            <a:lstStyle/>
            <a:p>
              <a:endParaRPr lang="en-US" sz="1200" b="1">
                <a:solidFill>
                  <a:srgbClr val="B0DDF4"/>
                </a:solidFill>
              </a:endParaRPr>
            </a:p>
          </p:txBody>
        </p:sp>
        <p:sp>
          <p:nvSpPr>
            <p:cNvPr id="48" name="Shape - Delaware"/>
            <p:cNvSpPr>
              <a:spLocks noChangeAspect="1"/>
            </p:cNvSpPr>
            <p:nvPr/>
          </p:nvSpPr>
          <p:spPr bwMode="auto">
            <a:xfrm>
              <a:off x="7129462" y="2396355"/>
              <a:ext cx="153987" cy="190500"/>
            </a:xfrm>
            <a:custGeom>
              <a:avLst/>
              <a:gdLst>
                <a:gd name="T0" fmla="*/ 0 w 98"/>
                <a:gd name="T1" fmla="*/ 2147483647 h 122"/>
                <a:gd name="T2" fmla="*/ 2147483647 w 98"/>
                <a:gd name="T3" fmla="*/ 0 h 122"/>
                <a:gd name="T4" fmla="*/ 2147483647 w 98"/>
                <a:gd name="T5" fmla="*/ 2147483647 h 122"/>
                <a:gd name="T6" fmla="*/ 2147483647 w 98"/>
                <a:gd name="T7" fmla="*/ 2147483647 h 122"/>
                <a:gd name="T8" fmla="*/ 2147483647 w 98"/>
                <a:gd name="T9" fmla="*/ 2147483647 h 122"/>
                <a:gd name="T10" fmla="*/ 2147483647 w 98"/>
                <a:gd name="T11" fmla="*/ 2147483647 h 122"/>
                <a:gd name="T12" fmla="*/ 2147483647 w 98"/>
                <a:gd name="T13" fmla="*/ 2147483647 h 122"/>
                <a:gd name="T14" fmla="*/ 0 w 98"/>
                <a:gd name="T15" fmla="*/ 2147483647 h 122"/>
                <a:gd name="T16" fmla="*/ 0 60000 65536"/>
                <a:gd name="T17" fmla="*/ 0 60000 65536"/>
                <a:gd name="T18" fmla="*/ 0 60000 65536"/>
                <a:gd name="T19" fmla="*/ 0 60000 65536"/>
                <a:gd name="T20" fmla="*/ 0 60000 65536"/>
                <a:gd name="T21" fmla="*/ 0 60000 65536"/>
                <a:gd name="T22" fmla="*/ 0 60000 65536"/>
                <a:gd name="T23" fmla="*/ 0 60000 65536"/>
                <a:gd name="T24" fmla="*/ 0 w 98"/>
                <a:gd name="T25" fmla="*/ 0 h 122"/>
                <a:gd name="T26" fmla="*/ 98 w 98"/>
                <a:gd name="T27" fmla="*/ 122 h 12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98" h="122">
                  <a:moveTo>
                    <a:pt x="0" y="8"/>
                  </a:moveTo>
                  <a:lnTo>
                    <a:pt x="21" y="0"/>
                  </a:lnTo>
                  <a:lnTo>
                    <a:pt x="66" y="27"/>
                  </a:lnTo>
                  <a:lnTo>
                    <a:pt x="66" y="54"/>
                  </a:lnTo>
                  <a:lnTo>
                    <a:pt x="97" y="73"/>
                  </a:lnTo>
                  <a:lnTo>
                    <a:pt x="98" y="109"/>
                  </a:lnTo>
                  <a:lnTo>
                    <a:pt x="48" y="122"/>
                  </a:lnTo>
                  <a:lnTo>
                    <a:pt x="0" y="8"/>
                  </a:lnTo>
                  <a:close/>
                </a:path>
              </a:pathLst>
            </a:custGeom>
            <a:solidFill>
              <a:schemeClr val="accent2"/>
            </a:solidFill>
            <a:ln w="19050">
              <a:solidFill>
                <a:schemeClr val="tx1"/>
              </a:solidFill>
              <a:prstDash val="solid"/>
              <a:round/>
              <a:headEnd/>
              <a:tailEnd/>
            </a:ln>
          </p:spPr>
          <p:txBody>
            <a:bodyPr/>
            <a:lstStyle/>
            <a:p>
              <a:endParaRPr lang="en-US" sz="1200" b="1">
                <a:solidFill>
                  <a:srgbClr val="000000"/>
                </a:solidFill>
              </a:endParaRPr>
            </a:p>
          </p:txBody>
        </p:sp>
        <p:sp>
          <p:nvSpPr>
            <p:cNvPr id="49" name="Shape - Colorado"/>
            <p:cNvSpPr>
              <a:spLocks noChangeAspect="1"/>
            </p:cNvSpPr>
            <p:nvPr/>
          </p:nvSpPr>
          <p:spPr bwMode="auto">
            <a:xfrm>
              <a:off x="2971798" y="2520181"/>
              <a:ext cx="928688" cy="682625"/>
            </a:xfrm>
            <a:custGeom>
              <a:avLst/>
              <a:gdLst>
                <a:gd name="T0" fmla="*/ 2147483647 w 590"/>
                <a:gd name="T1" fmla="*/ 0 h 439"/>
                <a:gd name="T2" fmla="*/ 2147483647 w 590"/>
                <a:gd name="T3" fmla="*/ 2147483647 h 439"/>
                <a:gd name="T4" fmla="*/ 0 w 590"/>
                <a:gd name="T5" fmla="*/ 2147483647 h 439"/>
                <a:gd name="T6" fmla="*/ 2147483647 w 590"/>
                <a:gd name="T7" fmla="*/ 2147483647 h 439"/>
                <a:gd name="T8" fmla="*/ 2147483647 w 590"/>
                <a:gd name="T9" fmla="*/ 2147483647 h 439"/>
                <a:gd name="T10" fmla="*/ 2147483647 w 590"/>
                <a:gd name="T11" fmla="*/ 2147483647 h 439"/>
                <a:gd name="T12" fmla="*/ 2147483647 w 590"/>
                <a:gd name="T13" fmla="*/ 2147483647 h 439"/>
                <a:gd name="T14" fmla="*/ 2147483647 w 590"/>
                <a:gd name="T15" fmla="*/ 2147483647 h 439"/>
                <a:gd name="T16" fmla="*/ 2147483647 w 590"/>
                <a:gd name="T17" fmla="*/ 0 h 43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90"/>
                <a:gd name="T28" fmla="*/ 0 h 439"/>
                <a:gd name="T29" fmla="*/ 590 w 590"/>
                <a:gd name="T30" fmla="*/ 439 h 439"/>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90" h="439">
                  <a:moveTo>
                    <a:pt x="49" y="0"/>
                  </a:moveTo>
                  <a:lnTo>
                    <a:pt x="19" y="263"/>
                  </a:lnTo>
                  <a:lnTo>
                    <a:pt x="0" y="415"/>
                  </a:lnTo>
                  <a:lnTo>
                    <a:pt x="295" y="430"/>
                  </a:lnTo>
                  <a:lnTo>
                    <a:pt x="577" y="439"/>
                  </a:lnTo>
                  <a:lnTo>
                    <a:pt x="586" y="234"/>
                  </a:lnTo>
                  <a:lnTo>
                    <a:pt x="590" y="32"/>
                  </a:lnTo>
                  <a:lnTo>
                    <a:pt x="429" y="29"/>
                  </a:lnTo>
                  <a:lnTo>
                    <a:pt x="49" y="0"/>
                  </a:lnTo>
                  <a:close/>
                </a:path>
              </a:pathLst>
            </a:custGeom>
            <a:solidFill>
              <a:schemeClr val="accent2"/>
            </a:solidFill>
            <a:ln w="19050">
              <a:solidFill>
                <a:schemeClr val="tx1"/>
              </a:solidFill>
              <a:prstDash val="solid"/>
              <a:round/>
              <a:headEnd/>
              <a:tailEnd/>
            </a:ln>
          </p:spPr>
          <p:txBody>
            <a:bodyPr/>
            <a:lstStyle/>
            <a:p>
              <a:endParaRPr lang="en-US" sz="1200" b="1">
                <a:solidFill>
                  <a:srgbClr val="000000"/>
                </a:solidFill>
              </a:endParaRPr>
            </a:p>
          </p:txBody>
        </p:sp>
        <p:sp>
          <p:nvSpPr>
            <p:cNvPr id="50" name="Shape - California"/>
            <p:cNvSpPr>
              <a:spLocks noChangeAspect="1"/>
            </p:cNvSpPr>
            <p:nvPr/>
          </p:nvSpPr>
          <p:spPr bwMode="auto">
            <a:xfrm>
              <a:off x="1181098" y="2042343"/>
              <a:ext cx="1098551" cy="1673225"/>
            </a:xfrm>
            <a:custGeom>
              <a:avLst/>
              <a:gdLst>
                <a:gd name="T0" fmla="*/ 2147483647 w 697"/>
                <a:gd name="T1" fmla="*/ 0 h 1077"/>
                <a:gd name="T2" fmla="*/ 2147483647 w 697"/>
                <a:gd name="T3" fmla="*/ 2147483647 h 1077"/>
                <a:gd name="T4" fmla="*/ 2147483647 w 697"/>
                <a:gd name="T5" fmla="*/ 2147483647 h 1077"/>
                <a:gd name="T6" fmla="*/ 2147483647 w 697"/>
                <a:gd name="T7" fmla="*/ 2147483647 h 1077"/>
                <a:gd name="T8" fmla="*/ 2147483647 w 697"/>
                <a:gd name="T9" fmla="*/ 2147483647 h 1077"/>
                <a:gd name="T10" fmla="*/ 2147483647 w 697"/>
                <a:gd name="T11" fmla="*/ 2147483647 h 1077"/>
                <a:gd name="T12" fmla="*/ 2147483647 w 697"/>
                <a:gd name="T13" fmla="*/ 2147483647 h 1077"/>
                <a:gd name="T14" fmla="*/ 2147483647 w 697"/>
                <a:gd name="T15" fmla="*/ 2147483647 h 1077"/>
                <a:gd name="T16" fmla="*/ 2147483647 w 697"/>
                <a:gd name="T17" fmla="*/ 2147483647 h 1077"/>
                <a:gd name="T18" fmla="*/ 2147483647 w 697"/>
                <a:gd name="T19" fmla="*/ 2147483647 h 1077"/>
                <a:gd name="T20" fmla="*/ 2147483647 w 697"/>
                <a:gd name="T21" fmla="*/ 2147483647 h 1077"/>
                <a:gd name="T22" fmla="*/ 2147483647 w 697"/>
                <a:gd name="T23" fmla="*/ 2147483647 h 1077"/>
                <a:gd name="T24" fmla="*/ 2147483647 w 697"/>
                <a:gd name="T25" fmla="*/ 2147483647 h 1077"/>
                <a:gd name="T26" fmla="*/ 2147483647 w 697"/>
                <a:gd name="T27" fmla="*/ 2147483647 h 1077"/>
                <a:gd name="T28" fmla="*/ 2147483647 w 697"/>
                <a:gd name="T29" fmla="*/ 2147483647 h 1077"/>
                <a:gd name="T30" fmla="*/ 2147483647 w 697"/>
                <a:gd name="T31" fmla="*/ 2147483647 h 1077"/>
                <a:gd name="T32" fmla="*/ 2147483647 w 697"/>
                <a:gd name="T33" fmla="*/ 2147483647 h 1077"/>
                <a:gd name="T34" fmla="*/ 2147483647 w 697"/>
                <a:gd name="T35" fmla="*/ 2147483647 h 1077"/>
                <a:gd name="T36" fmla="*/ 2147483647 w 697"/>
                <a:gd name="T37" fmla="*/ 2147483647 h 1077"/>
                <a:gd name="T38" fmla="*/ 2147483647 w 697"/>
                <a:gd name="T39" fmla="*/ 2147483647 h 1077"/>
                <a:gd name="T40" fmla="*/ 2147483647 w 697"/>
                <a:gd name="T41" fmla="*/ 2147483647 h 1077"/>
                <a:gd name="T42" fmla="*/ 2147483647 w 697"/>
                <a:gd name="T43" fmla="*/ 2147483647 h 1077"/>
                <a:gd name="T44" fmla="*/ 2147483647 w 697"/>
                <a:gd name="T45" fmla="*/ 2147483647 h 1077"/>
                <a:gd name="T46" fmla="*/ 2147483647 w 697"/>
                <a:gd name="T47" fmla="*/ 2147483647 h 1077"/>
                <a:gd name="T48" fmla="*/ 2147483647 w 697"/>
                <a:gd name="T49" fmla="*/ 2147483647 h 1077"/>
                <a:gd name="T50" fmla="*/ 2147483647 w 697"/>
                <a:gd name="T51" fmla="*/ 2147483647 h 1077"/>
                <a:gd name="T52" fmla="*/ 2147483647 w 697"/>
                <a:gd name="T53" fmla="*/ 2147483647 h 1077"/>
                <a:gd name="T54" fmla="*/ 2147483647 w 697"/>
                <a:gd name="T55" fmla="*/ 2147483647 h 1077"/>
                <a:gd name="T56" fmla="*/ 2147483647 w 697"/>
                <a:gd name="T57" fmla="*/ 2147483647 h 1077"/>
                <a:gd name="T58" fmla="*/ 2147483647 w 697"/>
                <a:gd name="T59" fmla="*/ 2147483647 h 1077"/>
                <a:gd name="T60" fmla="*/ 2147483647 w 697"/>
                <a:gd name="T61" fmla="*/ 2147483647 h 1077"/>
                <a:gd name="T62" fmla="*/ 2147483647 w 697"/>
                <a:gd name="T63" fmla="*/ 2147483647 h 1077"/>
                <a:gd name="T64" fmla="*/ 2147483647 w 697"/>
                <a:gd name="T65" fmla="*/ 2147483647 h 1077"/>
                <a:gd name="T66" fmla="*/ 2147483647 w 697"/>
                <a:gd name="T67" fmla="*/ 2147483647 h 1077"/>
                <a:gd name="T68" fmla="*/ 2147483647 w 697"/>
                <a:gd name="T69" fmla="*/ 2147483647 h 1077"/>
                <a:gd name="T70" fmla="*/ 2147483647 w 697"/>
                <a:gd name="T71" fmla="*/ 2147483647 h 1077"/>
                <a:gd name="T72" fmla="*/ 2147483647 w 697"/>
                <a:gd name="T73" fmla="*/ 2147483647 h 1077"/>
                <a:gd name="T74" fmla="*/ 2147483647 w 697"/>
                <a:gd name="T75" fmla="*/ 2147483647 h 1077"/>
                <a:gd name="T76" fmla="*/ 2147483647 w 697"/>
                <a:gd name="T77" fmla="*/ 2147483647 h 1077"/>
                <a:gd name="T78" fmla="*/ 2147483647 w 697"/>
                <a:gd name="T79" fmla="*/ 2147483647 h 1077"/>
                <a:gd name="T80" fmla="*/ 2147483647 w 697"/>
                <a:gd name="T81" fmla="*/ 2147483647 h 1077"/>
                <a:gd name="T82" fmla="*/ 2147483647 w 697"/>
                <a:gd name="T83" fmla="*/ 2147483647 h 1077"/>
                <a:gd name="T84" fmla="*/ 2147483647 w 697"/>
                <a:gd name="T85" fmla="*/ 2147483647 h 1077"/>
                <a:gd name="T86" fmla="*/ 0 w 697"/>
                <a:gd name="T87" fmla="*/ 2147483647 h 1077"/>
                <a:gd name="T88" fmla="*/ 2147483647 w 697"/>
                <a:gd name="T89" fmla="*/ 2147483647 h 1077"/>
                <a:gd name="T90" fmla="*/ 2147483647 w 697"/>
                <a:gd name="T91" fmla="*/ 2147483647 h 1077"/>
                <a:gd name="T92" fmla="*/ 2147483647 w 697"/>
                <a:gd name="T93" fmla="*/ 2147483647 h 1077"/>
                <a:gd name="T94" fmla="*/ 2147483647 w 697"/>
                <a:gd name="T95" fmla="*/ 0 h 1077"/>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697"/>
                <a:gd name="T145" fmla="*/ 0 h 1077"/>
                <a:gd name="T146" fmla="*/ 697 w 697"/>
                <a:gd name="T147" fmla="*/ 1077 h 1077"/>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697" h="1077">
                  <a:moveTo>
                    <a:pt x="53" y="0"/>
                  </a:moveTo>
                  <a:lnTo>
                    <a:pt x="374" y="64"/>
                  </a:lnTo>
                  <a:lnTo>
                    <a:pt x="304" y="381"/>
                  </a:lnTo>
                  <a:lnTo>
                    <a:pt x="664" y="864"/>
                  </a:lnTo>
                  <a:lnTo>
                    <a:pt x="697" y="925"/>
                  </a:lnTo>
                  <a:lnTo>
                    <a:pt x="663" y="955"/>
                  </a:lnTo>
                  <a:lnTo>
                    <a:pt x="641" y="1009"/>
                  </a:lnTo>
                  <a:lnTo>
                    <a:pt x="620" y="1040"/>
                  </a:lnTo>
                  <a:lnTo>
                    <a:pt x="642" y="1068"/>
                  </a:lnTo>
                  <a:lnTo>
                    <a:pt x="605" y="1077"/>
                  </a:lnTo>
                  <a:lnTo>
                    <a:pt x="393" y="1070"/>
                  </a:lnTo>
                  <a:lnTo>
                    <a:pt x="380" y="1007"/>
                  </a:lnTo>
                  <a:lnTo>
                    <a:pt x="343" y="961"/>
                  </a:lnTo>
                  <a:lnTo>
                    <a:pt x="316" y="944"/>
                  </a:lnTo>
                  <a:lnTo>
                    <a:pt x="308" y="912"/>
                  </a:lnTo>
                  <a:lnTo>
                    <a:pt x="286" y="894"/>
                  </a:lnTo>
                  <a:lnTo>
                    <a:pt x="263" y="871"/>
                  </a:lnTo>
                  <a:lnTo>
                    <a:pt x="256" y="846"/>
                  </a:lnTo>
                  <a:lnTo>
                    <a:pt x="235" y="830"/>
                  </a:lnTo>
                  <a:lnTo>
                    <a:pt x="202" y="839"/>
                  </a:lnTo>
                  <a:lnTo>
                    <a:pt x="165" y="825"/>
                  </a:lnTo>
                  <a:lnTo>
                    <a:pt x="165" y="812"/>
                  </a:lnTo>
                  <a:lnTo>
                    <a:pt x="164" y="782"/>
                  </a:lnTo>
                  <a:lnTo>
                    <a:pt x="149" y="749"/>
                  </a:lnTo>
                  <a:lnTo>
                    <a:pt x="147" y="722"/>
                  </a:lnTo>
                  <a:lnTo>
                    <a:pt x="131" y="699"/>
                  </a:lnTo>
                  <a:lnTo>
                    <a:pt x="135" y="676"/>
                  </a:lnTo>
                  <a:lnTo>
                    <a:pt x="89" y="621"/>
                  </a:lnTo>
                  <a:lnTo>
                    <a:pt x="89" y="590"/>
                  </a:lnTo>
                  <a:lnTo>
                    <a:pt x="113" y="578"/>
                  </a:lnTo>
                  <a:lnTo>
                    <a:pt x="113" y="559"/>
                  </a:lnTo>
                  <a:lnTo>
                    <a:pt x="89" y="553"/>
                  </a:lnTo>
                  <a:lnTo>
                    <a:pt x="79" y="523"/>
                  </a:lnTo>
                  <a:lnTo>
                    <a:pt x="67" y="471"/>
                  </a:lnTo>
                  <a:lnTo>
                    <a:pt x="101" y="499"/>
                  </a:lnTo>
                  <a:lnTo>
                    <a:pt x="88" y="462"/>
                  </a:lnTo>
                  <a:lnTo>
                    <a:pt x="113" y="462"/>
                  </a:lnTo>
                  <a:lnTo>
                    <a:pt x="113" y="435"/>
                  </a:lnTo>
                  <a:lnTo>
                    <a:pt x="88" y="417"/>
                  </a:lnTo>
                  <a:lnTo>
                    <a:pt x="76" y="442"/>
                  </a:lnTo>
                  <a:lnTo>
                    <a:pt x="53" y="433"/>
                  </a:lnTo>
                  <a:lnTo>
                    <a:pt x="9" y="313"/>
                  </a:lnTo>
                  <a:lnTo>
                    <a:pt x="21" y="226"/>
                  </a:lnTo>
                  <a:lnTo>
                    <a:pt x="0" y="177"/>
                  </a:lnTo>
                  <a:lnTo>
                    <a:pt x="10" y="140"/>
                  </a:lnTo>
                  <a:lnTo>
                    <a:pt x="32" y="132"/>
                  </a:lnTo>
                  <a:lnTo>
                    <a:pt x="53" y="73"/>
                  </a:lnTo>
                  <a:lnTo>
                    <a:pt x="53" y="0"/>
                  </a:lnTo>
                  <a:close/>
                </a:path>
              </a:pathLst>
            </a:custGeom>
            <a:solidFill>
              <a:schemeClr val="accent2"/>
            </a:solidFill>
            <a:ln w="19050">
              <a:solidFill>
                <a:schemeClr val="tx1"/>
              </a:solidFill>
              <a:prstDash val="solid"/>
              <a:round/>
              <a:headEnd/>
              <a:tailEnd/>
            </a:ln>
          </p:spPr>
          <p:txBody>
            <a:bodyPr/>
            <a:lstStyle/>
            <a:p>
              <a:endParaRPr lang="en-US" sz="1200" b="1">
                <a:solidFill>
                  <a:srgbClr val="000000"/>
                </a:solidFill>
              </a:endParaRPr>
            </a:p>
          </p:txBody>
        </p:sp>
        <p:sp>
          <p:nvSpPr>
            <p:cNvPr id="51" name="Shape - Arkansas"/>
            <p:cNvSpPr>
              <a:spLocks noChangeAspect="1"/>
            </p:cNvSpPr>
            <p:nvPr/>
          </p:nvSpPr>
          <p:spPr bwMode="auto">
            <a:xfrm>
              <a:off x="4854574" y="3218680"/>
              <a:ext cx="633413" cy="582612"/>
            </a:xfrm>
            <a:custGeom>
              <a:avLst/>
              <a:gdLst>
                <a:gd name="T0" fmla="*/ 0 w 401"/>
                <a:gd name="T1" fmla="*/ 34 h 374"/>
                <a:gd name="T2" fmla="*/ 158 w 401"/>
                <a:gd name="T3" fmla="*/ 15 h 374"/>
                <a:gd name="T4" fmla="*/ 353 w 401"/>
                <a:gd name="T5" fmla="*/ 0 h 374"/>
                <a:gd name="T6" fmla="*/ 343 w 401"/>
                <a:gd name="T7" fmla="*/ 49 h 374"/>
                <a:gd name="T8" fmla="*/ 386 w 401"/>
                <a:gd name="T9" fmla="*/ 38 h 374"/>
                <a:gd name="T10" fmla="*/ 401 w 401"/>
                <a:gd name="T11" fmla="*/ 71 h 374"/>
                <a:gd name="T12" fmla="*/ 356 w 401"/>
                <a:gd name="T13" fmla="*/ 101 h 374"/>
                <a:gd name="T14" fmla="*/ 367 w 401"/>
                <a:gd name="T15" fmla="*/ 153 h 374"/>
                <a:gd name="T16" fmla="*/ 321 w 401"/>
                <a:gd name="T17" fmla="*/ 240 h 374"/>
                <a:gd name="T18" fmla="*/ 286 w 401"/>
                <a:gd name="T19" fmla="*/ 293 h 374"/>
                <a:gd name="T20" fmla="*/ 306 w 401"/>
                <a:gd name="T21" fmla="*/ 362 h 374"/>
                <a:gd name="T22" fmla="*/ 58 w 401"/>
                <a:gd name="T23" fmla="*/ 374 h 374"/>
                <a:gd name="T24" fmla="*/ 57 w 401"/>
                <a:gd name="T25" fmla="*/ 332 h 374"/>
                <a:gd name="T26" fmla="*/ 8 w 401"/>
                <a:gd name="T27" fmla="*/ 323 h 374"/>
                <a:gd name="T28" fmla="*/ 8 w 401"/>
                <a:gd name="T29" fmla="*/ 101 h 374"/>
                <a:gd name="T30" fmla="*/ 0 w 401"/>
                <a:gd name="T31" fmla="*/ 34 h 374"/>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401"/>
                <a:gd name="T49" fmla="*/ 0 h 374"/>
                <a:gd name="T50" fmla="*/ 401 w 401"/>
                <a:gd name="T51" fmla="*/ 374 h 374"/>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401" h="374">
                  <a:moveTo>
                    <a:pt x="0" y="34"/>
                  </a:moveTo>
                  <a:lnTo>
                    <a:pt x="158" y="15"/>
                  </a:lnTo>
                  <a:lnTo>
                    <a:pt x="353" y="0"/>
                  </a:lnTo>
                  <a:lnTo>
                    <a:pt x="343" y="49"/>
                  </a:lnTo>
                  <a:lnTo>
                    <a:pt x="386" y="38"/>
                  </a:lnTo>
                  <a:lnTo>
                    <a:pt x="401" y="71"/>
                  </a:lnTo>
                  <a:lnTo>
                    <a:pt x="356" y="101"/>
                  </a:lnTo>
                  <a:lnTo>
                    <a:pt x="367" y="153"/>
                  </a:lnTo>
                  <a:lnTo>
                    <a:pt x="321" y="240"/>
                  </a:lnTo>
                  <a:lnTo>
                    <a:pt x="286" y="293"/>
                  </a:lnTo>
                  <a:lnTo>
                    <a:pt x="306" y="362"/>
                  </a:lnTo>
                  <a:lnTo>
                    <a:pt x="58" y="374"/>
                  </a:lnTo>
                  <a:lnTo>
                    <a:pt x="57" y="332"/>
                  </a:lnTo>
                  <a:lnTo>
                    <a:pt x="8" y="323"/>
                  </a:lnTo>
                  <a:lnTo>
                    <a:pt x="8" y="101"/>
                  </a:lnTo>
                  <a:lnTo>
                    <a:pt x="0" y="34"/>
                  </a:lnTo>
                  <a:close/>
                </a:path>
              </a:pathLst>
            </a:custGeom>
            <a:solidFill>
              <a:schemeClr val="accent2"/>
            </a:solidFill>
            <a:ln w="19050">
              <a:solidFill>
                <a:schemeClr val="tx1"/>
              </a:solidFill>
              <a:prstDash val="solid"/>
              <a:round/>
              <a:headEnd/>
              <a:tailEnd/>
            </a:ln>
          </p:spPr>
          <p:txBody>
            <a:bodyPr/>
            <a:lstStyle/>
            <a:p>
              <a:pPr>
                <a:defRPr/>
              </a:pPr>
              <a:endParaRPr lang="en-US" sz="1200" b="1">
                <a:solidFill>
                  <a:srgbClr val="000000"/>
                </a:solidFill>
              </a:endParaRPr>
            </a:p>
          </p:txBody>
        </p:sp>
        <p:sp>
          <p:nvSpPr>
            <p:cNvPr id="52" name="Shape - Arizona"/>
            <p:cNvSpPr>
              <a:spLocks noChangeAspect="1"/>
            </p:cNvSpPr>
            <p:nvPr/>
          </p:nvSpPr>
          <p:spPr bwMode="auto">
            <a:xfrm>
              <a:off x="2133598" y="3093267"/>
              <a:ext cx="844551" cy="927100"/>
            </a:xfrm>
            <a:custGeom>
              <a:avLst/>
              <a:gdLst>
                <a:gd name="T0" fmla="*/ 2147483647 w 536"/>
                <a:gd name="T1" fmla="*/ 0 h 595"/>
                <a:gd name="T2" fmla="*/ 2147483647 w 536"/>
                <a:gd name="T3" fmla="*/ 2147483647 h 595"/>
                <a:gd name="T4" fmla="*/ 2147483647 w 536"/>
                <a:gd name="T5" fmla="*/ 2147483647 h 595"/>
                <a:gd name="T6" fmla="*/ 2147483647 w 536"/>
                <a:gd name="T7" fmla="*/ 2147483647 h 595"/>
                <a:gd name="T8" fmla="*/ 2147483647 w 536"/>
                <a:gd name="T9" fmla="*/ 2147483647 h 595"/>
                <a:gd name="T10" fmla="*/ 2147483647 w 536"/>
                <a:gd name="T11" fmla="*/ 2147483647 h 595"/>
                <a:gd name="T12" fmla="*/ 2147483647 w 536"/>
                <a:gd name="T13" fmla="*/ 2147483647 h 595"/>
                <a:gd name="T14" fmla="*/ 2147483647 w 536"/>
                <a:gd name="T15" fmla="*/ 2147483647 h 595"/>
                <a:gd name="T16" fmla="*/ 2147483647 w 536"/>
                <a:gd name="T17" fmla="*/ 2147483647 h 595"/>
                <a:gd name="T18" fmla="*/ 2147483647 w 536"/>
                <a:gd name="T19" fmla="*/ 2147483647 h 595"/>
                <a:gd name="T20" fmla="*/ 2147483647 w 536"/>
                <a:gd name="T21" fmla="*/ 2147483647 h 595"/>
                <a:gd name="T22" fmla="*/ 0 w 536"/>
                <a:gd name="T23" fmla="*/ 2147483647 h 595"/>
                <a:gd name="T24" fmla="*/ 2147483647 w 536"/>
                <a:gd name="T25" fmla="*/ 2147483647 h 595"/>
                <a:gd name="T26" fmla="*/ 2147483647 w 536"/>
                <a:gd name="T27" fmla="*/ 2147483647 h 595"/>
                <a:gd name="T28" fmla="*/ 2147483647 w 536"/>
                <a:gd name="T29" fmla="*/ 2147483647 h 595"/>
                <a:gd name="T30" fmla="*/ 2147483647 w 536"/>
                <a:gd name="T31" fmla="*/ 0 h 595"/>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536"/>
                <a:gd name="T49" fmla="*/ 0 h 595"/>
                <a:gd name="T50" fmla="*/ 536 w 536"/>
                <a:gd name="T51" fmla="*/ 595 h 595"/>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536" h="595">
                  <a:moveTo>
                    <a:pt x="136" y="0"/>
                  </a:moveTo>
                  <a:lnTo>
                    <a:pt x="126" y="78"/>
                  </a:lnTo>
                  <a:lnTo>
                    <a:pt x="79" y="69"/>
                  </a:lnTo>
                  <a:lnTo>
                    <a:pt x="82" y="169"/>
                  </a:lnTo>
                  <a:lnTo>
                    <a:pt x="60" y="188"/>
                  </a:lnTo>
                  <a:lnTo>
                    <a:pt x="93" y="249"/>
                  </a:lnTo>
                  <a:lnTo>
                    <a:pt x="60" y="276"/>
                  </a:lnTo>
                  <a:lnTo>
                    <a:pt x="42" y="321"/>
                  </a:lnTo>
                  <a:lnTo>
                    <a:pt x="17" y="364"/>
                  </a:lnTo>
                  <a:lnTo>
                    <a:pt x="35" y="389"/>
                  </a:lnTo>
                  <a:lnTo>
                    <a:pt x="3" y="400"/>
                  </a:lnTo>
                  <a:lnTo>
                    <a:pt x="0" y="440"/>
                  </a:lnTo>
                  <a:lnTo>
                    <a:pt x="301" y="592"/>
                  </a:lnTo>
                  <a:lnTo>
                    <a:pt x="471" y="595"/>
                  </a:lnTo>
                  <a:lnTo>
                    <a:pt x="536" y="46"/>
                  </a:lnTo>
                  <a:lnTo>
                    <a:pt x="136" y="0"/>
                  </a:lnTo>
                  <a:close/>
                </a:path>
              </a:pathLst>
            </a:custGeom>
            <a:solidFill>
              <a:schemeClr val="accent2"/>
            </a:solidFill>
            <a:ln w="19050">
              <a:solidFill>
                <a:schemeClr val="tx1"/>
              </a:solidFill>
              <a:prstDash val="solid"/>
              <a:round/>
              <a:headEnd/>
              <a:tailEnd/>
            </a:ln>
          </p:spPr>
          <p:txBody>
            <a:bodyPr/>
            <a:lstStyle/>
            <a:p>
              <a:endParaRPr lang="en-US" sz="1200" b="1">
                <a:solidFill>
                  <a:srgbClr val="000000"/>
                </a:solidFill>
              </a:endParaRPr>
            </a:p>
          </p:txBody>
        </p:sp>
        <p:sp>
          <p:nvSpPr>
            <p:cNvPr id="53" name="Shape - Alaska"/>
            <p:cNvSpPr>
              <a:spLocks noChangeAspect="1"/>
            </p:cNvSpPr>
            <p:nvPr/>
          </p:nvSpPr>
          <p:spPr bwMode="auto">
            <a:xfrm>
              <a:off x="928895" y="3717156"/>
              <a:ext cx="1617663" cy="1576388"/>
            </a:xfrm>
            <a:custGeom>
              <a:avLst/>
              <a:gdLst>
                <a:gd name="T0" fmla="*/ 2147483647 w 1572"/>
                <a:gd name="T1" fmla="*/ 2147483647 h 1533"/>
                <a:gd name="T2" fmla="*/ 2147483647 w 1572"/>
                <a:gd name="T3" fmla="*/ 0 h 1533"/>
                <a:gd name="T4" fmla="*/ 2147483647 w 1572"/>
                <a:gd name="T5" fmla="*/ 2147483647 h 1533"/>
                <a:gd name="T6" fmla="*/ 2147483647 w 1572"/>
                <a:gd name="T7" fmla="*/ 2147483647 h 1533"/>
                <a:gd name="T8" fmla="*/ 2147483647 w 1572"/>
                <a:gd name="T9" fmla="*/ 2147483647 h 1533"/>
                <a:gd name="T10" fmla="*/ 2147483647 w 1572"/>
                <a:gd name="T11" fmla="*/ 2147483647 h 1533"/>
                <a:gd name="T12" fmla="*/ 2147483647 w 1572"/>
                <a:gd name="T13" fmla="*/ 2147483647 h 1533"/>
                <a:gd name="T14" fmla="*/ 2147483647 w 1572"/>
                <a:gd name="T15" fmla="*/ 2147483647 h 1533"/>
                <a:gd name="T16" fmla="*/ 2147483647 w 1572"/>
                <a:gd name="T17" fmla="*/ 2147483647 h 1533"/>
                <a:gd name="T18" fmla="*/ 2147483647 w 1572"/>
                <a:gd name="T19" fmla="*/ 2147483647 h 1533"/>
                <a:gd name="T20" fmla="*/ 2147483647 w 1572"/>
                <a:gd name="T21" fmla="*/ 2147483647 h 1533"/>
                <a:gd name="T22" fmla="*/ 2147483647 w 1572"/>
                <a:gd name="T23" fmla="*/ 2147483647 h 1533"/>
                <a:gd name="T24" fmla="*/ 2147483647 w 1572"/>
                <a:gd name="T25" fmla="*/ 2147483647 h 1533"/>
                <a:gd name="T26" fmla="*/ 2147483647 w 1572"/>
                <a:gd name="T27" fmla="*/ 2147483647 h 1533"/>
                <a:gd name="T28" fmla="*/ 2147483647 w 1572"/>
                <a:gd name="T29" fmla="*/ 2147483647 h 1533"/>
                <a:gd name="T30" fmla="*/ 2147483647 w 1572"/>
                <a:gd name="T31" fmla="*/ 2147483647 h 1533"/>
                <a:gd name="T32" fmla="*/ 2147483647 w 1572"/>
                <a:gd name="T33" fmla="*/ 2147483647 h 1533"/>
                <a:gd name="T34" fmla="*/ 2147483647 w 1572"/>
                <a:gd name="T35" fmla="*/ 2147483647 h 1533"/>
                <a:gd name="T36" fmla="*/ 2147483647 w 1572"/>
                <a:gd name="T37" fmla="*/ 2147483647 h 1533"/>
                <a:gd name="T38" fmla="*/ 2147483647 w 1572"/>
                <a:gd name="T39" fmla="*/ 2147483647 h 1533"/>
                <a:gd name="T40" fmla="*/ 2147483647 w 1572"/>
                <a:gd name="T41" fmla="*/ 2147483647 h 1533"/>
                <a:gd name="T42" fmla="*/ 2147483647 w 1572"/>
                <a:gd name="T43" fmla="*/ 2147483647 h 1533"/>
                <a:gd name="T44" fmla="*/ 0 w 1572"/>
                <a:gd name="T45" fmla="*/ 2147483647 h 1533"/>
                <a:gd name="T46" fmla="*/ 2147483647 w 1572"/>
                <a:gd name="T47" fmla="*/ 2147483647 h 1533"/>
                <a:gd name="T48" fmla="*/ 2147483647 w 1572"/>
                <a:gd name="T49" fmla="*/ 2147483647 h 1533"/>
                <a:gd name="T50" fmla="*/ 2147483647 w 1572"/>
                <a:gd name="T51" fmla="*/ 2147483647 h 1533"/>
                <a:gd name="T52" fmla="*/ 2147483647 w 1572"/>
                <a:gd name="T53" fmla="*/ 2147483647 h 1533"/>
                <a:gd name="T54" fmla="*/ 2147483647 w 1572"/>
                <a:gd name="T55" fmla="*/ 2147483647 h 1533"/>
                <a:gd name="T56" fmla="*/ 2147483647 w 1572"/>
                <a:gd name="T57" fmla="*/ 2147483647 h 1533"/>
                <a:gd name="T58" fmla="*/ 2147483647 w 1572"/>
                <a:gd name="T59" fmla="*/ 2147483647 h 1533"/>
                <a:gd name="T60" fmla="*/ 2147483647 w 1572"/>
                <a:gd name="T61" fmla="*/ 2147483647 h 1533"/>
                <a:gd name="T62" fmla="*/ 2147483647 w 1572"/>
                <a:gd name="T63" fmla="*/ 2147483647 h 1533"/>
                <a:gd name="T64" fmla="*/ 2147483647 w 1572"/>
                <a:gd name="T65" fmla="*/ 2147483647 h 1533"/>
                <a:gd name="T66" fmla="*/ 2147483647 w 1572"/>
                <a:gd name="T67" fmla="*/ 2147483647 h 1533"/>
                <a:gd name="T68" fmla="*/ 2147483647 w 1572"/>
                <a:gd name="T69" fmla="*/ 2147483647 h 1533"/>
                <a:gd name="T70" fmla="*/ 2147483647 w 1572"/>
                <a:gd name="T71" fmla="*/ 2147483647 h 1533"/>
                <a:gd name="T72" fmla="*/ 2147483647 w 1572"/>
                <a:gd name="T73" fmla="*/ 2147483647 h 1533"/>
                <a:gd name="T74" fmla="*/ 2147483647 w 1572"/>
                <a:gd name="T75" fmla="*/ 2147483647 h 1533"/>
                <a:gd name="T76" fmla="*/ 2147483647 w 1572"/>
                <a:gd name="T77" fmla="*/ 2147483647 h 1533"/>
                <a:gd name="T78" fmla="*/ 2147483647 w 1572"/>
                <a:gd name="T79" fmla="*/ 2147483647 h 1533"/>
                <a:gd name="T80" fmla="*/ 2147483647 w 1572"/>
                <a:gd name="T81" fmla="*/ 2147483647 h 1533"/>
                <a:gd name="T82" fmla="*/ 2147483647 w 1572"/>
                <a:gd name="T83" fmla="*/ 2147483647 h 1533"/>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1572"/>
                <a:gd name="T127" fmla="*/ 0 h 1533"/>
                <a:gd name="T128" fmla="*/ 1572 w 1572"/>
                <a:gd name="T129" fmla="*/ 1533 h 1533"/>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1572" h="1533">
                  <a:moveTo>
                    <a:pt x="251" y="228"/>
                  </a:moveTo>
                  <a:lnTo>
                    <a:pt x="567" y="0"/>
                  </a:lnTo>
                  <a:lnTo>
                    <a:pt x="717" y="40"/>
                  </a:lnTo>
                  <a:lnTo>
                    <a:pt x="790" y="113"/>
                  </a:lnTo>
                  <a:lnTo>
                    <a:pt x="1087" y="142"/>
                  </a:lnTo>
                  <a:lnTo>
                    <a:pt x="1096" y="900"/>
                  </a:lnTo>
                  <a:lnTo>
                    <a:pt x="1193" y="922"/>
                  </a:lnTo>
                  <a:lnTo>
                    <a:pt x="1238" y="1013"/>
                  </a:lnTo>
                  <a:lnTo>
                    <a:pt x="1306" y="982"/>
                  </a:lnTo>
                  <a:lnTo>
                    <a:pt x="1449" y="1188"/>
                  </a:lnTo>
                  <a:lnTo>
                    <a:pt x="1572" y="1283"/>
                  </a:lnTo>
                  <a:lnTo>
                    <a:pt x="1567" y="1365"/>
                  </a:lnTo>
                  <a:lnTo>
                    <a:pt x="1412" y="1375"/>
                  </a:lnTo>
                  <a:lnTo>
                    <a:pt x="1344" y="1124"/>
                  </a:lnTo>
                  <a:lnTo>
                    <a:pt x="855" y="876"/>
                  </a:lnTo>
                  <a:lnTo>
                    <a:pt x="868" y="954"/>
                  </a:lnTo>
                  <a:lnTo>
                    <a:pt x="758" y="1055"/>
                  </a:lnTo>
                  <a:lnTo>
                    <a:pt x="740" y="1018"/>
                  </a:lnTo>
                  <a:lnTo>
                    <a:pt x="709" y="1018"/>
                  </a:lnTo>
                  <a:lnTo>
                    <a:pt x="621" y="1228"/>
                  </a:lnTo>
                  <a:lnTo>
                    <a:pt x="348" y="1435"/>
                  </a:lnTo>
                  <a:lnTo>
                    <a:pt x="78" y="1533"/>
                  </a:lnTo>
                  <a:lnTo>
                    <a:pt x="0" y="1520"/>
                  </a:lnTo>
                  <a:lnTo>
                    <a:pt x="310" y="1343"/>
                  </a:lnTo>
                  <a:lnTo>
                    <a:pt x="348" y="1343"/>
                  </a:lnTo>
                  <a:lnTo>
                    <a:pt x="461" y="1206"/>
                  </a:lnTo>
                  <a:lnTo>
                    <a:pt x="512" y="1201"/>
                  </a:lnTo>
                  <a:lnTo>
                    <a:pt x="589" y="1097"/>
                  </a:lnTo>
                  <a:lnTo>
                    <a:pt x="562" y="1051"/>
                  </a:lnTo>
                  <a:lnTo>
                    <a:pt x="397" y="1073"/>
                  </a:lnTo>
                  <a:lnTo>
                    <a:pt x="284" y="812"/>
                  </a:lnTo>
                  <a:lnTo>
                    <a:pt x="348" y="694"/>
                  </a:lnTo>
                  <a:lnTo>
                    <a:pt x="452" y="653"/>
                  </a:lnTo>
                  <a:lnTo>
                    <a:pt x="415" y="548"/>
                  </a:lnTo>
                  <a:lnTo>
                    <a:pt x="306" y="598"/>
                  </a:lnTo>
                  <a:lnTo>
                    <a:pt x="224" y="447"/>
                  </a:lnTo>
                  <a:lnTo>
                    <a:pt x="315" y="411"/>
                  </a:lnTo>
                  <a:lnTo>
                    <a:pt x="397" y="452"/>
                  </a:lnTo>
                  <a:lnTo>
                    <a:pt x="434" y="429"/>
                  </a:lnTo>
                  <a:lnTo>
                    <a:pt x="366" y="301"/>
                  </a:lnTo>
                  <a:lnTo>
                    <a:pt x="246" y="292"/>
                  </a:lnTo>
                  <a:lnTo>
                    <a:pt x="251" y="228"/>
                  </a:lnTo>
                  <a:close/>
                </a:path>
              </a:pathLst>
            </a:custGeom>
            <a:solidFill>
              <a:schemeClr val="accent2"/>
            </a:solidFill>
            <a:ln w="19050">
              <a:solidFill>
                <a:schemeClr val="tx1"/>
              </a:solidFill>
              <a:prstDash val="solid"/>
              <a:round/>
              <a:headEnd/>
              <a:tailEnd/>
            </a:ln>
          </p:spPr>
          <p:txBody>
            <a:bodyPr/>
            <a:lstStyle/>
            <a:p>
              <a:endParaRPr lang="en-US" b="1">
                <a:solidFill>
                  <a:srgbClr val="000000"/>
                </a:solidFill>
              </a:endParaRPr>
            </a:p>
          </p:txBody>
        </p:sp>
        <p:sp>
          <p:nvSpPr>
            <p:cNvPr id="54" name="Shape - Alabama"/>
            <p:cNvSpPr>
              <a:spLocks noChangeAspect="1"/>
            </p:cNvSpPr>
            <p:nvPr/>
          </p:nvSpPr>
          <p:spPr bwMode="auto">
            <a:xfrm>
              <a:off x="5732462" y="3383781"/>
              <a:ext cx="509587" cy="785812"/>
            </a:xfrm>
            <a:custGeom>
              <a:avLst/>
              <a:gdLst>
                <a:gd name="T0" fmla="*/ 0 w 323"/>
                <a:gd name="T1" fmla="*/ 2147483647 h 504"/>
                <a:gd name="T2" fmla="*/ 2147483647 w 323"/>
                <a:gd name="T3" fmla="*/ 0 h 504"/>
                <a:gd name="T4" fmla="*/ 2147483647 w 323"/>
                <a:gd name="T5" fmla="*/ 2147483647 h 504"/>
                <a:gd name="T6" fmla="*/ 2147483647 w 323"/>
                <a:gd name="T7" fmla="*/ 2147483647 h 504"/>
                <a:gd name="T8" fmla="*/ 2147483647 w 323"/>
                <a:gd name="T9" fmla="*/ 2147483647 h 504"/>
                <a:gd name="T10" fmla="*/ 2147483647 w 323"/>
                <a:gd name="T11" fmla="*/ 2147483647 h 504"/>
                <a:gd name="T12" fmla="*/ 2147483647 w 323"/>
                <a:gd name="T13" fmla="*/ 2147483647 h 504"/>
                <a:gd name="T14" fmla="*/ 2147483647 w 323"/>
                <a:gd name="T15" fmla="*/ 2147483647 h 504"/>
                <a:gd name="T16" fmla="*/ 2147483647 w 323"/>
                <a:gd name="T17" fmla="*/ 2147483647 h 504"/>
                <a:gd name="T18" fmla="*/ 2147483647 w 323"/>
                <a:gd name="T19" fmla="*/ 2147483647 h 504"/>
                <a:gd name="T20" fmla="*/ 2147483647 w 323"/>
                <a:gd name="T21" fmla="*/ 2147483647 h 504"/>
                <a:gd name="T22" fmla="*/ 2147483647 w 323"/>
                <a:gd name="T23" fmla="*/ 2147483647 h 504"/>
                <a:gd name="T24" fmla="*/ 2147483647 w 323"/>
                <a:gd name="T25" fmla="*/ 2147483647 h 504"/>
                <a:gd name="T26" fmla="*/ 2147483647 w 323"/>
                <a:gd name="T27" fmla="*/ 2147483647 h 504"/>
                <a:gd name="T28" fmla="*/ 0 w 323"/>
                <a:gd name="T29" fmla="*/ 2147483647 h 50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323"/>
                <a:gd name="T46" fmla="*/ 0 h 504"/>
                <a:gd name="T47" fmla="*/ 323 w 323"/>
                <a:gd name="T48" fmla="*/ 504 h 504"/>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323" h="504">
                  <a:moveTo>
                    <a:pt x="0" y="25"/>
                  </a:moveTo>
                  <a:lnTo>
                    <a:pt x="210" y="0"/>
                  </a:lnTo>
                  <a:lnTo>
                    <a:pt x="277" y="232"/>
                  </a:lnTo>
                  <a:lnTo>
                    <a:pt x="323" y="270"/>
                  </a:lnTo>
                  <a:lnTo>
                    <a:pt x="286" y="338"/>
                  </a:lnTo>
                  <a:lnTo>
                    <a:pt x="322" y="404"/>
                  </a:lnTo>
                  <a:lnTo>
                    <a:pt x="107" y="428"/>
                  </a:lnTo>
                  <a:lnTo>
                    <a:pt x="116" y="484"/>
                  </a:lnTo>
                  <a:lnTo>
                    <a:pt x="85" y="504"/>
                  </a:lnTo>
                  <a:lnTo>
                    <a:pt x="59" y="432"/>
                  </a:lnTo>
                  <a:lnTo>
                    <a:pt x="44" y="490"/>
                  </a:lnTo>
                  <a:lnTo>
                    <a:pt x="18" y="484"/>
                  </a:lnTo>
                  <a:lnTo>
                    <a:pt x="9" y="426"/>
                  </a:lnTo>
                  <a:lnTo>
                    <a:pt x="1" y="375"/>
                  </a:lnTo>
                  <a:lnTo>
                    <a:pt x="0" y="25"/>
                  </a:lnTo>
                  <a:close/>
                </a:path>
              </a:pathLst>
            </a:custGeom>
            <a:solidFill>
              <a:schemeClr val="tx2"/>
            </a:solidFill>
            <a:ln w="19050">
              <a:solidFill>
                <a:schemeClr val="tx1"/>
              </a:solidFill>
              <a:prstDash val="solid"/>
              <a:round/>
              <a:headEnd/>
              <a:tailEnd/>
            </a:ln>
          </p:spPr>
          <p:txBody>
            <a:bodyPr/>
            <a:lstStyle/>
            <a:p>
              <a:endParaRPr lang="en-US" sz="1200" b="1">
                <a:solidFill>
                  <a:srgbClr val="000000"/>
                </a:solidFill>
              </a:endParaRPr>
            </a:p>
          </p:txBody>
        </p:sp>
        <p:sp>
          <p:nvSpPr>
            <p:cNvPr id="55" name="Shape - District of Columbia (star)"/>
            <p:cNvSpPr>
              <a:spLocks noChangeArrowheads="1"/>
            </p:cNvSpPr>
            <p:nvPr/>
          </p:nvSpPr>
          <p:spPr bwMode="auto">
            <a:xfrm>
              <a:off x="6859586" y="2478905"/>
              <a:ext cx="207963" cy="201612"/>
            </a:xfrm>
            <a:prstGeom prst="star5">
              <a:avLst/>
            </a:prstGeom>
            <a:solidFill>
              <a:schemeClr val="accent2"/>
            </a:solidFill>
            <a:ln w="19050">
              <a:solidFill>
                <a:schemeClr val="tx1"/>
              </a:solidFill>
              <a:miter lim="800000"/>
              <a:headEnd/>
              <a:tailEnd/>
            </a:ln>
            <a:effectLst/>
          </p:spPr>
          <p:txBody>
            <a:bodyPr wrap="none" anchor="ctr"/>
            <a:lstStyle/>
            <a:p>
              <a:pPr>
                <a:defRPr/>
              </a:pPr>
              <a:endParaRPr lang="en-US" sz="1200" b="1">
                <a:solidFill>
                  <a:srgbClr val="000000"/>
                </a:solidFill>
              </a:endParaRPr>
            </a:p>
          </p:txBody>
        </p:sp>
        <p:sp>
          <p:nvSpPr>
            <p:cNvPr id="56" name="Text - Wyoming"/>
            <p:cNvSpPr txBox="1">
              <a:spLocks noChangeArrowheads="1"/>
            </p:cNvSpPr>
            <p:nvPr/>
          </p:nvSpPr>
          <p:spPr bwMode="auto">
            <a:xfrm>
              <a:off x="2909886" y="2069331"/>
              <a:ext cx="692151" cy="249287"/>
            </a:xfrm>
            <a:prstGeom prst="rect">
              <a:avLst/>
            </a:prstGeom>
            <a:noFill/>
            <a:ln w="9525">
              <a:noFill/>
              <a:miter lim="800000"/>
              <a:headEnd/>
              <a:tailEnd/>
            </a:ln>
          </p:spPr>
          <p:txBody>
            <a:bodyPr lIns="91429" tIns="45714" rIns="91429" bIns="45714">
              <a:spAutoFit/>
            </a:bodyPr>
            <a:lstStyle/>
            <a:p>
              <a:pPr algn="ctr" eaLnBrk="0" hangingPunct="0">
                <a:lnSpc>
                  <a:spcPct val="85000"/>
                </a:lnSpc>
                <a:spcBef>
                  <a:spcPct val="50000"/>
                </a:spcBef>
              </a:pPr>
              <a:r>
                <a:rPr lang="en-US" sz="1200" b="1" dirty="0">
                  <a:solidFill>
                    <a:srgbClr val="000000"/>
                  </a:solidFill>
                  <a:cs typeface="Times New Roman" charset="0"/>
                </a:rPr>
                <a:t> </a:t>
              </a:r>
              <a:r>
                <a:rPr lang="en-US" sz="1200" b="1" dirty="0" smtClean="0">
                  <a:solidFill>
                    <a:srgbClr val="000000"/>
                  </a:solidFill>
                  <a:cs typeface="Times New Roman" charset="0"/>
                </a:rPr>
                <a:t>WY</a:t>
              </a:r>
              <a:endParaRPr lang="en-US" sz="1200" b="1" dirty="0">
                <a:solidFill>
                  <a:srgbClr val="000000"/>
                </a:solidFill>
                <a:cs typeface="Times New Roman" charset="0"/>
              </a:endParaRPr>
            </a:p>
          </p:txBody>
        </p:sp>
        <p:sp>
          <p:nvSpPr>
            <p:cNvPr id="57" name="Text - Wisconsin"/>
            <p:cNvSpPr txBox="1">
              <a:spLocks noChangeArrowheads="1"/>
            </p:cNvSpPr>
            <p:nvPr/>
          </p:nvSpPr>
          <p:spPr bwMode="auto">
            <a:xfrm>
              <a:off x="4951412" y="1783581"/>
              <a:ext cx="692151" cy="249287"/>
            </a:xfrm>
            <a:prstGeom prst="rect">
              <a:avLst/>
            </a:prstGeom>
            <a:noFill/>
            <a:ln w="9525">
              <a:noFill/>
              <a:miter lim="800000"/>
              <a:headEnd/>
              <a:tailEnd/>
            </a:ln>
          </p:spPr>
          <p:txBody>
            <a:bodyPr lIns="91429" tIns="45714" rIns="91429" bIns="45714">
              <a:spAutoFit/>
            </a:bodyPr>
            <a:lstStyle/>
            <a:p>
              <a:pPr algn="ctr" eaLnBrk="0" hangingPunct="0">
                <a:lnSpc>
                  <a:spcPct val="85000"/>
                </a:lnSpc>
                <a:spcBef>
                  <a:spcPct val="50000"/>
                </a:spcBef>
              </a:pPr>
              <a:r>
                <a:rPr lang="en-US" sz="1200" b="1" dirty="0">
                  <a:solidFill>
                    <a:srgbClr val="000000"/>
                  </a:solidFill>
                  <a:cs typeface="Times New Roman" charset="0"/>
                </a:rPr>
                <a:t> </a:t>
              </a:r>
              <a:r>
                <a:rPr lang="en-US" sz="1200" b="1" dirty="0" smtClean="0">
                  <a:solidFill>
                    <a:srgbClr val="000000"/>
                  </a:solidFill>
                  <a:cs typeface="Times New Roman" charset="0"/>
                </a:rPr>
                <a:t>WI*</a:t>
              </a:r>
              <a:endParaRPr lang="en-US" sz="1200" b="1" dirty="0">
                <a:solidFill>
                  <a:srgbClr val="000000"/>
                </a:solidFill>
                <a:cs typeface="Times New Roman" charset="0"/>
              </a:endParaRPr>
            </a:p>
          </p:txBody>
        </p:sp>
        <p:sp>
          <p:nvSpPr>
            <p:cNvPr id="58" name="Text - West Virginia"/>
            <p:cNvSpPr txBox="1">
              <a:spLocks noChangeArrowheads="1"/>
            </p:cNvSpPr>
            <p:nvPr/>
          </p:nvSpPr>
          <p:spPr bwMode="auto">
            <a:xfrm>
              <a:off x="6186488" y="2664643"/>
              <a:ext cx="693737" cy="249287"/>
            </a:xfrm>
            <a:prstGeom prst="rect">
              <a:avLst/>
            </a:prstGeom>
            <a:noFill/>
            <a:ln w="9525">
              <a:noFill/>
              <a:miter lim="800000"/>
              <a:headEnd/>
              <a:tailEnd/>
            </a:ln>
          </p:spPr>
          <p:txBody>
            <a:bodyPr lIns="91429" tIns="45714" rIns="91429" bIns="45714">
              <a:spAutoFit/>
            </a:bodyPr>
            <a:lstStyle/>
            <a:p>
              <a:pPr algn="ctr" eaLnBrk="0" hangingPunct="0">
                <a:lnSpc>
                  <a:spcPct val="85000"/>
                </a:lnSpc>
                <a:spcBef>
                  <a:spcPct val="50000"/>
                </a:spcBef>
              </a:pPr>
              <a:r>
                <a:rPr lang="en-US" sz="1200" b="1" dirty="0" smtClean="0">
                  <a:solidFill>
                    <a:srgbClr val="FFFFFF"/>
                  </a:solidFill>
                  <a:cs typeface="Times New Roman" charset="0"/>
                </a:rPr>
                <a:t>WV</a:t>
              </a:r>
              <a:endParaRPr lang="en-US" sz="1200" b="1" dirty="0">
                <a:solidFill>
                  <a:srgbClr val="FFFFFF"/>
                </a:solidFill>
                <a:cs typeface="Times New Roman" charset="0"/>
              </a:endParaRPr>
            </a:p>
          </p:txBody>
        </p:sp>
        <p:sp>
          <p:nvSpPr>
            <p:cNvPr id="59" name="Text - Washington"/>
            <p:cNvSpPr txBox="1">
              <a:spLocks noChangeArrowheads="1"/>
            </p:cNvSpPr>
            <p:nvPr/>
          </p:nvSpPr>
          <p:spPr bwMode="auto">
            <a:xfrm>
              <a:off x="1609724" y="1166043"/>
              <a:ext cx="692151" cy="249287"/>
            </a:xfrm>
            <a:prstGeom prst="rect">
              <a:avLst/>
            </a:prstGeom>
            <a:noFill/>
            <a:ln w="9525">
              <a:noFill/>
              <a:miter lim="800000"/>
              <a:headEnd/>
              <a:tailEnd/>
            </a:ln>
          </p:spPr>
          <p:txBody>
            <a:bodyPr lIns="91429" tIns="45714" rIns="91429" bIns="45714">
              <a:spAutoFit/>
            </a:bodyPr>
            <a:lstStyle/>
            <a:p>
              <a:pPr algn="ctr" eaLnBrk="0" hangingPunct="0">
                <a:lnSpc>
                  <a:spcPct val="85000"/>
                </a:lnSpc>
                <a:spcBef>
                  <a:spcPct val="50000"/>
                </a:spcBef>
              </a:pPr>
              <a:r>
                <a:rPr lang="en-US" sz="1200" b="1" dirty="0" smtClean="0">
                  <a:solidFill>
                    <a:srgbClr val="FFFFFF"/>
                  </a:solidFill>
                  <a:cs typeface="Times New Roman" charset="0"/>
                </a:rPr>
                <a:t>WA</a:t>
              </a:r>
              <a:endParaRPr lang="en-US" sz="1200" b="1" dirty="0">
                <a:solidFill>
                  <a:srgbClr val="FFFFFF"/>
                </a:solidFill>
                <a:cs typeface="Times New Roman" charset="0"/>
              </a:endParaRPr>
            </a:p>
          </p:txBody>
        </p:sp>
        <p:sp>
          <p:nvSpPr>
            <p:cNvPr id="60" name="Text - Virginia"/>
            <p:cNvSpPr txBox="1">
              <a:spLocks noChangeArrowheads="1"/>
            </p:cNvSpPr>
            <p:nvPr/>
          </p:nvSpPr>
          <p:spPr bwMode="auto">
            <a:xfrm>
              <a:off x="6589712" y="2707506"/>
              <a:ext cx="692151" cy="249287"/>
            </a:xfrm>
            <a:prstGeom prst="rect">
              <a:avLst/>
            </a:prstGeom>
            <a:noFill/>
            <a:ln w="9525">
              <a:noFill/>
              <a:miter lim="800000"/>
              <a:headEnd/>
              <a:tailEnd/>
            </a:ln>
          </p:spPr>
          <p:txBody>
            <a:bodyPr lIns="91429" tIns="45714" rIns="91429" bIns="45714">
              <a:spAutoFit/>
            </a:bodyPr>
            <a:lstStyle/>
            <a:p>
              <a:pPr algn="ctr" eaLnBrk="0" hangingPunct="0">
                <a:lnSpc>
                  <a:spcPct val="85000"/>
                </a:lnSpc>
                <a:spcBef>
                  <a:spcPct val="50000"/>
                </a:spcBef>
              </a:pPr>
              <a:r>
                <a:rPr lang="en-US" sz="1200" b="1" dirty="0" smtClean="0">
                  <a:solidFill>
                    <a:srgbClr val="000000"/>
                  </a:solidFill>
                  <a:cs typeface="Times New Roman" charset="0"/>
                </a:rPr>
                <a:t>VA</a:t>
              </a:r>
              <a:endParaRPr lang="en-US" sz="1200" b="1" dirty="0">
                <a:solidFill>
                  <a:srgbClr val="000000"/>
                </a:solidFill>
                <a:cs typeface="Times New Roman" charset="0"/>
              </a:endParaRPr>
            </a:p>
          </p:txBody>
        </p:sp>
        <p:sp>
          <p:nvSpPr>
            <p:cNvPr id="61" name="Text - Vermont"/>
            <p:cNvSpPr txBox="1">
              <a:spLocks noChangeArrowheads="1"/>
            </p:cNvSpPr>
            <p:nvPr/>
          </p:nvSpPr>
          <p:spPr bwMode="auto">
            <a:xfrm>
              <a:off x="6540500" y="1148581"/>
              <a:ext cx="936625" cy="249287"/>
            </a:xfrm>
            <a:prstGeom prst="rect">
              <a:avLst/>
            </a:prstGeom>
            <a:noFill/>
            <a:ln w="9525">
              <a:noFill/>
              <a:miter lim="800000"/>
              <a:headEnd/>
              <a:tailEnd/>
            </a:ln>
          </p:spPr>
          <p:txBody>
            <a:bodyPr lIns="91429" tIns="45714" rIns="91429" bIns="45714">
              <a:spAutoFit/>
            </a:bodyPr>
            <a:lstStyle/>
            <a:p>
              <a:pPr algn="ctr" eaLnBrk="0" hangingPunct="0">
                <a:lnSpc>
                  <a:spcPct val="85000"/>
                </a:lnSpc>
                <a:spcBef>
                  <a:spcPct val="50000"/>
                </a:spcBef>
              </a:pPr>
              <a:r>
                <a:rPr lang="en-US" sz="1200" b="1" dirty="0" smtClean="0">
                  <a:solidFill>
                    <a:srgbClr val="000000"/>
                  </a:solidFill>
                  <a:cs typeface="Times New Roman" charset="0"/>
                </a:rPr>
                <a:t>VT</a:t>
              </a:r>
              <a:endParaRPr lang="en-US" sz="1200" b="1" dirty="0">
                <a:solidFill>
                  <a:srgbClr val="000000"/>
                </a:solidFill>
                <a:cs typeface="Times New Roman" charset="0"/>
              </a:endParaRPr>
            </a:p>
          </p:txBody>
        </p:sp>
        <p:sp>
          <p:nvSpPr>
            <p:cNvPr id="62" name="Text - Utah"/>
            <p:cNvSpPr txBox="1">
              <a:spLocks noChangeArrowheads="1"/>
            </p:cNvSpPr>
            <p:nvPr/>
          </p:nvSpPr>
          <p:spPr bwMode="auto">
            <a:xfrm>
              <a:off x="2347912" y="2650356"/>
              <a:ext cx="692151" cy="249287"/>
            </a:xfrm>
            <a:prstGeom prst="rect">
              <a:avLst/>
            </a:prstGeom>
            <a:noFill/>
            <a:ln w="9525">
              <a:noFill/>
              <a:miter lim="800000"/>
              <a:headEnd/>
              <a:tailEnd/>
            </a:ln>
          </p:spPr>
          <p:txBody>
            <a:bodyPr lIns="91429" tIns="45714" rIns="91429" bIns="45714">
              <a:spAutoFit/>
            </a:bodyPr>
            <a:lstStyle/>
            <a:p>
              <a:pPr algn="ctr" eaLnBrk="0" hangingPunct="0">
                <a:lnSpc>
                  <a:spcPct val="85000"/>
                </a:lnSpc>
                <a:spcBef>
                  <a:spcPct val="50000"/>
                </a:spcBef>
              </a:pPr>
              <a:r>
                <a:rPr lang="en-US" sz="1200" b="1" dirty="0">
                  <a:solidFill>
                    <a:srgbClr val="000000"/>
                  </a:solidFill>
                  <a:cs typeface="Times New Roman" charset="0"/>
                </a:rPr>
                <a:t> </a:t>
              </a:r>
              <a:r>
                <a:rPr lang="en-US" sz="1200" b="1" dirty="0" smtClean="0">
                  <a:solidFill>
                    <a:srgbClr val="000000"/>
                  </a:solidFill>
                  <a:cs typeface="Times New Roman" charset="0"/>
                </a:rPr>
                <a:t>UT</a:t>
              </a:r>
              <a:endParaRPr lang="en-US" sz="1200" b="1" dirty="0">
                <a:solidFill>
                  <a:srgbClr val="000000"/>
                </a:solidFill>
                <a:cs typeface="Times New Roman" charset="0"/>
              </a:endParaRPr>
            </a:p>
          </p:txBody>
        </p:sp>
        <p:sp>
          <p:nvSpPr>
            <p:cNvPr id="63" name="Text - Texas"/>
            <p:cNvSpPr txBox="1">
              <a:spLocks noChangeArrowheads="1"/>
            </p:cNvSpPr>
            <p:nvPr/>
          </p:nvSpPr>
          <p:spPr bwMode="auto">
            <a:xfrm>
              <a:off x="3952873" y="3934643"/>
              <a:ext cx="692151" cy="249287"/>
            </a:xfrm>
            <a:prstGeom prst="rect">
              <a:avLst/>
            </a:prstGeom>
            <a:noFill/>
            <a:ln w="9525">
              <a:noFill/>
              <a:miter lim="800000"/>
              <a:headEnd/>
              <a:tailEnd/>
            </a:ln>
          </p:spPr>
          <p:txBody>
            <a:bodyPr lIns="91429" tIns="45714" rIns="91429" bIns="45714">
              <a:spAutoFit/>
            </a:bodyPr>
            <a:lstStyle/>
            <a:p>
              <a:pPr algn="ctr" eaLnBrk="0" hangingPunct="0">
                <a:lnSpc>
                  <a:spcPct val="85000"/>
                </a:lnSpc>
                <a:spcBef>
                  <a:spcPct val="50000"/>
                </a:spcBef>
              </a:pPr>
              <a:r>
                <a:rPr lang="en-US" sz="1200" b="1" dirty="0">
                  <a:solidFill>
                    <a:srgbClr val="000000"/>
                  </a:solidFill>
                  <a:cs typeface="Times New Roman" charset="0"/>
                </a:rPr>
                <a:t> </a:t>
              </a:r>
              <a:r>
                <a:rPr lang="en-US" sz="1200" b="1" dirty="0" smtClean="0">
                  <a:solidFill>
                    <a:srgbClr val="000000"/>
                  </a:solidFill>
                  <a:cs typeface="Times New Roman" charset="0"/>
                </a:rPr>
                <a:t>TX</a:t>
              </a:r>
              <a:endParaRPr lang="en-US" sz="1200" b="1" dirty="0">
                <a:solidFill>
                  <a:srgbClr val="000000"/>
                </a:solidFill>
                <a:cs typeface="Times New Roman" charset="0"/>
              </a:endParaRPr>
            </a:p>
          </p:txBody>
        </p:sp>
        <p:sp>
          <p:nvSpPr>
            <p:cNvPr id="64" name="Text - Tennessee"/>
            <p:cNvSpPr txBox="1">
              <a:spLocks noChangeArrowheads="1"/>
            </p:cNvSpPr>
            <p:nvPr/>
          </p:nvSpPr>
          <p:spPr bwMode="auto">
            <a:xfrm>
              <a:off x="5572124" y="3161531"/>
              <a:ext cx="692151" cy="249287"/>
            </a:xfrm>
            <a:prstGeom prst="rect">
              <a:avLst/>
            </a:prstGeom>
            <a:noFill/>
            <a:ln w="9525">
              <a:noFill/>
              <a:miter lim="800000"/>
              <a:headEnd/>
              <a:tailEnd/>
            </a:ln>
          </p:spPr>
          <p:txBody>
            <a:bodyPr lIns="91429" tIns="45714" rIns="91429" bIns="45714">
              <a:spAutoFit/>
            </a:bodyPr>
            <a:lstStyle/>
            <a:p>
              <a:pPr algn="ctr" eaLnBrk="0" hangingPunct="0">
                <a:lnSpc>
                  <a:spcPct val="85000"/>
                </a:lnSpc>
                <a:spcBef>
                  <a:spcPct val="50000"/>
                </a:spcBef>
              </a:pPr>
              <a:r>
                <a:rPr lang="en-US" sz="1200" b="1" dirty="0">
                  <a:solidFill>
                    <a:srgbClr val="000000"/>
                  </a:solidFill>
                  <a:cs typeface="Times New Roman" charset="0"/>
                </a:rPr>
                <a:t> </a:t>
              </a:r>
              <a:r>
                <a:rPr lang="en-US" sz="1200" b="1" dirty="0" smtClean="0">
                  <a:solidFill>
                    <a:srgbClr val="000000"/>
                  </a:solidFill>
                  <a:cs typeface="Times New Roman" charset="0"/>
                </a:rPr>
                <a:t>TN</a:t>
              </a:r>
              <a:endParaRPr lang="en-US" sz="1200" b="1" dirty="0">
                <a:solidFill>
                  <a:srgbClr val="000000"/>
                </a:solidFill>
                <a:cs typeface="Times New Roman" charset="0"/>
              </a:endParaRPr>
            </a:p>
          </p:txBody>
        </p:sp>
        <p:sp>
          <p:nvSpPr>
            <p:cNvPr id="65" name="Text - South Dakota"/>
            <p:cNvSpPr txBox="1">
              <a:spLocks noChangeArrowheads="1"/>
            </p:cNvSpPr>
            <p:nvPr/>
          </p:nvSpPr>
          <p:spPr bwMode="auto">
            <a:xfrm>
              <a:off x="3775073" y="1883593"/>
              <a:ext cx="692151" cy="249287"/>
            </a:xfrm>
            <a:prstGeom prst="rect">
              <a:avLst/>
            </a:prstGeom>
            <a:noFill/>
            <a:ln w="9525">
              <a:noFill/>
              <a:miter lim="800000"/>
              <a:headEnd/>
              <a:tailEnd/>
            </a:ln>
          </p:spPr>
          <p:txBody>
            <a:bodyPr lIns="91429" tIns="45714" rIns="91429" bIns="45714">
              <a:spAutoFit/>
            </a:bodyPr>
            <a:lstStyle/>
            <a:p>
              <a:pPr algn="ctr" eaLnBrk="0" hangingPunct="0">
                <a:lnSpc>
                  <a:spcPct val="85000"/>
                </a:lnSpc>
                <a:spcBef>
                  <a:spcPct val="50000"/>
                </a:spcBef>
              </a:pPr>
              <a:r>
                <a:rPr lang="en-US" sz="1200" b="1" dirty="0">
                  <a:solidFill>
                    <a:srgbClr val="000000"/>
                  </a:solidFill>
                  <a:cs typeface="Times New Roman" charset="0"/>
                </a:rPr>
                <a:t> </a:t>
              </a:r>
              <a:r>
                <a:rPr lang="en-US" sz="1200" b="1" dirty="0" smtClean="0">
                  <a:solidFill>
                    <a:srgbClr val="000000"/>
                  </a:solidFill>
                  <a:cs typeface="Times New Roman" charset="0"/>
                </a:rPr>
                <a:t>SD</a:t>
              </a:r>
              <a:endParaRPr lang="en-US" sz="1200" b="1" dirty="0">
                <a:solidFill>
                  <a:srgbClr val="000000"/>
                </a:solidFill>
                <a:cs typeface="Times New Roman" charset="0"/>
              </a:endParaRPr>
            </a:p>
          </p:txBody>
        </p:sp>
        <p:sp>
          <p:nvSpPr>
            <p:cNvPr id="66" name="Text - South Carolina"/>
            <p:cNvSpPr txBox="1">
              <a:spLocks noChangeArrowheads="1"/>
            </p:cNvSpPr>
            <p:nvPr/>
          </p:nvSpPr>
          <p:spPr bwMode="auto">
            <a:xfrm>
              <a:off x="6386512" y="3304406"/>
              <a:ext cx="692151" cy="249287"/>
            </a:xfrm>
            <a:prstGeom prst="rect">
              <a:avLst/>
            </a:prstGeom>
            <a:noFill/>
            <a:ln w="9525">
              <a:noFill/>
              <a:miter lim="800000"/>
              <a:headEnd/>
              <a:tailEnd/>
            </a:ln>
          </p:spPr>
          <p:txBody>
            <a:bodyPr lIns="91429" tIns="45714" rIns="91429" bIns="45714">
              <a:spAutoFit/>
            </a:bodyPr>
            <a:lstStyle/>
            <a:p>
              <a:pPr algn="ctr" eaLnBrk="0" hangingPunct="0">
                <a:lnSpc>
                  <a:spcPct val="85000"/>
                </a:lnSpc>
                <a:spcBef>
                  <a:spcPct val="50000"/>
                </a:spcBef>
              </a:pPr>
              <a:r>
                <a:rPr lang="en-US" sz="1200" b="1" dirty="0">
                  <a:solidFill>
                    <a:srgbClr val="000000"/>
                  </a:solidFill>
                  <a:cs typeface="Times New Roman" charset="0"/>
                </a:rPr>
                <a:t> </a:t>
              </a:r>
              <a:r>
                <a:rPr lang="en-US" sz="1200" b="1" dirty="0" smtClean="0">
                  <a:solidFill>
                    <a:srgbClr val="000000"/>
                  </a:solidFill>
                  <a:cs typeface="Times New Roman" charset="0"/>
                </a:rPr>
                <a:t>SC</a:t>
              </a:r>
              <a:endParaRPr lang="en-US" sz="1200" b="1" dirty="0">
                <a:solidFill>
                  <a:srgbClr val="000000"/>
                </a:solidFill>
                <a:cs typeface="Times New Roman" charset="0"/>
              </a:endParaRPr>
            </a:p>
          </p:txBody>
        </p:sp>
        <p:sp>
          <p:nvSpPr>
            <p:cNvPr id="67" name="Text - Rhode Island"/>
            <p:cNvSpPr txBox="1">
              <a:spLocks noChangeArrowheads="1"/>
            </p:cNvSpPr>
            <p:nvPr/>
          </p:nvSpPr>
          <p:spPr bwMode="auto">
            <a:xfrm>
              <a:off x="7799388" y="1940744"/>
              <a:ext cx="936625" cy="249287"/>
            </a:xfrm>
            <a:prstGeom prst="rect">
              <a:avLst/>
            </a:prstGeom>
            <a:noFill/>
            <a:ln w="9525">
              <a:noFill/>
              <a:miter lim="800000"/>
              <a:headEnd/>
              <a:tailEnd/>
            </a:ln>
          </p:spPr>
          <p:txBody>
            <a:bodyPr lIns="91429" tIns="45714" rIns="91429" bIns="45714">
              <a:spAutoFit/>
            </a:bodyPr>
            <a:lstStyle/>
            <a:p>
              <a:pPr eaLnBrk="0" hangingPunct="0">
                <a:lnSpc>
                  <a:spcPct val="85000"/>
                </a:lnSpc>
                <a:spcBef>
                  <a:spcPct val="50000"/>
                </a:spcBef>
              </a:pPr>
              <a:r>
                <a:rPr lang="en-US" sz="1200" b="1" dirty="0" smtClean="0">
                  <a:solidFill>
                    <a:srgbClr val="000000"/>
                  </a:solidFill>
                  <a:cs typeface="Times New Roman" charset="0"/>
                </a:rPr>
                <a:t>RI</a:t>
              </a:r>
              <a:endParaRPr lang="en-US" sz="1200" b="1" dirty="0">
                <a:solidFill>
                  <a:srgbClr val="000000"/>
                </a:solidFill>
                <a:cs typeface="Times New Roman" charset="0"/>
              </a:endParaRPr>
            </a:p>
          </p:txBody>
        </p:sp>
        <p:sp>
          <p:nvSpPr>
            <p:cNvPr id="68" name="Text - Pennsylvania"/>
            <p:cNvSpPr txBox="1">
              <a:spLocks noChangeArrowheads="1"/>
            </p:cNvSpPr>
            <p:nvPr/>
          </p:nvSpPr>
          <p:spPr bwMode="auto">
            <a:xfrm>
              <a:off x="6442075" y="2145531"/>
              <a:ext cx="835025" cy="249287"/>
            </a:xfrm>
            <a:prstGeom prst="rect">
              <a:avLst/>
            </a:prstGeom>
            <a:noFill/>
            <a:ln w="9525">
              <a:noFill/>
              <a:miter lim="800000"/>
              <a:headEnd/>
              <a:tailEnd/>
            </a:ln>
          </p:spPr>
          <p:txBody>
            <a:bodyPr lIns="91429" tIns="45714" rIns="91429" bIns="45714">
              <a:spAutoFit/>
            </a:bodyPr>
            <a:lstStyle/>
            <a:p>
              <a:pPr algn="ctr" eaLnBrk="0" hangingPunct="0">
                <a:lnSpc>
                  <a:spcPct val="85000"/>
                </a:lnSpc>
                <a:spcBef>
                  <a:spcPct val="50000"/>
                </a:spcBef>
              </a:pPr>
              <a:r>
                <a:rPr lang="en-US" sz="1200" b="1" dirty="0">
                  <a:solidFill>
                    <a:srgbClr val="FFFFFF"/>
                  </a:solidFill>
                  <a:cs typeface="Times New Roman" charset="0"/>
                </a:rPr>
                <a:t> </a:t>
              </a:r>
              <a:r>
                <a:rPr lang="en-US" sz="1200" b="1" dirty="0" smtClean="0">
                  <a:solidFill>
                    <a:srgbClr val="FFFFFF"/>
                  </a:solidFill>
                  <a:cs typeface="Times New Roman" charset="0"/>
                </a:rPr>
                <a:t>PA*</a:t>
              </a:r>
              <a:endParaRPr lang="en-US" sz="1200" b="1" baseline="30000" dirty="0">
                <a:solidFill>
                  <a:srgbClr val="FFFFFF"/>
                </a:solidFill>
                <a:cs typeface="Times New Roman" charset="0"/>
              </a:endParaRPr>
            </a:p>
          </p:txBody>
        </p:sp>
        <p:sp>
          <p:nvSpPr>
            <p:cNvPr id="69" name="Text - Oregon"/>
            <p:cNvSpPr txBox="1">
              <a:spLocks noChangeArrowheads="1"/>
            </p:cNvSpPr>
            <p:nvPr/>
          </p:nvSpPr>
          <p:spPr bwMode="auto">
            <a:xfrm>
              <a:off x="1168398" y="1610543"/>
              <a:ext cx="1219200" cy="406253"/>
            </a:xfrm>
            <a:prstGeom prst="rect">
              <a:avLst/>
            </a:prstGeom>
            <a:noFill/>
            <a:ln w="9525">
              <a:noFill/>
              <a:miter lim="800000"/>
              <a:headEnd/>
              <a:tailEnd/>
            </a:ln>
          </p:spPr>
          <p:txBody>
            <a:bodyPr lIns="91429" tIns="45714" rIns="91429" bIns="45714">
              <a:spAutoFit/>
            </a:bodyPr>
            <a:lstStyle/>
            <a:p>
              <a:pPr algn="ctr" eaLnBrk="0" hangingPunct="0">
                <a:lnSpc>
                  <a:spcPct val="85000"/>
                </a:lnSpc>
                <a:spcBef>
                  <a:spcPct val="50000"/>
                </a:spcBef>
              </a:pPr>
              <a:r>
                <a:rPr lang="en-US" sz="1200" b="1" dirty="0">
                  <a:solidFill>
                    <a:srgbClr val="FFFFFF"/>
                  </a:solidFill>
                  <a:cs typeface="Times New Roman" charset="0"/>
                </a:rPr>
                <a:t/>
              </a:r>
              <a:br>
                <a:rPr lang="en-US" sz="1200" b="1" dirty="0">
                  <a:solidFill>
                    <a:srgbClr val="FFFFFF"/>
                  </a:solidFill>
                  <a:cs typeface="Times New Roman" charset="0"/>
                </a:rPr>
              </a:br>
              <a:r>
                <a:rPr lang="en-US" sz="1200" b="1" dirty="0">
                  <a:solidFill>
                    <a:srgbClr val="FFFFFF"/>
                  </a:solidFill>
                  <a:cs typeface="Times New Roman" charset="0"/>
                </a:rPr>
                <a:t> </a:t>
              </a:r>
              <a:r>
                <a:rPr lang="en-US" sz="1200" b="1" dirty="0" smtClean="0">
                  <a:solidFill>
                    <a:srgbClr val="FFFFFF"/>
                  </a:solidFill>
                  <a:cs typeface="Times New Roman" charset="0"/>
                </a:rPr>
                <a:t>OR</a:t>
              </a:r>
              <a:endParaRPr lang="en-US" sz="1200" b="1" dirty="0">
                <a:solidFill>
                  <a:srgbClr val="FFFFFF"/>
                </a:solidFill>
                <a:cs typeface="Times New Roman" charset="0"/>
              </a:endParaRPr>
            </a:p>
          </p:txBody>
        </p:sp>
        <p:sp>
          <p:nvSpPr>
            <p:cNvPr id="70" name="Text - Oklahoma"/>
            <p:cNvSpPr txBox="1">
              <a:spLocks noChangeArrowheads="1"/>
            </p:cNvSpPr>
            <p:nvPr/>
          </p:nvSpPr>
          <p:spPr bwMode="auto">
            <a:xfrm>
              <a:off x="4133848" y="3315518"/>
              <a:ext cx="693739" cy="249287"/>
            </a:xfrm>
            <a:prstGeom prst="rect">
              <a:avLst/>
            </a:prstGeom>
            <a:noFill/>
            <a:ln w="9525">
              <a:noFill/>
              <a:miter lim="800000"/>
              <a:headEnd/>
              <a:tailEnd/>
            </a:ln>
          </p:spPr>
          <p:txBody>
            <a:bodyPr lIns="91429" tIns="45714" rIns="91429" bIns="45714">
              <a:spAutoFit/>
            </a:bodyPr>
            <a:lstStyle/>
            <a:p>
              <a:pPr algn="ctr" eaLnBrk="0" hangingPunct="0">
                <a:lnSpc>
                  <a:spcPct val="85000"/>
                </a:lnSpc>
                <a:spcBef>
                  <a:spcPct val="50000"/>
                </a:spcBef>
              </a:pPr>
              <a:r>
                <a:rPr lang="en-US" sz="1200" b="1" dirty="0">
                  <a:solidFill>
                    <a:srgbClr val="000000"/>
                  </a:solidFill>
                  <a:cs typeface="Times New Roman" charset="0"/>
                </a:rPr>
                <a:t> </a:t>
              </a:r>
              <a:r>
                <a:rPr lang="en-US" sz="1200" b="1" dirty="0" smtClean="0">
                  <a:solidFill>
                    <a:srgbClr val="000000"/>
                  </a:solidFill>
                  <a:cs typeface="Times New Roman" charset="0"/>
                </a:rPr>
                <a:t>OK</a:t>
              </a:r>
              <a:endParaRPr lang="en-US" sz="1200" b="1" dirty="0">
                <a:solidFill>
                  <a:srgbClr val="000000"/>
                </a:solidFill>
                <a:cs typeface="Times New Roman" charset="0"/>
              </a:endParaRPr>
            </a:p>
          </p:txBody>
        </p:sp>
        <p:sp>
          <p:nvSpPr>
            <p:cNvPr id="71" name="Text - Ohio"/>
            <p:cNvSpPr txBox="1">
              <a:spLocks noChangeArrowheads="1"/>
            </p:cNvSpPr>
            <p:nvPr/>
          </p:nvSpPr>
          <p:spPr bwMode="auto">
            <a:xfrm>
              <a:off x="5870573" y="2361431"/>
              <a:ext cx="692151" cy="249287"/>
            </a:xfrm>
            <a:prstGeom prst="rect">
              <a:avLst/>
            </a:prstGeom>
            <a:noFill/>
            <a:ln w="9525">
              <a:noFill/>
              <a:miter lim="800000"/>
              <a:headEnd/>
              <a:tailEnd/>
            </a:ln>
          </p:spPr>
          <p:txBody>
            <a:bodyPr lIns="91429" tIns="45714" rIns="91429" bIns="45714">
              <a:spAutoFit/>
            </a:bodyPr>
            <a:lstStyle/>
            <a:p>
              <a:pPr algn="ctr" eaLnBrk="0" hangingPunct="0">
                <a:lnSpc>
                  <a:spcPct val="85000"/>
                </a:lnSpc>
                <a:spcBef>
                  <a:spcPct val="50000"/>
                </a:spcBef>
              </a:pPr>
              <a:r>
                <a:rPr lang="en-US" sz="1200" b="1" dirty="0">
                  <a:solidFill>
                    <a:srgbClr val="FFFFFF"/>
                  </a:solidFill>
                  <a:cs typeface="Times New Roman" charset="0"/>
                </a:rPr>
                <a:t> </a:t>
              </a:r>
              <a:r>
                <a:rPr lang="en-US" sz="1200" b="1" dirty="0" smtClean="0">
                  <a:solidFill>
                    <a:srgbClr val="FFFFFF"/>
                  </a:solidFill>
                  <a:cs typeface="Times New Roman" charset="0"/>
                </a:rPr>
                <a:t>OH</a:t>
              </a:r>
              <a:endParaRPr lang="en-US" sz="1200" b="1" baseline="30000" dirty="0">
                <a:solidFill>
                  <a:srgbClr val="FFFFFF"/>
                </a:solidFill>
                <a:cs typeface="Times New Roman" charset="0"/>
              </a:endParaRPr>
            </a:p>
          </p:txBody>
        </p:sp>
        <p:sp>
          <p:nvSpPr>
            <p:cNvPr id="72" name="Text - North Dakota"/>
            <p:cNvSpPr txBox="1">
              <a:spLocks noChangeArrowheads="1"/>
            </p:cNvSpPr>
            <p:nvPr/>
          </p:nvSpPr>
          <p:spPr bwMode="auto">
            <a:xfrm>
              <a:off x="3752849" y="1386706"/>
              <a:ext cx="692151" cy="249287"/>
            </a:xfrm>
            <a:prstGeom prst="rect">
              <a:avLst/>
            </a:prstGeom>
            <a:noFill/>
            <a:ln w="9525">
              <a:noFill/>
              <a:miter lim="800000"/>
              <a:headEnd/>
              <a:tailEnd/>
            </a:ln>
          </p:spPr>
          <p:txBody>
            <a:bodyPr lIns="91429" tIns="45714" rIns="91429" bIns="45714">
              <a:spAutoFit/>
            </a:bodyPr>
            <a:lstStyle/>
            <a:p>
              <a:pPr algn="ctr" eaLnBrk="0" hangingPunct="0">
                <a:lnSpc>
                  <a:spcPct val="85000"/>
                </a:lnSpc>
                <a:spcBef>
                  <a:spcPct val="50000"/>
                </a:spcBef>
              </a:pPr>
              <a:r>
                <a:rPr lang="en-US" sz="1200" b="1" dirty="0">
                  <a:solidFill>
                    <a:srgbClr val="FFFFFF"/>
                  </a:solidFill>
                  <a:cs typeface="Times New Roman" charset="0"/>
                </a:rPr>
                <a:t> </a:t>
              </a:r>
              <a:r>
                <a:rPr lang="en-US" sz="1200" b="1" dirty="0" smtClean="0">
                  <a:solidFill>
                    <a:srgbClr val="FFFFFF"/>
                  </a:solidFill>
                  <a:cs typeface="Times New Roman" charset="0"/>
                </a:rPr>
                <a:t>ND</a:t>
              </a:r>
              <a:endParaRPr lang="en-US" sz="1200" b="1" dirty="0">
                <a:solidFill>
                  <a:srgbClr val="FFFFFF"/>
                </a:solidFill>
                <a:cs typeface="Times New Roman" charset="0"/>
              </a:endParaRPr>
            </a:p>
          </p:txBody>
        </p:sp>
        <p:sp>
          <p:nvSpPr>
            <p:cNvPr id="73" name="Text - North Carolina"/>
            <p:cNvSpPr txBox="1">
              <a:spLocks noChangeArrowheads="1"/>
            </p:cNvSpPr>
            <p:nvPr/>
          </p:nvSpPr>
          <p:spPr bwMode="auto">
            <a:xfrm>
              <a:off x="6550023" y="3010718"/>
              <a:ext cx="693739" cy="249287"/>
            </a:xfrm>
            <a:prstGeom prst="rect">
              <a:avLst/>
            </a:prstGeom>
            <a:noFill/>
            <a:ln w="9525">
              <a:noFill/>
              <a:miter lim="800000"/>
              <a:headEnd/>
              <a:tailEnd/>
            </a:ln>
          </p:spPr>
          <p:txBody>
            <a:bodyPr lIns="91429" tIns="45714" rIns="91429" bIns="45714">
              <a:spAutoFit/>
            </a:bodyPr>
            <a:lstStyle/>
            <a:p>
              <a:pPr algn="ctr" eaLnBrk="0" hangingPunct="0">
                <a:lnSpc>
                  <a:spcPct val="85000"/>
                </a:lnSpc>
                <a:spcBef>
                  <a:spcPct val="50000"/>
                </a:spcBef>
              </a:pPr>
              <a:r>
                <a:rPr lang="en-US" sz="1200" b="1" dirty="0" smtClean="0">
                  <a:solidFill>
                    <a:srgbClr val="000000"/>
                  </a:solidFill>
                  <a:cs typeface="Times New Roman" charset="0"/>
                </a:rPr>
                <a:t>NC</a:t>
              </a:r>
              <a:endParaRPr lang="en-US" sz="1200" b="1" dirty="0">
                <a:solidFill>
                  <a:srgbClr val="000000"/>
                </a:solidFill>
                <a:cs typeface="Times New Roman" charset="0"/>
              </a:endParaRPr>
            </a:p>
          </p:txBody>
        </p:sp>
        <p:sp>
          <p:nvSpPr>
            <p:cNvPr id="74" name="Text - New York"/>
            <p:cNvSpPr txBox="1">
              <a:spLocks noChangeArrowheads="1"/>
            </p:cNvSpPr>
            <p:nvPr/>
          </p:nvSpPr>
          <p:spPr bwMode="auto">
            <a:xfrm>
              <a:off x="6686549" y="1759768"/>
              <a:ext cx="692151" cy="249287"/>
            </a:xfrm>
            <a:prstGeom prst="rect">
              <a:avLst/>
            </a:prstGeom>
            <a:noFill/>
            <a:ln w="9525">
              <a:noFill/>
              <a:miter lim="800000"/>
              <a:headEnd/>
              <a:tailEnd/>
            </a:ln>
          </p:spPr>
          <p:txBody>
            <a:bodyPr lIns="91429" tIns="45714" rIns="91429" bIns="45714">
              <a:spAutoFit/>
            </a:bodyPr>
            <a:lstStyle/>
            <a:p>
              <a:pPr algn="ctr" eaLnBrk="0" hangingPunct="0">
                <a:lnSpc>
                  <a:spcPct val="85000"/>
                </a:lnSpc>
                <a:spcBef>
                  <a:spcPct val="50000"/>
                </a:spcBef>
              </a:pPr>
              <a:r>
                <a:rPr lang="en-US" sz="1200" b="1" dirty="0">
                  <a:solidFill>
                    <a:srgbClr val="FFFFFF"/>
                  </a:solidFill>
                  <a:cs typeface="Times New Roman" charset="0"/>
                </a:rPr>
                <a:t> </a:t>
              </a:r>
              <a:r>
                <a:rPr lang="en-US" sz="1200" b="1" dirty="0" smtClean="0">
                  <a:solidFill>
                    <a:srgbClr val="FFFFFF"/>
                  </a:solidFill>
                  <a:cs typeface="Times New Roman" charset="0"/>
                </a:rPr>
                <a:t>NY</a:t>
              </a:r>
              <a:endParaRPr lang="en-US" sz="1200" b="1" dirty="0">
                <a:solidFill>
                  <a:srgbClr val="FFFFFF"/>
                </a:solidFill>
                <a:cs typeface="Times New Roman" charset="0"/>
              </a:endParaRPr>
            </a:p>
          </p:txBody>
        </p:sp>
        <p:sp>
          <p:nvSpPr>
            <p:cNvPr id="75" name="Text - New Mexico"/>
            <p:cNvSpPr txBox="1">
              <a:spLocks noChangeArrowheads="1"/>
            </p:cNvSpPr>
            <p:nvPr/>
          </p:nvSpPr>
          <p:spPr bwMode="auto">
            <a:xfrm>
              <a:off x="2982912" y="3425056"/>
              <a:ext cx="692151" cy="249287"/>
            </a:xfrm>
            <a:prstGeom prst="rect">
              <a:avLst/>
            </a:prstGeom>
            <a:noFill/>
            <a:ln w="9525">
              <a:noFill/>
              <a:miter lim="800000"/>
              <a:headEnd/>
              <a:tailEnd/>
            </a:ln>
          </p:spPr>
          <p:txBody>
            <a:bodyPr lIns="91429" tIns="45714" rIns="91429" bIns="45714">
              <a:spAutoFit/>
            </a:bodyPr>
            <a:lstStyle/>
            <a:p>
              <a:pPr algn="ctr" eaLnBrk="0" hangingPunct="0">
                <a:lnSpc>
                  <a:spcPct val="85000"/>
                </a:lnSpc>
                <a:spcBef>
                  <a:spcPct val="50000"/>
                </a:spcBef>
              </a:pPr>
              <a:r>
                <a:rPr lang="en-US" sz="1200" b="1" dirty="0">
                  <a:solidFill>
                    <a:srgbClr val="FFFFFF"/>
                  </a:solidFill>
                  <a:cs typeface="Times New Roman" charset="0"/>
                </a:rPr>
                <a:t> </a:t>
              </a:r>
              <a:r>
                <a:rPr lang="en-US" sz="1200" b="1" dirty="0" smtClean="0">
                  <a:solidFill>
                    <a:srgbClr val="FFFFFF"/>
                  </a:solidFill>
                  <a:cs typeface="Times New Roman" charset="0"/>
                </a:rPr>
                <a:t>NM</a:t>
              </a:r>
              <a:endParaRPr lang="en-US" sz="1200" b="1" dirty="0">
                <a:solidFill>
                  <a:srgbClr val="FFFFFF"/>
                </a:solidFill>
                <a:cs typeface="Times New Roman" charset="0"/>
              </a:endParaRPr>
            </a:p>
          </p:txBody>
        </p:sp>
        <p:sp>
          <p:nvSpPr>
            <p:cNvPr id="76" name="Text - New Jersey"/>
            <p:cNvSpPr txBox="1">
              <a:spLocks noChangeArrowheads="1"/>
            </p:cNvSpPr>
            <p:nvPr/>
          </p:nvSpPr>
          <p:spPr bwMode="auto">
            <a:xfrm>
              <a:off x="7365999" y="2206073"/>
              <a:ext cx="777875" cy="249287"/>
            </a:xfrm>
            <a:prstGeom prst="rect">
              <a:avLst/>
            </a:prstGeom>
            <a:noFill/>
            <a:ln w="9525">
              <a:noFill/>
              <a:miter lim="800000"/>
              <a:headEnd/>
              <a:tailEnd/>
            </a:ln>
          </p:spPr>
          <p:txBody>
            <a:bodyPr lIns="91429" tIns="45714" rIns="91429" bIns="45714">
              <a:spAutoFit/>
            </a:bodyPr>
            <a:lstStyle/>
            <a:p>
              <a:pPr algn="ctr" eaLnBrk="0" hangingPunct="0">
                <a:lnSpc>
                  <a:spcPct val="85000"/>
                </a:lnSpc>
                <a:spcBef>
                  <a:spcPct val="50000"/>
                </a:spcBef>
              </a:pPr>
              <a:r>
                <a:rPr lang="en-US" sz="1200" b="1" dirty="0" smtClean="0">
                  <a:solidFill>
                    <a:srgbClr val="000000"/>
                  </a:solidFill>
                  <a:cs typeface="Times New Roman" charset="0"/>
                </a:rPr>
                <a:t>NJ</a:t>
              </a:r>
              <a:endParaRPr lang="en-US" sz="1200" b="1" dirty="0">
                <a:solidFill>
                  <a:srgbClr val="000000"/>
                </a:solidFill>
                <a:cs typeface="Times New Roman" charset="0"/>
              </a:endParaRPr>
            </a:p>
          </p:txBody>
        </p:sp>
        <p:sp>
          <p:nvSpPr>
            <p:cNvPr id="77" name="Text - New Hampshire"/>
            <p:cNvSpPr txBox="1">
              <a:spLocks noChangeArrowheads="1"/>
            </p:cNvSpPr>
            <p:nvPr/>
          </p:nvSpPr>
          <p:spPr bwMode="auto">
            <a:xfrm>
              <a:off x="7494588" y="1300981"/>
              <a:ext cx="936625" cy="406253"/>
            </a:xfrm>
            <a:prstGeom prst="rect">
              <a:avLst/>
            </a:prstGeom>
            <a:noFill/>
            <a:ln w="9525">
              <a:noFill/>
              <a:miter lim="800000"/>
              <a:headEnd/>
              <a:tailEnd/>
            </a:ln>
          </p:spPr>
          <p:txBody>
            <a:bodyPr lIns="91429" tIns="45714" rIns="91429" bIns="45714">
              <a:spAutoFit/>
            </a:bodyPr>
            <a:lstStyle/>
            <a:p>
              <a:pPr algn="ctr" eaLnBrk="0" hangingPunct="0">
                <a:lnSpc>
                  <a:spcPct val="85000"/>
                </a:lnSpc>
                <a:spcBef>
                  <a:spcPct val="50000"/>
                </a:spcBef>
              </a:pPr>
              <a:r>
                <a:rPr lang="en-US" sz="1200" b="1" dirty="0">
                  <a:solidFill>
                    <a:srgbClr val="000000"/>
                  </a:solidFill>
                  <a:cs typeface="Times New Roman" charset="0"/>
                </a:rPr>
                <a:t/>
              </a:r>
              <a:br>
                <a:rPr lang="en-US" sz="1200" b="1" dirty="0">
                  <a:solidFill>
                    <a:srgbClr val="000000"/>
                  </a:solidFill>
                  <a:cs typeface="Times New Roman" charset="0"/>
                </a:rPr>
              </a:br>
              <a:r>
                <a:rPr lang="en-US" sz="1200" b="1" dirty="0" smtClean="0">
                  <a:solidFill>
                    <a:srgbClr val="000000"/>
                  </a:solidFill>
                  <a:cs typeface="Times New Roman" charset="0"/>
                </a:rPr>
                <a:t>NH*</a:t>
              </a:r>
              <a:endParaRPr lang="en-US" sz="1200" b="1" baseline="30000" dirty="0">
                <a:solidFill>
                  <a:srgbClr val="000000"/>
                </a:solidFill>
                <a:cs typeface="Times New Roman" charset="0"/>
              </a:endParaRPr>
            </a:p>
          </p:txBody>
        </p:sp>
        <p:sp>
          <p:nvSpPr>
            <p:cNvPr id="78" name="Text - Nevada"/>
            <p:cNvSpPr txBox="1">
              <a:spLocks noChangeArrowheads="1"/>
            </p:cNvSpPr>
            <p:nvPr/>
          </p:nvSpPr>
          <p:spPr bwMode="auto">
            <a:xfrm>
              <a:off x="1476374" y="2519751"/>
              <a:ext cx="1219200" cy="249287"/>
            </a:xfrm>
            <a:prstGeom prst="rect">
              <a:avLst/>
            </a:prstGeom>
            <a:noFill/>
            <a:ln w="9525">
              <a:noFill/>
              <a:miter lim="800000"/>
              <a:headEnd/>
              <a:tailEnd/>
            </a:ln>
          </p:spPr>
          <p:txBody>
            <a:bodyPr lIns="91429" tIns="45714" rIns="91429" bIns="45714">
              <a:spAutoFit/>
            </a:bodyPr>
            <a:lstStyle/>
            <a:p>
              <a:pPr algn="ctr" eaLnBrk="0" hangingPunct="0">
                <a:lnSpc>
                  <a:spcPct val="85000"/>
                </a:lnSpc>
                <a:spcBef>
                  <a:spcPct val="50000"/>
                </a:spcBef>
              </a:pPr>
              <a:r>
                <a:rPr lang="en-US" sz="1200" b="1" dirty="0" smtClean="0">
                  <a:solidFill>
                    <a:srgbClr val="FFFFFF"/>
                  </a:solidFill>
                  <a:cs typeface="Times New Roman" charset="0"/>
                </a:rPr>
                <a:t>NV</a:t>
              </a:r>
              <a:endParaRPr lang="en-US" sz="1200" b="1" dirty="0">
                <a:solidFill>
                  <a:srgbClr val="FFFFFF"/>
                </a:solidFill>
                <a:cs typeface="Times New Roman" charset="0"/>
              </a:endParaRPr>
            </a:p>
          </p:txBody>
        </p:sp>
        <p:sp>
          <p:nvSpPr>
            <p:cNvPr id="79" name="Text - Nebraska"/>
            <p:cNvSpPr txBox="1">
              <a:spLocks noChangeArrowheads="1"/>
            </p:cNvSpPr>
            <p:nvPr/>
          </p:nvSpPr>
          <p:spPr bwMode="auto">
            <a:xfrm>
              <a:off x="3827461" y="2345556"/>
              <a:ext cx="692151" cy="249287"/>
            </a:xfrm>
            <a:prstGeom prst="rect">
              <a:avLst/>
            </a:prstGeom>
            <a:noFill/>
            <a:ln w="9525">
              <a:noFill/>
              <a:miter lim="800000"/>
              <a:headEnd/>
              <a:tailEnd/>
            </a:ln>
          </p:spPr>
          <p:txBody>
            <a:bodyPr lIns="91429" tIns="45714" rIns="91429" bIns="45714">
              <a:spAutoFit/>
            </a:bodyPr>
            <a:lstStyle/>
            <a:p>
              <a:pPr algn="ctr" eaLnBrk="0" hangingPunct="0">
                <a:lnSpc>
                  <a:spcPct val="85000"/>
                </a:lnSpc>
                <a:spcBef>
                  <a:spcPct val="50000"/>
                </a:spcBef>
              </a:pPr>
              <a:r>
                <a:rPr lang="en-US" sz="1200" b="1" dirty="0">
                  <a:solidFill>
                    <a:srgbClr val="000000"/>
                  </a:solidFill>
                  <a:cs typeface="Times New Roman" charset="0"/>
                </a:rPr>
                <a:t> </a:t>
              </a:r>
              <a:r>
                <a:rPr lang="en-US" sz="1200" b="1" dirty="0" smtClean="0">
                  <a:solidFill>
                    <a:srgbClr val="000000"/>
                  </a:solidFill>
                  <a:cs typeface="Times New Roman" charset="0"/>
                </a:rPr>
                <a:t>NE</a:t>
              </a:r>
              <a:endParaRPr lang="en-US" sz="1200" b="1" dirty="0">
                <a:solidFill>
                  <a:srgbClr val="000000"/>
                </a:solidFill>
                <a:cs typeface="Times New Roman" charset="0"/>
              </a:endParaRPr>
            </a:p>
          </p:txBody>
        </p:sp>
        <p:sp>
          <p:nvSpPr>
            <p:cNvPr id="80" name="Text - Montana"/>
            <p:cNvSpPr txBox="1">
              <a:spLocks noChangeArrowheads="1"/>
            </p:cNvSpPr>
            <p:nvPr/>
          </p:nvSpPr>
          <p:spPr bwMode="auto">
            <a:xfrm>
              <a:off x="2763837" y="1358131"/>
              <a:ext cx="692151" cy="249287"/>
            </a:xfrm>
            <a:prstGeom prst="rect">
              <a:avLst/>
            </a:prstGeom>
            <a:noFill/>
            <a:ln w="9525">
              <a:noFill/>
              <a:miter lim="800000"/>
              <a:headEnd/>
              <a:tailEnd/>
            </a:ln>
          </p:spPr>
          <p:txBody>
            <a:bodyPr lIns="91429" tIns="45714" rIns="91429" bIns="45714">
              <a:spAutoFit/>
            </a:bodyPr>
            <a:lstStyle/>
            <a:p>
              <a:pPr algn="ctr" eaLnBrk="0" hangingPunct="0">
                <a:lnSpc>
                  <a:spcPct val="85000"/>
                </a:lnSpc>
                <a:spcBef>
                  <a:spcPct val="50000"/>
                </a:spcBef>
              </a:pPr>
              <a:r>
                <a:rPr lang="en-US" sz="1200" b="1" dirty="0" smtClean="0">
                  <a:solidFill>
                    <a:schemeClr val="bg1"/>
                  </a:solidFill>
                  <a:cs typeface="Times New Roman" charset="0"/>
                </a:rPr>
                <a:t>MT**</a:t>
              </a:r>
              <a:endParaRPr lang="en-US" sz="1200" b="1" dirty="0">
                <a:solidFill>
                  <a:schemeClr val="bg1"/>
                </a:solidFill>
                <a:cs typeface="Times New Roman" charset="0"/>
              </a:endParaRPr>
            </a:p>
          </p:txBody>
        </p:sp>
        <p:sp>
          <p:nvSpPr>
            <p:cNvPr id="81" name="Text - Missouri"/>
            <p:cNvSpPr txBox="1">
              <a:spLocks noChangeArrowheads="1"/>
            </p:cNvSpPr>
            <p:nvPr/>
          </p:nvSpPr>
          <p:spPr bwMode="auto">
            <a:xfrm>
              <a:off x="4781548" y="2858318"/>
              <a:ext cx="693739" cy="249287"/>
            </a:xfrm>
            <a:prstGeom prst="rect">
              <a:avLst/>
            </a:prstGeom>
            <a:noFill/>
            <a:ln w="9525">
              <a:noFill/>
              <a:miter lim="800000"/>
              <a:headEnd/>
              <a:tailEnd/>
            </a:ln>
          </p:spPr>
          <p:txBody>
            <a:bodyPr lIns="91429" tIns="45714" rIns="91429" bIns="45714">
              <a:spAutoFit/>
            </a:bodyPr>
            <a:lstStyle/>
            <a:p>
              <a:pPr algn="ctr" eaLnBrk="0" hangingPunct="0">
                <a:lnSpc>
                  <a:spcPct val="85000"/>
                </a:lnSpc>
                <a:spcBef>
                  <a:spcPct val="50000"/>
                </a:spcBef>
              </a:pPr>
              <a:r>
                <a:rPr lang="en-US" sz="1200" b="1" dirty="0" smtClean="0">
                  <a:solidFill>
                    <a:srgbClr val="000000"/>
                  </a:solidFill>
                  <a:cs typeface="Times New Roman" charset="0"/>
                </a:rPr>
                <a:t>MO</a:t>
              </a:r>
              <a:endParaRPr lang="en-US" sz="1200" b="1" dirty="0">
                <a:solidFill>
                  <a:srgbClr val="000000"/>
                </a:solidFill>
                <a:cs typeface="Times New Roman" charset="0"/>
              </a:endParaRPr>
            </a:p>
          </p:txBody>
        </p:sp>
        <p:sp>
          <p:nvSpPr>
            <p:cNvPr id="82" name="Text - Mississippi"/>
            <p:cNvSpPr txBox="1">
              <a:spLocks noChangeArrowheads="1"/>
            </p:cNvSpPr>
            <p:nvPr/>
          </p:nvSpPr>
          <p:spPr bwMode="auto">
            <a:xfrm>
              <a:off x="5156198" y="3634606"/>
              <a:ext cx="692151" cy="249287"/>
            </a:xfrm>
            <a:prstGeom prst="rect">
              <a:avLst/>
            </a:prstGeom>
            <a:noFill/>
            <a:ln w="9525">
              <a:noFill/>
              <a:miter lim="800000"/>
              <a:headEnd/>
              <a:tailEnd/>
            </a:ln>
          </p:spPr>
          <p:txBody>
            <a:bodyPr lIns="91429" tIns="45714" rIns="91429" bIns="45714">
              <a:spAutoFit/>
            </a:bodyPr>
            <a:lstStyle/>
            <a:p>
              <a:pPr algn="ctr" eaLnBrk="0" hangingPunct="0">
                <a:lnSpc>
                  <a:spcPct val="85000"/>
                </a:lnSpc>
                <a:spcBef>
                  <a:spcPct val="50000"/>
                </a:spcBef>
              </a:pPr>
              <a:r>
                <a:rPr lang="en-US" sz="1200" b="1" dirty="0">
                  <a:solidFill>
                    <a:srgbClr val="000000"/>
                  </a:solidFill>
                  <a:cs typeface="Times New Roman" charset="0"/>
                </a:rPr>
                <a:t> </a:t>
              </a:r>
              <a:r>
                <a:rPr lang="en-US" sz="1200" b="1" dirty="0" smtClean="0">
                  <a:solidFill>
                    <a:srgbClr val="000000"/>
                  </a:solidFill>
                  <a:cs typeface="Times New Roman" charset="0"/>
                </a:rPr>
                <a:t>MS</a:t>
              </a:r>
              <a:endParaRPr lang="en-US" sz="1200" b="1" dirty="0">
                <a:solidFill>
                  <a:srgbClr val="000000"/>
                </a:solidFill>
                <a:cs typeface="Times New Roman" charset="0"/>
              </a:endParaRPr>
            </a:p>
          </p:txBody>
        </p:sp>
        <p:sp>
          <p:nvSpPr>
            <p:cNvPr id="83" name="Text - Minnesota"/>
            <p:cNvSpPr txBox="1">
              <a:spLocks noChangeArrowheads="1"/>
            </p:cNvSpPr>
            <p:nvPr/>
          </p:nvSpPr>
          <p:spPr bwMode="auto">
            <a:xfrm>
              <a:off x="4173536" y="1434331"/>
              <a:ext cx="1219200" cy="406253"/>
            </a:xfrm>
            <a:prstGeom prst="rect">
              <a:avLst/>
            </a:prstGeom>
            <a:noFill/>
            <a:ln w="9525">
              <a:noFill/>
              <a:miter lim="800000"/>
              <a:headEnd/>
              <a:tailEnd/>
            </a:ln>
          </p:spPr>
          <p:txBody>
            <a:bodyPr lIns="91429" tIns="45714" rIns="91429" bIns="45714">
              <a:spAutoFit/>
            </a:bodyPr>
            <a:lstStyle/>
            <a:p>
              <a:pPr algn="ctr" eaLnBrk="0" hangingPunct="0">
                <a:lnSpc>
                  <a:spcPct val="85000"/>
                </a:lnSpc>
                <a:spcBef>
                  <a:spcPct val="50000"/>
                </a:spcBef>
              </a:pPr>
              <a:r>
                <a:rPr lang="en-US" sz="1200" b="1" dirty="0">
                  <a:solidFill>
                    <a:srgbClr val="FFFFFF"/>
                  </a:solidFill>
                  <a:cs typeface="Times New Roman" charset="0"/>
                </a:rPr>
                <a:t/>
              </a:r>
              <a:br>
                <a:rPr lang="en-US" sz="1200" b="1" dirty="0">
                  <a:solidFill>
                    <a:srgbClr val="FFFFFF"/>
                  </a:solidFill>
                  <a:cs typeface="Times New Roman" charset="0"/>
                </a:rPr>
              </a:br>
              <a:r>
                <a:rPr lang="en-US" sz="1200" b="1" dirty="0">
                  <a:solidFill>
                    <a:srgbClr val="FFFFFF"/>
                  </a:solidFill>
                  <a:cs typeface="Times New Roman" charset="0"/>
                </a:rPr>
                <a:t> </a:t>
              </a:r>
              <a:r>
                <a:rPr lang="en-US" sz="1200" b="1" dirty="0" smtClean="0">
                  <a:solidFill>
                    <a:srgbClr val="FFFFFF"/>
                  </a:solidFill>
                  <a:cs typeface="Times New Roman" charset="0"/>
                </a:rPr>
                <a:t>MN</a:t>
              </a:r>
              <a:endParaRPr lang="en-US" sz="1200" b="1" dirty="0">
                <a:solidFill>
                  <a:srgbClr val="FFFFFF"/>
                </a:solidFill>
                <a:cs typeface="Times New Roman" charset="0"/>
              </a:endParaRPr>
            </a:p>
          </p:txBody>
        </p:sp>
        <p:sp>
          <p:nvSpPr>
            <p:cNvPr id="84" name="Text - Michigan"/>
            <p:cNvSpPr txBox="1">
              <a:spLocks noChangeArrowheads="1"/>
            </p:cNvSpPr>
            <p:nvPr/>
          </p:nvSpPr>
          <p:spPr bwMode="auto">
            <a:xfrm>
              <a:off x="5614988" y="1934393"/>
              <a:ext cx="693737" cy="249287"/>
            </a:xfrm>
            <a:prstGeom prst="rect">
              <a:avLst/>
            </a:prstGeom>
            <a:noFill/>
            <a:ln w="9525">
              <a:noFill/>
              <a:miter lim="800000"/>
              <a:headEnd/>
              <a:tailEnd/>
            </a:ln>
          </p:spPr>
          <p:txBody>
            <a:bodyPr lIns="91429" tIns="45714" rIns="91429" bIns="45714">
              <a:spAutoFit/>
            </a:bodyPr>
            <a:lstStyle/>
            <a:p>
              <a:pPr algn="ctr" eaLnBrk="0" hangingPunct="0">
                <a:lnSpc>
                  <a:spcPct val="85000"/>
                </a:lnSpc>
                <a:spcBef>
                  <a:spcPct val="50000"/>
                </a:spcBef>
              </a:pPr>
              <a:r>
                <a:rPr lang="en-US" sz="1200" b="1" dirty="0">
                  <a:solidFill>
                    <a:srgbClr val="FFFFFF"/>
                  </a:solidFill>
                  <a:cs typeface="Times New Roman" charset="0"/>
                </a:rPr>
                <a:t> </a:t>
              </a:r>
              <a:r>
                <a:rPr lang="en-US" sz="1200" b="1" dirty="0" smtClean="0">
                  <a:solidFill>
                    <a:srgbClr val="FFFFFF"/>
                  </a:solidFill>
                  <a:cs typeface="Times New Roman" charset="0"/>
                </a:rPr>
                <a:t>MI*</a:t>
              </a:r>
              <a:endParaRPr lang="en-US" sz="1200" b="1" dirty="0">
                <a:solidFill>
                  <a:srgbClr val="FFFFFF"/>
                </a:solidFill>
                <a:cs typeface="Times New Roman" charset="0"/>
              </a:endParaRPr>
            </a:p>
          </p:txBody>
        </p:sp>
        <p:sp>
          <p:nvSpPr>
            <p:cNvPr id="85" name="Text - Massachusetts"/>
            <p:cNvSpPr txBox="1">
              <a:spLocks noChangeArrowheads="1"/>
            </p:cNvSpPr>
            <p:nvPr/>
          </p:nvSpPr>
          <p:spPr bwMode="auto">
            <a:xfrm>
              <a:off x="7669212" y="1712144"/>
              <a:ext cx="936625" cy="249287"/>
            </a:xfrm>
            <a:prstGeom prst="rect">
              <a:avLst/>
            </a:prstGeom>
            <a:noFill/>
            <a:ln w="9525">
              <a:noFill/>
              <a:miter lim="800000"/>
              <a:headEnd/>
              <a:tailEnd/>
            </a:ln>
          </p:spPr>
          <p:txBody>
            <a:bodyPr lIns="91429" tIns="45714" rIns="91429" bIns="45714">
              <a:spAutoFit/>
            </a:bodyPr>
            <a:lstStyle/>
            <a:p>
              <a:pPr algn="ctr" eaLnBrk="0" hangingPunct="0">
                <a:lnSpc>
                  <a:spcPct val="85000"/>
                </a:lnSpc>
                <a:spcBef>
                  <a:spcPct val="50000"/>
                </a:spcBef>
              </a:pPr>
              <a:r>
                <a:rPr lang="en-US" sz="1200" b="1" dirty="0" smtClean="0">
                  <a:solidFill>
                    <a:srgbClr val="000000"/>
                  </a:solidFill>
                  <a:cs typeface="Times New Roman" charset="0"/>
                </a:rPr>
                <a:t>MA</a:t>
              </a:r>
              <a:endParaRPr lang="en-US" sz="1200" b="1" dirty="0">
                <a:solidFill>
                  <a:srgbClr val="000000"/>
                </a:solidFill>
                <a:cs typeface="Times New Roman" charset="0"/>
              </a:endParaRPr>
            </a:p>
          </p:txBody>
        </p:sp>
        <p:sp>
          <p:nvSpPr>
            <p:cNvPr id="86" name="Text - Maryland"/>
            <p:cNvSpPr txBox="1">
              <a:spLocks noChangeArrowheads="1"/>
            </p:cNvSpPr>
            <p:nvPr/>
          </p:nvSpPr>
          <p:spPr bwMode="auto">
            <a:xfrm>
              <a:off x="7372349" y="2520181"/>
              <a:ext cx="671513" cy="249287"/>
            </a:xfrm>
            <a:prstGeom prst="rect">
              <a:avLst/>
            </a:prstGeom>
            <a:noFill/>
            <a:ln w="9525">
              <a:noFill/>
              <a:miter lim="800000"/>
              <a:headEnd/>
              <a:tailEnd/>
            </a:ln>
          </p:spPr>
          <p:txBody>
            <a:bodyPr lIns="91429" tIns="45714" rIns="91429" bIns="45714">
              <a:spAutoFit/>
            </a:bodyPr>
            <a:lstStyle/>
            <a:p>
              <a:pPr algn="ctr" eaLnBrk="0" hangingPunct="0">
                <a:lnSpc>
                  <a:spcPct val="85000"/>
                </a:lnSpc>
                <a:spcBef>
                  <a:spcPct val="50000"/>
                </a:spcBef>
              </a:pPr>
              <a:r>
                <a:rPr lang="en-US" sz="1200" b="1" dirty="0" smtClean="0">
                  <a:solidFill>
                    <a:srgbClr val="000000"/>
                  </a:solidFill>
                  <a:cs typeface="Times New Roman" charset="0"/>
                </a:rPr>
                <a:t>MD</a:t>
              </a:r>
              <a:endParaRPr lang="en-US" sz="1200" b="1" dirty="0">
                <a:solidFill>
                  <a:srgbClr val="000000"/>
                </a:solidFill>
                <a:cs typeface="Times New Roman" charset="0"/>
              </a:endParaRPr>
            </a:p>
          </p:txBody>
        </p:sp>
        <p:sp>
          <p:nvSpPr>
            <p:cNvPr id="87" name="Text - Maine"/>
            <p:cNvSpPr txBox="1">
              <a:spLocks noChangeArrowheads="1"/>
            </p:cNvSpPr>
            <p:nvPr/>
          </p:nvSpPr>
          <p:spPr bwMode="auto">
            <a:xfrm>
              <a:off x="7170737" y="1024756"/>
              <a:ext cx="936625" cy="406253"/>
            </a:xfrm>
            <a:prstGeom prst="rect">
              <a:avLst/>
            </a:prstGeom>
            <a:noFill/>
            <a:ln w="9525">
              <a:noFill/>
              <a:miter lim="800000"/>
              <a:headEnd/>
              <a:tailEnd/>
            </a:ln>
          </p:spPr>
          <p:txBody>
            <a:bodyPr lIns="91429" tIns="45714" rIns="91429" bIns="45714">
              <a:spAutoFit/>
            </a:bodyPr>
            <a:lstStyle/>
            <a:p>
              <a:pPr algn="ctr" eaLnBrk="0" hangingPunct="0">
                <a:lnSpc>
                  <a:spcPct val="85000"/>
                </a:lnSpc>
                <a:spcBef>
                  <a:spcPct val="50000"/>
                </a:spcBef>
              </a:pPr>
              <a:r>
                <a:rPr lang="en-US" sz="1200" b="1" dirty="0">
                  <a:solidFill>
                    <a:srgbClr val="000000"/>
                  </a:solidFill>
                  <a:cs typeface="Times New Roman" charset="0"/>
                </a:rPr>
                <a:t/>
              </a:r>
              <a:br>
                <a:rPr lang="en-US" sz="1200" b="1" dirty="0">
                  <a:solidFill>
                    <a:srgbClr val="000000"/>
                  </a:solidFill>
                  <a:cs typeface="Times New Roman" charset="0"/>
                </a:rPr>
              </a:br>
              <a:r>
                <a:rPr lang="en-US" sz="1200" b="1" dirty="0" smtClean="0">
                  <a:solidFill>
                    <a:srgbClr val="000000"/>
                  </a:solidFill>
                  <a:cs typeface="Times New Roman" charset="0"/>
                </a:rPr>
                <a:t>ME</a:t>
              </a:r>
              <a:endParaRPr lang="en-US" sz="1200" b="1" dirty="0">
                <a:solidFill>
                  <a:srgbClr val="000000"/>
                </a:solidFill>
                <a:cs typeface="Times New Roman" charset="0"/>
              </a:endParaRPr>
            </a:p>
          </p:txBody>
        </p:sp>
        <p:sp>
          <p:nvSpPr>
            <p:cNvPr id="88" name="Text - Louisiana"/>
            <p:cNvSpPr txBox="1">
              <a:spLocks noChangeArrowheads="1"/>
            </p:cNvSpPr>
            <p:nvPr/>
          </p:nvSpPr>
          <p:spPr bwMode="auto">
            <a:xfrm>
              <a:off x="4843461" y="3901257"/>
              <a:ext cx="692151" cy="249287"/>
            </a:xfrm>
            <a:prstGeom prst="rect">
              <a:avLst/>
            </a:prstGeom>
            <a:noFill/>
            <a:ln w="9525">
              <a:noFill/>
              <a:miter lim="800000"/>
              <a:headEnd/>
              <a:tailEnd/>
            </a:ln>
          </p:spPr>
          <p:txBody>
            <a:bodyPr lIns="91429" tIns="45714" rIns="91429" bIns="45714">
              <a:spAutoFit/>
            </a:bodyPr>
            <a:lstStyle/>
            <a:p>
              <a:pPr algn="ctr" eaLnBrk="0" hangingPunct="0">
                <a:lnSpc>
                  <a:spcPct val="85000"/>
                </a:lnSpc>
                <a:spcBef>
                  <a:spcPct val="50000"/>
                </a:spcBef>
              </a:pPr>
              <a:r>
                <a:rPr lang="en-US" sz="1200" b="1" dirty="0">
                  <a:solidFill>
                    <a:srgbClr val="000000"/>
                  </a:solidFill>
                  <a:cs typeface="Times New Roman" charset="0"/>
                </a:rPr>
                <a:t> </a:t>
              </a:r>
              <a:r>
                <a:rPr lang="en-US" sz="1200" b="1" dirty="0" smtClean="0">
                  <a:solidFill>
                    <a:srgbClr val="000000"/>
                  </a:solidFill>
                  <a:cs typeface="Times New Roman" charset="0"/>
                </a:rPr>
                <a:t>LA</a:t>
              </a:r>
              <a:endParaRPr lang="en-US" sz="1200" b="1" dirty="0">
                <a:solidFill>
                  <a:srgbClr val="000000"/>
                </a:solidFill>
                <a:cs typeface="Times New Roman" charset="0"/>
              </a:endParaRPr>
            </a:p>
          </p:txBody>
        </p:sp>
        <p:sp>
          <p:nvSpPr>
            <p:cNvPr id="89" name="Text - Kentucky"/>
            <p:cNvSpPr txBox="1">
              <a:spLocks noChangeArrowheads="1"/>
            </p:cNvSpPr>
            <p:nvPr/>
          </p:nvSpPr>
          <p:spPr bwMode="auto">
            <a:xfrm>
              <a:off x="5749923" y="2871018"/>
              <a:ext cx="692151" cy="249287"/>
            </a:xfrm>
            <a:prstGeom prst="rect">
              <a:avLst/>
            </a:prstGeom>
            <a:noFill/>
            <a:ln w="9525">
              <a:noFill/>
              <a:miter lim="800000"/>
              <a:headEnd/>
              <a:tailEnd/>
            </a:ln>
          </p:spPr>
          <p:txBody>
            <a:bodyPr lIns="91429" tIns="45714" rIns="91429" bIns="45714">
              <a:spAutoFit/>
            </a:bodyPr>
            <a:lstStyle/>
            <a:p>
              <a:pPr algn="ctr" eaLnBrk="0" hangingPunct="0">
                <a:lnSpc>
                  <a:spcPct val="85000"/>
                </a:lnSpc>
                <a:spcBef>
                  <a:spcPct val="50000"/>
                </a:spcBef>
              </a:pPr>
              <a:r>
                <a:rPr lang="en-US" sz="1200" b="1" dirty="0">
                  <a:solidFill>
                    <a:srgbClr val="FFFFFF"/>
                  </a:solidFill>
                  <a:cs typeface="Times New Roman" charset="0"/>
                </a:rPr>
                <a:t> </a:t>
              </a:r>
              <a:r>
                <a:rPr lang="en-US" sz="1200" b="1" dirty="0" smtClean="0">
                  <a:solidFill>
                    <a:srgbClr val="FFFFFF"/>
                  </a:solidFill>
                  <a:cs typeface="Times New Roman" charset="0"/>
                </a:rPr>
                <a:t>KY</a:t>
              </a:r>
              <a:endParaRPr lang="en-US" sz="1200" b="1" dirty="0">
                <a:solidFill>
                  <a:srgbClr val="FFFFFF"/>
                </a:solidFill>
                <a:cs typeface="Times New Roman" charset="0"/>
              </a:endParaRPr>
            </a:p>
          </p:txBody>
        </p:sp>
        <p:sp>
          <p:nvSpPr>
            <p:cNvPr id="90" name="Text - Kansas"/>
            <p:cNvSpPr txBox="1">
              <a:spLocks noChangeArrowheads="1"/>
            </p:cNvSpPr>
            <p:nvPr/>
          </p:nvSpPr>
          <p:spPr bwMode="auto">
            <a:xfrm>
              <a:off x="3995737" y="2837681"/>
              <a:ext cx="693737" cy="249287"/>
            </a:xfrm>
            <a:prstGeom prst="rect">
              <a:avLst/>
            </a:prstGeom>
            <a:noFill/>
            <a:ln w="9525">
              <a:noFill/>
              <a:miter lim="800000"/>
              <a:headEnd/>
              <a:tailEnd/>
            </a:ln>
          </p:spPr>
          <p:txBody>
            <a:bodyPr lIns="91429" tIns="45714" rIns="91429" bIns="45714">
              <a:spAutoFit/>
            </a:bodyPr>
            <a:lstStyle/>
            <a:p>
              <a:pPr algn="ctr" eaLnBrk="0" hangingPunct="0">
                <a:lnSpc>
                  <a:spcPct val="85000"/>
                </a:lnSpc>
                <a:spcBef>
                  <a:spcPct val="50000"/>
                </a:spcBef>
              </a:pPr>
              <a:r>
                <a:rPr lang="en-US" sz="1200" b="1" dirty="0">
                  <a:solidFill>
                    <a:srgbClr val="000000"/>
                  </a:solidFill>
                  <a:cs typeface="Times New Roman" charset="0"/>
                </a:rPr>
                <a:t> </a:t>
              </a:r>
              <a:r>
                <a:rPr lang="en-US" sz="1200" b="1" dirty="0" smtClean="0">
                  <a:solidFill>
                    <a:srgbClr val="000000"/>
                  </a:solidFill>
                  <a:cs typeface="Times New Roman" charset="0"/>
                </a:rPr>
                <a:t>KS</a:t>
              </a:r>
              <a:endParaRPr lang="en-US" sz="1200" b="1" dirty="0">
                <a:solidFill>
                  <a:srgbClr val="000000"/>
                </a:solidFill>
                <a:cs typeface="Times New Roman" charset="0"/>
              </a:endParaRPr>
            </a:p>
          </p:txBody>
        </p:sp>
        <p:sp>
          <p:nvSpPr>
            <p:cNvPr id="91" name="Text - Iowa"/>
            <p:cNvSpPr txBox="1">
              <a:spLocks noChangeArrowheads="1"/>
            </p:cNvSpPr>
            <p:nvPr/>
          </p:nvSpPr>
          <p:spPr bwMode="auto">
            <a:xfrm>
              <a:off x="4567237" y="2245543"/>
              <a:ext cx="693737" cy="249287"/>
            </a:xfrm>
            <a:prstGeom prst="rect">
              <a:avLst/>
            </a:prstGeom>
            <a:noFill/>
            <a:ln w="9525">
              <a:noFill/>
              <a:miter lim="800000"/>
              <a:headEnd/>
              <a:tailEnd/>
            </a:ln>
          </p:spPr>
          <p:txBody>
            <a:bodyPr lIns="91429" tIns="45714" rIns="91429" bIns="45714">
              <a:spAutoFit/>
            </a:bodyPr>
            <a:lstStyle/>
            <a:p>
              <a:pPr algn="ctr" eaLnBrk="0" hangingPunct="0">
                <a:lnSpc>
                  <a:spcPct val="85000"/>
                </a:lnSpc>
                <a:spcBef>
                  <a:spcPct val="50000"/>
                </a:spcBef>
              </a:pPr>
              <a:r>
                <a:rPr lang="en-US" sz="1200" b="1" dirty="0">
                  <a:solidFill>
                    <a:srgbClr val="FFFFFF"/>
                  </a:solidFill>
                  <a:cs typeface="Times New Roman" charset="0"/>
                </a:rPr>
                <a:t> </a:t>
              </a:r>
              <a:r>
                <a:rPr lang="en-US" sz="1200" b="1" dirty="0" smtClean="0">
                  <a:solidFill>
                    <a:srgbClr val="FFFFFF"/>
                  </a:solidFill>
                  <a:cs typeface="Times New Roman" charset="0"/>
                </a:rPr>
                <a:t>IA*</a:t>
              </a:r>
              <a:endParaRPr lang="en-US" sz="1200" b="1" dirty="0">
                <a:solidFill>
                  <a:srgbClr val="FFFFFF"/>
                </a:solidFill>
                <a:cs typeface="Times New Roman" charset="0"/>
              </a:endParaRPr>
            </a:p>
          </p:txBody>
        </p:sp>
        <p:sp>
          <p:nvSpPr>
            <p:cNvPr id="92" name="Text - Indiana"/>
            <p:cNvSpPr txBox="1">
              <a:spLocks noChangeArrowheads="1"/>
            </p:cNvSpPr>
            <p:nvPr/>
          </p:nvSpPr>
          <p:spPr bwMode="auto">
            <a:xfrm>
              <a:off x="5491161" y="2488431"/>
              <a:ext cx="692151" cy="249287"/>
            </a:xfrm>
            <a:prstGeom prst="rect">
              <a:avLst/>
            </a:prstGeom>
            <a:noFill/>
            <a:ln w="9525">
              <a:noFill/>
              <a:miter lim="800000"/>
              <a:headEnd/>
              <a:tailEnd/>
            </a:ln>
          </p:spPr>
          <p:txBody>
            <a:bodyPr lIns="91429" tIns="45714" rIns="91429" bIns="45714">
              <a:spAutoFit/>
            </a:bodyPr>
            <a:lstStyle/>
            <a:p>
              <a:pPr algn="ctr" eaLnBrk="0" hangingPunct="0">
                <a:lnSpc>
                  <a:spcPct val="85000"/>
                </a:lnSpc>
                <a:spcBef>
                  <a:spcPct val="50000"/>
                </a:spcBef>
              </a:pPr>
              <a:r>
                <a:rPr lang="en-US" sz="1200" b="1" dirty="0">
                  <a:solidFill>
                    <a:schemeClr val="bg1"/>
                  </a:solidFill>
                  <a:cs typeface="Times New Roman" charset="0"/>
                </a:rPr>
                <a:t> </a:t>
              </a:r>
              <a:r>
                <a:rPr lang="en-US" sz="1200" b="1" dirty="0" smtClean="0">
                  <a:solidFill>
                    <a:schemeClr val="bg1"/>
                  </a:solidFill>
                  <a:cs typeface="Times New Roman" charset="0"/>
                </a:rPr>
                <a:t>IN*</a:t>
              </a:r>
              <a:endParaRPr lang="en-US" sz="1200" b="1" dirty="0">
                <a:solidFill>
                  <a:schemeClr val="bg1"/>
                </a:solidFill>
                <a:cs typeface="Times New Roman" charset="0"/>
              </a:endParaRPr>
            </a:p>
          </p:txBody>
        </p:sp>
        <p:sp>
          <p:nvSpPr>
            <p:cNvPr id="93" name="Text - Illinois"/>
            <p:cNvSpPr txBox="1">
              <a:spLocks noChangeArrowheads="1"/>
            </p:cNvSpPr>
            <p:nvPr/>
          </p:nvSpPr>
          <p:spPr bwMode="auto">
            <a:xfrm>
              <a:off x="5091112" y="2501131"/>
              <a:ext cx="693737" cy="249287"/>
            </a:xfrm>
            <a:prstGeom prst="rect">
              <a:avLst/>
            </a:prstGeom>
            <a:noFill/>
            <a:ln w="9525">
              <a:noFill/>
              <a:miter lim="800000"/>
              <a:headEnd/>
              <a:tailEnd/>
            </a:ln>
          </p:spPr>
          <p:txBody>
            <a:bodyPr lIns="91429" tIns="45714" rIns="91429" bIns="45714">
              <a:spAutoFit/>
            </a:bodyPr>
            <a:lstStyle/>
            <a:p>
              <a:pPr algn="ctr" eaLnBrk="0" hangingPunct="0">
                <a:lnSpc>
                  <a:spcPct val="85000"/>
                </a:lnSpc>
                <a:spcBef>
                  <a:spcPct val="50000"/>
                </a:spcBef>
              </a:pPr>
              <a:r>
                <a:rPr lang="en-US" sz="1200" b="1" dirty="0">
                  <a:solidFill>
                    <a:srgbClr val="FFFFFF"/>
                  </a:solidFill>
                  <a:cs typeface="Times New Roman" charset="0"/>
                </a:rPr>
                <a:t> </a:t>
              </a:r>
              <a:r>
                <a:rPr lang="en-US" sz="1200" b="1" dirty="0" smtClean="0">
                  <a:solidFill>
                    <a:srgbClr val="FFFFFF"/>
                  </a:solidFill>
                  <a:cs typeface="Times New Roman" charset="0"/>
                </a:rPr>
                <a:t>IL</a:t>
              </a:r>
              <a:endParaRPr lang="en-US" sz="1200" b="1" dirty="0">
                <a:solidFill>
                  <a:srgbClr val="FFFFFF"/>
                </a:solidFill>
                <a:cs typeface="Times New Roman" charset="0"/>
              </a:endParaRPr>
            </a:p>
          </p:txBody>
        </p:sp>
        <p:sp>
          <p:nvSpPr>
            <p:cNvPr id="94" name="Text - Idaho"/>
            <p:cNvSpPr txBox="1">
              <a:spLocks noChangeArrowheads="1"/>
            </p:cNvSpPr>
            <p:nvPr/>
          </p:nvSpPr>
          <p:spPr bwMode="auto">
            <a:xfrm>
              <a:off x="2168523" y="1905818"/>
              <a:ext cx="693739" cy="249287"/>
            </a:xfrm>
            <a:prstGeom prst="rect">
              <a:avLst/>
            </a:prstGeom>
            <a:noFill/>
            <a:ln w="9525">
              <a:noFill/>
              <a:miter lim="800000"/>
              <a:headEnd/>
              <a:tailEnd/>
            </a:ln>
          </p:spPr>
          <p:txBody>
            <a:bodyPr lIns="91429" tIns="45714" rIns="91429" bIns="45714">
              <a:spAutoFit/>
            </a:bodyPr>
            <a:lstStyle/>
            <a:p>
              <a:pPr algn="ctr" eaLnBrk="0" hangingPunct="0">
                <a:lnSpc>
                  <a:spcPct val="85000"/>
                </a:lnSpc>
                <a:spcBef>
                  <a:spcPct val="50000"/>
                </a:spcBef>
              </a:pPr>
              <a:r>
                <a:rPr lang="en-US" sz="1200" b="1" dirty="0" smtClean="0">
                  <a:solidFill>
                    <a:srgbClr val="000000"/>
                  </a:solidFill>
                  <a:cs typeface="Times New Roman" charset="0"/>
                </a:rPr>
                <a:t>ID</a:t>
              </a:r>
              <a:endParaRPr lang="en-US" sz="1200" b="1" dirty="0">
                <a:solidFill>
                  <a:srgbClr val="000000"/>
                </a:solidFill>
                <a:cs typeface="Times New Roman" charset="0"/>
              </a:endParaRPr>
            </a:p>
          </p:txBody>
        </p:sp>
        <p:sp>
          <p:nvSpPr>
            <p:cNvPr id="95" name="Text - Hawaii"/>
            <p:cNvSpPr txBox="1">
              <a:spLocks noChangeArrowheads="1"/>
            </p:cNvSpPr>
            <p:nvPr/>
          </p:nvSpPr>
          <p:spPr bwMode="auto">
            <a:xfrm>
              <a:off x="2654302" y="4399782"/>
              <a:ext cx="936625" cy="249287"/>
            </a:xfrm>
            <a:prstGeom prst="rect">
              <a:avLst/>
            </a:prstGeom>
            <a:noFill/>
            <a:ln w="9525">
              <a:noFill/>
              <a:miter lim="800000"/>
              <a:headEnd/>
              <a:tailEnd/>
            </a:ln>
          </p:spPr>
          <p:txBody>
            <a:bodyPr lIns="91429" tIns="45714" rIns="91429" bIns="45714">
              <a:spAutoFit/>
            </a:bodyPr>
            <a:lstStyle/>
            <a:p>
              <a:pPr algn="ctr" eaLnBrk="0" hangingPunct="0">
                <a:lnSpc>
                  <a:spcPct val="85000"/>
                </a:lnSpc>
                <a:spcBef>
                  <a:spcPct val="50000"/>
                </a:spcBef>
              </a:pPr>
              <a:r>
                <a:rPr lang="en-US" sz="1200" b="1" dirty="0" smtClean="0">
                  <a:solidFill>
                    <a:srgbClr val="000000"/>
                  </a:solidFill>
                  <a:cs typeface="Times New Roman" charset="0"/>
                </a:rPr>
                <a:t>HI</a:t>
              </a:r>
              <a:endParaRPr lang="en-US" sz="1200" b="1" dirty="0">
                <a:solidFill>
                  <a:srgbClr val="000000"/>
                </a:solidFill>
                <a:cs typeface="Times New Roman" charset="0"/>
              </a:endParaRPr>
            </a:p>
          </p:txBody>
        </p:sp>
        <p:sp>
          <p:nvSpPr>
            <p:cNvPr id="96" name="Text - Georgia"/>
            <p:cNvSpPr txBox="1">
              <a:spLocks noChangeArrowheads="1"/>
            </p:cNvSpPr>
            <p:nvPr/>
          </p:nvSpPr>
          <p:spPr bwMode="auto">
            <a:xfrm>
              <a:off x="6091237" y="3609206"/>
              <a:ext cx="693737" cy="249287"/>
            </a:xfrm>
            <a:prstGeom prst="rect">
              <a:avLst/>
            </a:prstGeom>
            <a:noFill/>
            <a:ln w="9525">
              <a:noFill/>
              <a:miter lim="800000"/>
              <a:headEnd/>
              <a:tailEnd/>
            </a:ln>
          </p:spPr>
          <p:txBody>
            <a:bodyPr lIns="91429" tIns="45714" rIns="91429" bIns="45714">
              <a:spAutoFit/>
            </a:bodyPr>
            <a:lstStyle/>
            <a:p>
              <a:pPr algn="ctr" eaLnBrk="0" hangingPunct="0">
                <a:lnSpc>
                  <a:spcPct val="85000"/>
                </a:lnSpc>
                <a:spcBef>
                  <a:spcPct val="50000"/>
                </a:spcBef>
              </a:pPr>
              <a:r>
                <a:rPr lang="en-US" sz="1200" b="1" dirty="0">
                  <a:solidFill>
                    <a:srgbClr val="000000"/>
                  </a:solidFill>
                  <a:cs typeface="Times New Roman" charset="0"/>
                </a:rPr>
                <a:t> </a:t>
              </a:r>
              <a:r>
                <a:rPr lang="en-US" sz="1200" b="1" dirty="0" smtClean="0">
                  <a:solidFill>
                    <a:srgbClr val="000000"/>
                  </a:solidFill>
                  <a:cs typeface="Times New Roman" charset="0"/>
                </a:rPr>
                <a:t>GA</a:t>
              </a:r>
              <a:endParaRPr lang="en-US" sz="1200" b="1" dirty="0">
                <a:solidFill>
                  <a:srgbClr val="000000"/>
                </a:solidFill>
                <a:cs typeface="Times New Roman" charset="0"/>
              </a:endParaRPr>
            </a:p>
          </p:txBody>
        </p:sp>
        <p:sp>
          <p:nvSpPr>
            <p:cNvPr id="97" name="Text - Florida"/>
            <p:cNvSpPr txBox="1">
              <a:spLocks noChangeArrowheads="1"/>
            </p:cNvSpPr>
            <p:nvPr/>
          </p:nvSpPr>
          <p:spPr bwMode="auto">
            <a:xfrm>
              <a:off x="6450012" y="4198168"/>
              <a:ext cx="692151" cy="249287"/>
            </a:xfrm>
            <a:prstGeom prst="rect">
              <a:avLst/>
            </a:prstGeom>
            <a:noFill/>
            <a:ln w="9525">
              <a:noFill/>
              <a:miter lim="800000"/>
              <a:headEnd/>
              <a:tailEnd/>
            </a:ln>
          </p:spPr>
          <p:txBody>
            <a:bodyPr lIns="91429" tIns="45714" rIns="91429" bIns="45714">
              <a:spAutoFit/>
            </a:bodyPr>
            <a:lstStyle/>
            <a:p>
              <a:pPr algn="ctr" eaLnBrk="0" hangingPunct="0">
                <a:lnSpc>
                  <a:spcPct val="85000"/>
                </a:lnSpc>
                <a:spcBef>
                  <a:spcPct val="50000"/>
                </a:spcBef>
              </a:pPr>
              <a:r>
                <a:rPr lang="en-US" sz="1200" b="1" dirty="0">
                  <a:solidFill>
                    <a:srgbClr val="000000"/>
                  </a:solidFill>
                  <a:cs typeface="Times New Roman" charset="0"/>
                </a:rPr>
                <a:t> </a:t>
              </a:r>
              <a:r>
                <a:rPr lang="en-US" sz="1200" b="1" dirty="0" smtClean="0">
                  <a:solidFill>
                    <a:srgbClr val="000000"/>
                  </a:solidFill>
                  <a:cs typeface="Times New Roman" charset="0"/>
                </a:rPr>
                <a:t>FL</a:t>
              </a:r>
              <a:endParaRPr lang="en-US" sz="1200" b="1" dirty="0">
                <a:solidFill>
                  <a:srgbClr val="000000"/>
                </a:solidFill>
                <a:cs typeface="Times New Roman" charset="0"/>
              </a:endParaRPr>
            </a:p>
          </p:txBody>
        </p:sp>
        <p:sp>
          <p:nvSpPr>
            <p:cNvPr id="98" name="Text - District of Columbia"/>
            <p:cNvSpPr txBox="1">
              <a:spLocks noChangeArrowheads="1"/>
            </p:cNvSpPr>
            <p:nvPr/>
          </p:nvSpPr>
          <p:spPr bwMode="auto">
            <a:xfrm>
              <a:off x="7334249" y="2779769"/>
              <a:ext cx="628650" cy="276987"/>
            </a:xfrm>
            <a:prstGeom prst="rect">
              <a:avLst/>
            </a:prstGeom>
            <a:noFill/>
            <a:ln w="9525">
              <a:noFill/>
              <a:miter lim="800000"/>
              <a:headEnd/>
              <a:tailEnd/>
            </a:ln>
          </p:spPr>
          <p:txBody>
            <a:bodyPr wrap="square" lIns="91429" tIns="45714" rIns="91429" bIns="45714">
              <a:spAutoFit/>
            </a:bodyPr>
            <a:lstStyle/>
            <a:p>
              <a:pPr eaLnBrk="0" hangingPunct="0"/>
              <a:r>
                <a:rPr lang="en-US" sz="1200" b="1" dirty="0" smtClean="0">
                  <a:solidFill>
                    <a:srgbClr val="000000"/>
                  </a:solidFill>
                  <a:cs typeface="Times New Roman" charset="0"/>
                </a:rPr>
                <a:t>  DC  </a:t>
              </a:r>
              <a:endParaRPr lang="en-US" sz="1200" b="1" dirty="0">
                <a:solidFill>
                  <a:srgbClr val="000000"/>
                </a:solidFill>
                <a:cs typeface="Times New Roman" charset="0"/>
              </a:endParaRPr>
            </a:p>
          </p:txBody>
        </p:sp>
        <p:sp>
          <p:nvSpPr>
            <p:cNvPr id="99" name="Text - Delaware"/>
            <p:cNvSpPr txBox="1">
              <a:spLocks noChangeArrowheads="1"/>
            </p:cNvSpPr>
            <p:nvPr/>
          </p:nvSpPr>
          <p:spPr bwMode="auto">
            <a:xfrm>
              <a:off x="7229475" y="2367781"/>
              <a:ext cx="936625" cy="249287"/>
            </a:xfrm>
            <a:prstGeom prst="rect">
              <a:avLst/>
            </a:prstGeom>
            <a:noFill/>
            <a:ln w="9525">
              <a:noFill/>
              <a:miter lim="800000"/>
              <a:headEnd/>
              <a:tailEnd/>
            </a:ln>
          </p:spPr>
          <p:txBody>
            <a:bodyPr lIns="91429" tIns="45714" rIns="91429" bIns="45714">
              <a:spAutoFit/>
            </a:bodyPr>
            <a:lstStyle/>
            <a:p>
              <a:pPr algn="ctr" eaLnBrk="0" hangingPunct="0">
                <a:lnSpc>
                  <a:spcPct val="85000"/>
                </a:lnSpc>
                <a:spcBef>
                  <a:spcPct val="50000"/>
                </a:spcBef>
              </a:pPr>
              <a:r>
                <a:rPr lang="en-US" sz="1200" b="1" dirty="0" smtClean="0">
                  <a:solidFill>
                    <a:srgbClr val="000000"/>
                  </a:solidFill>
                  <a:cs typeface="Times New Roman" charset="0"/>
                </a:rPr>
                <a:t>DE</a:t>
              </a:r>
              <a:endParaRPr lang="en-US" sz="1200" b="1" dirty="0">
                <a:solidFill>
                  <a:srgbClr val="000000"/>
                </a:solidFill>
                <a:cs typeface="Times New Roman" charset="0"/>
              </a:endParaRPr>
            </a:p>
          </p:txBody>
        </p:sp>
        <p:sp>
          <p:nvSpPr>
            <p:cNvPr id="100" name="Text - Connecticut"/>
            <p:cNvSpPr txBox="1">
              <a:spLocks noChangeArrowheads="1"/>
            </p:cNvSpPr>
            <p:nvPr/>
          </p:nvSpPr>
          <p:spPr bwMode="auto">
            <a:xfrm>
              <a:off x="7380287" y="2007418"/>
              <a:ext cx="746125" cy="249287"/>
            </a:xfrm>
            <a:prstGeom prst="rect">
              <a:avLst/>
            </a:prstGeom>
            <a:noFill/>
            <a:ln w="9525">
              <a:noFill/>
              <a:miter lim="800000"/>
              <a:headEnd/>
              <a:tailEnd/>
            </a:ln>
          </p:spPr>
          <p:txBody>
            <a:bodyPr lIns="91429" tIns="45714" rIns="91429" bIns="45714">
              <a:spAutoFit/>
            </a:bodyPr>
            <a:lstStyle/>
            <a:p>
              <a:pPr algn="ctr" eaLnBrk="0" hangingPunct="0">
                <a:lnSpc>
                  <a:spcPct val="85000"/>
                </a:lnSpc>
                <a:spcBef>
                  <a:spcPct val="50000"/>
                </a:spcBef>
              </a:pPr>
              <a:r>
                <a:rPr lang="en-US" sz="1200" b="1" dirty="0">
                  <a:solidFill>
                    <a:srgbClr val="000000"/>
                  </a:solidFill>
                  <a:cs typeface="Times New Roman" charset="0"/>
                </a:rPr>
                <a:t> </a:t>
              </a:r>
              <a:r>
                <a:rPr lang="en-US" sz="1200" b="1" dirty="0" smtClean="0">
                  <a:solidFill>
                    <a:srgbClr val="000000"/>
                  </a:solidFill>
                  <a:cs typeface="Times New Roman" charset="0"/>
                </a:rPr>
                <a:t>CT</a:t>
              </a:r>
              <a:endParaRPr lang="en-US" sz="1200" b="1" dirty="0">
                <a:solidFill>
                  <a:srgbClr val="000000"/>
                </a:solidFill>
                <a:cs typeface="Times New Roman" charset="0"/>
              </a:endParaRPr>
            </a:p>
          </p:txBody>
        </p:sp>
        <p:sp>
          <p:nvSpPr>
            <p:cNvPr id="101" name="Text - Colorado"/>
            <p:cNvSpPr txBox="1">
              <a:spLocks noChangeArrowheads="1"/>
            </p:cNvSpPr>
            <p:nvPr/>
          </p:nvSpPr>
          <p:spPr bwMode="auto">
            <a:xfrm>
              <a:off x="2835274" y="2628131"/>
              <a:ext cx="1219200" cy="406253"/>
            </a:xfrm>
            <a:prstGeom prst="rect">
              <a:avLst/>
            </a:prstGeom>
            <a:noFill/>
            <a:ln w="9525">
              <a:noFill/>
              <a:miter lim="800000"/>
              <a:headEnd/>
              <a:tailEnd/>
            </a:ln>
          </p:spPr>
          <p:txBody>
            <a:bodyPr lIns="91429" tIns="45714" rIns="91429" bIns="45714">
              <a:spAutoFit/>
            </a:bodyPr>
            <a:lstStyle/>
            <a:p>
              <a:pPr algn="ctr" eaLnBrk="0" hangingPunct="0">
                <a:lnSpc>
                  <a:spcPct val="85000"/>
                </a:lnSpc>
                <a:spcBef>
                  <a:spcPct val="50000"/>
                </a:spcBef>
              </a:pPr>
              <a:r>
                <a:rPr lang="en-US" sz="1200" b="1" dirty="0">
                  <a:solidFill>
                    <a:srgbClr val="FFFFFF"/>
                  </a:solidFill>
                  <a:cs typeface="Times New Roman" charset="0"/>
                </a:rPr>
                <a:t/>
              </a:r>
              <a:br>
                <a:rPr lang="en-US" sz="1200" b="1" dirty="0">
                  <a:solidFill>
                    <a:srgbClr val="FFFFFF"/>
                  </a:solidFill>
                  <a:cs typeface="Times New Roman" charset="0"/>
                </a:rPr>
              </a:br>
              <a:r>
                <a:rPr lang="en-US" sz="1200" b="1" dirty="0">
                  <a:solidFill>
                    <a:srgbClr val="FFFFFF"/>
                  </a:solidFill>
                  <a:cs typeface="Times New Roman" charset="0"/>
                </a:rPr>
                <a:t> </a:t>
              </a:r>
              <a:r>
                <a:rPr lang="en-US" sz="1200" b="1" dirty="0" smtClean="0">
                  <a:solidFill>
                    <a:srgbClr val="FFFFFF"/>
                  </a:solidFill>
                  <a:cs typeface="Times New Roman" charset="0"/>
                </a:rPr>
                <a:t>CO</a:t>
              </a:r>
              <a:endParaRPr lang="en-US" sz="1200" b="1" dirty="0">
                <a:solidFill>
                  <a:srgbClr val="FFFFFF"/>
                </a:solidFill>
                <a:cs typeface="Times New Roman" charset="0"/>
              </a:endParaRPr>
            </a:p>
          </p:txBody>
        </p:sp>
        <p:sp>
          <p:nvSpPr>
            <p:cNvPr id="102" name="Text - California"/>
            <p:cNvSpPr txBox="1">
              <a:spLocks noChangeArrowheads="1"/>
            </p:cNvSpPr>
            <p:nvPr/>
          </p:nvSpPr>
          <p:spPr bwMode="auto">
            <a:xfrm>
              <a:off x="1031874" y="2758306"/>
              <a:ext cx="1219200" cy="406253"/>
            </a:xfrm>
            <a:prstGeom prst="rect">
              <a:avLst/>
            </a:prstGeom>
            <a:noFill/>
            <a:ln w="9525">
              <a:noFill/>
              <a:miter lim="800000"/>
              <a:headEnd/>
              <a:tailEnd/>
            </a:ln>
          </p:spPr>
          <p:txBody>
            <a:bodyPr lIns="91429" tIns="45714" rIns="91429" bIns="45714">
              <a:spAutoFit/>
            </a:bodyPr>
            <a:lstStyle/>
            <a:p>
              <a:pPr algn="ctr" eaLnBrk="0" hangingPunct="0">
                <a:lnSpc>
                  <a:spcPct val="85000"/>
                </a:lnSpc>
                <a:spcBef>
                  <a:spcPct val="50000"/>
                </a:spcBef>
              </a:pPr>
              <a:r>
                <a:rPr lang="en-US" sz="1200" b="1" dirty="0">
                  <a:solidFill>
                    <a:srgbClr val="FFFFFF"/>
                  </a:solidFill>
                  <a:cs typeface="Times New Roman" charset="0"/>
                </a:rPr>
                <a:t/>
              </a:r>
              <a:br>
                <a:rPr lang="en-US" sz="1200" b="1" dirty="0">
                  <a:solidFill>
                    <a:srgbClr val="FFFFFF"/>
                  </a:solidFill>
                  <a:cs typeface="Times New Roman" charset="0"/>
                </a:rPr>
              </a:br>
              <a:r>
                <a:rPr lang="en-US" sz="1200" b="1" dirty="0">
                  <a:solidFill>
                    <a:srgbClr val="FFFFFF"/>
                  </a:solidFill>
                  <a:cs typeface="Times New Roman" charset="0"/>
                </a:rPr>
                <a:t> </a:t>
              </a:r>
              <a:r>
                <a:rPr lang="en-US" sz="1200" b="1" dirty="0" smtClean="0">
                  <a:solidFill>
                    <a:srgbClr val="FFFFFF"/>
                  </a:solidFill>
                  <a:cs typeface="Times New Roman" charset="0"/>
                </a:rPr>
                <a:t>CA</a:t>
              </a:r>
              <a:endParaRPr lang="en-US" sz="1200" b="1" dirty="0">
                <a:solidFill>
                  <a:srgbClr val="FFFFFF"/>
                </a:solidFill>
                <a:cs typeface="Times New Roman" charset="0"/>
              </a:endParaRPr>
            </a:p>
          </p:txBody>
        </p:sp>
        <p:sp>
          <p:nvSpPr>
            <p:cNvPr id="103" name="Text - Arkansas"/>
            <p:cNvSpPr txBox="1">
              <a:spLocks noChangeArrowheads="1"/>
            </p:cNvSpPr>
            <p:nvPr/>
          </p:nvSpPr>
          <p:spPr bwMode="auto">
            <a:xfrm>
              <a:off x="4784724" y="3328218"/>
              <a:ext cx="692151" cy="249287"/>
            </a:xfrm>
            <a:prstGeom prst="rect">
              <a:avLst/>
            </a:prstGeom>
            <a:noFill/>
            <a:ln w="9525">
              <a:noFill/>
              <a:miter lim="800000"/>
              <a:headEnd/>
              <a:tailEnd/>
            </a:ln>
          </p:spPr>
          <p:txBody>
            <a:bodyPr lIns="91429" tIns="45714" rIns="91429" bIns="45714">
              <a:spAutoFit/>
            </a:bodyPr>
            <a:lstStyle/>
            <a:p>
              <a:pPr algn="ctr" eaLnBrk="0" hangingPunct="0">
                <a:lnSpc>
                  <a:spcPct val="85000"/>
                </a:lnSpc>
                <a:spcBef>
                  <a:spcPct val="50000"/>
                </a:spcBef>
              </a:pPr>
              <a:r>
                <a:rPr lang="en-US" sz="1200" b="1" dirty="0">
                  <a:solidFill>
                    <a:srgbClr val="FFFFFF"/>
                  </a:solidFill>
                  <a:cs typeface="Times New Roman" charset="0"/>
                </a:rPr>
                <a:t> </a:t>
              </a:r>
              <a:r>
                <a:rPr lang="en-US" sz="1200" b="1" dirty="0" smtClean="0">
                  <a:solidFill>
                    <a:srgbClr val="FFFFFF"/>
                  </a:solidFill>
                  <a:cs typeface="Times New Roman" charset="0"/>
                </a:rPr>
                <a:t>AR*</a:t>
              </a:r>
              <a:endParaRPr lang="en-US" sz="1200" b="1" baseline="30000" dirty="0">
                <a:solidFill>
                  <a:srgbClr val="FFFFFF"/>
                </a:solidFill>
                <a:cs typeface="Times New Roman" charset="0"/>
              </a:endParaRPr>
            </a:p>
          </p:txBody>
        </p:sp>
        <p:sp>
          <p:nvSpPr>
            <p:cNvPr id="104" name="Text - Arizona"/>
            <p:cNvSpPr txBox="1">
              <a:spLocks noChangeArrowheads="1"/>
            </p:cNvSpPr>
            <p:nvPr/>
          </p:nvSpPr>
          <p:spPr bwMode="auto">
            <a:xfrm>
              <a:off x="1946273" y="3290595"/>
              <a:ext cx="1219200" cy="343031"/>
            </a:xfrm>
            <a:prstGeom prst="rect">
              <a:avLst/>
            </a:prstGeom>
            <a:noFill/>
            <a:ln w="9525">
              <a:noFill/>
              <a:miter lim="800000"/>
              <a:headEnd/>
              <a:tailEnd/>
            </a:ln>
          </p:spPr>
          <p:txBody>
            <a:bodyPr lIns="91429" tIns="45714" rIns="91429" bIns="45714">
              <a:spAutoFit/>
            </a:bodyPr>
            <a:lstStyle/>
            <a:p>
              <a:pPr algn="ctr" eaLnBrk="0" hangingPunct="0">
                <a:lnSpc>
                  <a:spcPct val="65000"/>
                </a:lnSpc>
                <a:spcBef>
                  <a:spcPct val="50000"/>
                </a:spcBef>
              </a:pPr>
              <a:r>
                <a:rPr lang="en-US" sz="1200" b="1" dirty="0">
                  <a:solidFill>
                    <a:srgbClr val="FFFFFF"/>
                  </a:solidFill>
                  <a:cs typeface="Times New Roman" charset="0"/>
                </a:rPr>
                <a:t/>
              </a:r>
              <a:br>
                <a:rPr lang="en-US" sz="1200" b="1" dirty="0">
                  <a:solidFill>
                    <a:srgbClr val="FFFFFF"/>
                  </a:solidFill>
                  <a:cs typeface="Times New Roman" charset="0"/>
                </a:rPr>
              </a:br>
              <a:r>
                <a:rPr lang="en-US" sz="1200" b="1" dirty="0" smtClean="0">
                  <a:solidFill>
                    <a:srgbClr val="FFFFFF"/>
                  </a:solidFill>
                  <a:cs typeface="Times New Roman" charset="0"/>
                </a:rPr>
                <a:t>AZ</a:t>
              </a:r>
            </a:p>
          </p:txBody>
        </p:sp>
        <p:sp>
          <p:nvSpPr>
            <p:cNvPr id="105" name="Text - Alaska"/>
            <p:cNvSpPr txBox="1">
              <a:spLocks noChangeArrowheads="1"/>
            </p:cNvSpPr>
            <p:nvPr/>
          </p:nvSpPr>
          <p:spPr bwMode="auto">
            <a:xfrm>
              <a:off x="1081295" y="4021956"/>
              <a:ext cx="1219200" cy="406253"/>
            </a:xfrm>
            <a:prstGeom prst="rect">
              <a:avLst/>
            </a:prstGeom>
            <a:noFill/>
            <a:ln w="9525">
              <a:noFill/>
              <a:miter lim="800000"/>
              <a:headEnd/>
              <a:tailEnd/>
            </a:ln>
          </p:spPr>
          <p:txBody>
            <a:bodyPr lIns="91429" tIns="45714" rIns="91429" bIns="45714">
              <a:spAutoFit/>
            </a:bodyPr>
            <a:lstStyle/>
            <a:p>
              <a:pPr algn="ctr" eaLnBrk="0" hangingPunct="0">
                <a:lnSpc>
                  <a:spcPct val="85000"/>
                </a:lnSpc>
                <a:spcBef>
                  <a:spcPct val="50000"/>
                </a:spcBef>
              </a:pPr>
              <a:r>
                <a:rPr lang="en-US" sz="1200" b="1" dirty="0">
                  <a:solidFill>
                    <a:schemeClr val="bg1"/>
                  </a:solidFill>
                  <a:cs typeface="Times New Roman" charset="0"/>
                </a:rPr>
                <a:t/>
              </a:r>
              <a:br>
                <a:rPr lang="en-US" sz="1200" b="1" dirty="0">
                  <a:solidFill>
                    <a:schemeClr val="bg1"/>
                  </a:solidFill>
                  <a:cs typeface="Times New Roman" charset="0"/>
                </a:rPr>
              </a:br>
              <a:r>
                <a:rPr lang="en-US" sz="1200" b="1" dirty="0" smtClean="0">
                  <a:solidFill>
                    <a:schemeClr val="bg1"/>
                  </a:solidFill>
                  <a:cs typeface="Times New Roman" charset="0"/>
                </a:rPr>
                <a:t>AK</a:t>
              </a:r>
              <a:endParaRPr lang="en-US" sz="1200" b="1" dirty="0">
                <a:solidFill>
                  <a:schemeClr val="bg1"/>
                </a:solidFill>
                <a:cs typeface="Times New Roman" charset="0"/>
              </a:endParaRPr>
            </a:p>
          </p:txBody>
        </p:sp>
        <p:sp>
          <p:nvSpPr>
            <p:cNvPr id="106" name="Text - Alabama"/>
            <p:cNvSpPr txBox="1">
              <a:spLocks noChangeArrowheads="1"/>
            </p:cNvSpPr>
            <p:nvPr/>
          </p:nvSpPr>
          <p:spPr bwMode="auto">
            <a:xfrm>
              <a:off x="5572124" y="3621906"/>
              <a:ext cx="692151" cy="249287"/>
            </a:xfrm>
            <a:prstGeom prst="rect">
              <a:avLst/>
            </a:prstGeom>
            <a:noFill/>
            <a:ln w="9525">
              <a:noFill/>
              <a:miter lim="800000"/>
              <a:headEnd/>
              <a:tailEnd/>
            </a:ln>
          </p:spPr>
          <p:txBody>
            <a:bodyPr lIns="91429" tIns="45714" rIns="91429" bIns="45714">
              <a:spAutoFit/>
            </a:bodyPr>
            <a:lstStyle/>
            <a:p>
              <a:pPr algn="ctr" eaLnBrk="0" hangingPunct="0">
                <a:lnSpc>
                  <a:spcPct val="85000"/>
                </a:lnSpc>
                <a:spcBef>
                  <a:spcPct val="50000"/>
                </a:spcBef>
              </a:pPr>
              <a:r>
                <a:rPr lang="en-US" sz="1200" b="1" dirty="0">
                  <a:solidFill>
                    <a:srgbClr val="000000"/>
                  </a:solidFill>
                  <a:cs typeface="Times New Roman" charset="0"/>
                </a:rPr>
                <a:t> </a:t>
              </a:r>
              <a:r>
                <a:rPr lang="en-US" sz="1200" b="1" dirty="0" smtClean="0">
                  <a:solidFill>
                    <a:srgbClr val="000000"/>
                  </a:solidFill>
                  <a:cs typeface="Times New Roman" charset="0"/>
                </a:rPr>
                <a:t>AL</a:t>
              </a:r>
              <a:endParaRPr lang="en-US" sz="1200" b="1" dirty="0">
                <a:solidFill>
                  <a:srgbClr val="000000"/>
                </a:solidFill>
                <a:cs typeface="Times New Roman" charset="0"/>
              </a:endParaRPr>
            </a:p>
          </p:txBody>
        </p:sp>
        <p:sp>
          <p:nvSpPr>
            <p:cNvPr id="107" name="Line - Vermont"/>
            <p:cNvSpPr>
              <a:spLocks noChangeShapeType="1"/>
            </p:cNvSpPr>
            <p:nvPr/>
          </p:nvSpPr>
          <p:spPr bwMode="auto">
            <a:xfrm>
              <a:off x="7043736" y="1356542"/>
              <a:ext cx="207963" cy="133350"/>
            </a:xfrm>
            <a:prstGeom prst="line">
              <a:avLst/>
            </a:prstGeom>
            <a:noFill/>
            <a:ln w="9525">
              <a:solidFill>
                <a:schemeClr val="tx1"/>
              </a:solidFill>
              <a:round/>
              <a:headEnd/>
              <a:tailEnd/>
            </a:ln>
          </p:spPr>
          <p:txBody>
            <a:bodyPr/>
            <a:lstStyle/>
            <a:p>
              <a:endParaRPr lang="en-US" sz="1200" b="1">
                <a:solidFill>
                  <a:srgbClr val="000000"/>
                </a:solidFill>
              </a:endParaRPr>
            </a:p>
          </p:txBody>
        </p:sp>
        <p:sp>
          <p:nvSpPr>
            <p:cNvPr id="108" name="Line - Rhode Island"/>
            <p:cNvSpPr>
              <a:spLocks noChangeShapeType="1"/>
            </p:cNvSpPr>
            <p:nvPr/>
          </p:nvSpPr>
          <p:spPr bwMode="auto">
            <a:xfrm>
              <a:off x="7582708" y="1989957"/>
              <a:ext cx="266700" cy="50800"/>
            </a:xfrm>
            <a:prstGeom prst="line">
              <a:avLst/>
            </a:prstGeom>
            <a:noFill/>
            <a:ln w="9525">
              <a:solidFill>
                <a:schemeClr val="tx1"/>
              </a:solidFill>
              <a:round/>
              <a:headEnd/>
              <a:tailEnd/>
            </a:ln>
          </p:spPr>
          <p:txBody>
            <a:bodyPr/>
            <a:lstStyle/>
            <a:p>
              <a:endParaRPr lang="en-US" sz="1200" b="1">
                <a:solidFill>
                  <a:srgbClr val="000000"/>
                </a:solidFill>
              </a:endParaRPr>
            </a:p>
          </p:txBody>
        </p:sp>
        <p:sp>
          <p:nvSpPr>
            <p:cNvPr id="109" name="Line - New Jersey"/>
            <p:cNvSpPr>
              <a:spLocks noChangeShapeType="1"/>
            </p:cNvSpPr>
            <p:nvPr/>
          </p:nvSpPr>
          <p:spPr bwMode="auto">
            <a:xfrm flipV="1">
              <a:off x="7269162" y="2291580"/>
              <a:ext cx="263525" cy="0"/>
            </a:xfrm>
            <a:prstGeom prst="line">
              <a:avLst/>
            </a:prstGeom>
            <a:noFill/>
            <a:ln w="9525">
              <a:solidFill>
                <a:schemeClr val="tx1"/>
              </a:solidFill>
              <a:round/>
              <a:headEnd/>
              <a:tailEnd/>
            </a:ln>
          </p:spPr>
          <p:txBody>
            <a:bodyPr/>
            <a:lstStyle/>
            <a:p>
              <a:endParaRPr lang="en-US" sz="1200" b="1">
                <a:solidFill>
                  <a:srgbClr val="000000"/>
                </a:solidFill>
              </a:endParaRPr>
            </a:p>
          </p:txBody>
        </p:sp>
        <p:sp>
          <p:nvSpPr>
            <p:cNvPr id="110" name="Line - New Hampshire"/>
            <p:cNvSpPr>
              <a:spLocks noChangeShapeType="1"/>
            </p:cNvSpPr>
            <p:nvPr/>
          </p:nvSpPr>
          <p:spPr bwMode="auto">
            <a:xfrm flipV="1">
              <a:off x="7416799" y="1628006"/>
              <a:ext cx="360363" cy="66675"/>
            </a:xfrm>
            <a:prstGeom prst="line">
              <a:avLst/>
            </a:prstGeom>
            <a:noFill/>
            <a:ln w="9525">
              <a:solidFill>
                <a:schemeClr val="tx1"/>
              </a:solidFill>
              <a:round/>
              <a:headEnd/>
              <a:tailEnd/>
            </a:ln>
          </p:spPr>
          <p:txBody>
            <a:bodyPr/>
            <a:lstStyle/>
            <a:p>
              <a:endParaRPr lang="en-US" sz="1200" b="1">
                <a:solidFill>
                  <a:srgbClr val="000000"/>
                </a:solidFill>
              </a:endParaRPr>
            </a:p>
          </p:txBody>
        </p:sp>
        <p:sp>
          <p:nvSpPr>
            <p:cNvPr id="111" name="Line - Massachusetts"/>
            <p:cNvSpPr>
              <a:spLocks noChangeShapeType="1"/>
            </p:cNvSpPr>
            <p:nvPr/>
          </p:nvSpPr>
          <p:spPr bwMode="auto">
            <a:xfrm flipV="1">
              <a:off x="7554911" y="1834380"/>
              <a:ext cx="415925" cy="0"/>
            </a:xfrm>
            <a:prstGeom prst="line">
              <a:avLst/>
            </a:prstGeom>
            <a:noFill/>
            <a:ln w="9525">
              <a:solidFill>
                <a:schemeClr val="tx1"/>
              </a:solidFill>
              <a:round/>
              <a:headEnd/>
              <a:tailEnd/>
            </a:ln>
          </p:spPr>
          <p:txBody>
            <a:bodyPr/>
            <a:lstStyle/>
            <a:p>
              <a:endParaRPr lang="en-US" sz="1200" b="1">
                <a:solidFill>
                  <a:srgbClr val="000000"/>
                </a:solidFill>
              </a:endParaRPr>
            </a:p>
          </p:txBody>
        </p:sp>
        <p:sp>
          <p:nvSpPr>
            <p:cNvPr id="112" name="Line - Maryland"/>
            <p:cNvSpPr>
              <a:spLocks noChangeShapeType="1"/>
            </p:cNvSpPr>
            <p:nvPr/>
          </p:nvSpPr>
          <p:spPr bwMode="auto">
            <a:xfrm flipV="1">
              <a:off x="7227887" y="2624955"/>
              <a:ext cx="263525" cy="0"/>
            </a:xfrm>
            <a:prstGeom prst="line">
              <a:avLst/>
            </a:prstGeom>
            <a:noFill/>
            <a:ln w="9525">
              <a:solidFill>
                <a:schemeClr val="tx1"/>
              </a:solidFill>
              <a:round/>
              <a:headEnd/>
              <a:tailEnd/>
            </a:ln>
          </p:spPr>
          <p:txBody>
            <a:bodyPr/>
            <a:lstStyle/>
            <a:p>
              <a:endParaRPr lang="en-US" sz="1200" b="1">
                <a:solidFill>
                  <a:srgbClr val="000000"/>
                </a:solidFill>
              </a:endParaRPr>
            </a:p>
          </p:txBody>
        </p:sp>
        <p:sp>
          <p:nvSpPr>
            <p:cNvPr id="113" name="Line - Hawaii"/>
            <p:cNvSpPr>
              <a:spLocks noChangeShapeType="1"/>
            </p:cNvSpPr>
            <p:nvPr/>
          </p:nvSpPr>
          <p:spPr bwMode="auto">
            <a:xfrm flipH="1" flipV="1">
              <a:off x="2690813" y="4455344"/>
              <a:ext cx="268288" cy="66675"/>
            </a:xfrm>
            <a:prstGeom prst="line">
              <a:avLst/>
            </a:prstGeom>
            <a:noFill/>
            <a:ln w="9525">
              <a:solidFill>
                <a:schemeClr val="tx1"/>
              </a:solidFill>
              <a:round/>
              <a:headEnd/>
              <a:tailEnd/>
            </a:ln>
          </p:spPr>
          <p:txBody>
            <a:bodyPr/>
            <a:lstStyle/>
            <a:p>
              <a:endParaRPr lang="en-US" sz="1200" b="1">
                <a:solidFill>
                  <a:srgbClr val="000000"/>
                </a:solidFill>
              </a:endParaRPr>
            </a:p>
          </p:txBody>
        </p:sp>
        <p:sp>
          <p:nvSpPr>
            <p:cNvPr id="114" name="Line - District of Columbia"/>
            <p:cNvSpPr>
              <a:spLocks noChangeShapeType="1"/>
            </p:cNvSpPr>
            <p:nvPr/>
          </p:nvSpPr>
          <p:spPr bwMode="auto">
            <a:xfrm flipH="1" flipV="1">
              <a:off x="7000077" y="2605904"/>
              <a:ext cx="440535" cy="247650"/>
            </a:xfrm>
            <a:prstGeom prst="line">
              <a:avLst/>
            </a:prstGeom>
            <a:noFill/>
            <a:ln w="9525">
              <a:solidFill>
                <a:schemeClr val="tx1"/>
              </a:solidFill>
              <a:round/>
              <a:headEnd/>
              <a:tailEnd/>
            </a:ln>
          </p:spPr>
          <p:txBody>
            <a:bodyPr/>
            <a:lstStyle/>
            <a:p>
              <a:endParaRPr lang="en-US" sz="1200" b="1">
                <a:solidFill>
                  <a:srgbClr val="000000"/>
                </a:solidFill>
              </a:endParaRPr>
            </a:p>
          </p:txBody>
        </p:sp>
        <p:sp>
          <p:nvSpPr>
            <p:cNvPr id="115" name="Line - Delaware"/>
            <p:cNvSpPr>
              <a:spLocks noChangeShapeType="1"/>
            </p:cNvSpPr>
            <p:nvPr/>
          </p:nvSpPr>
          <p:spPr bwMode="auto">
            <a:xfrm flipV="1">
              <a:off x="7221537" y="2520180"/>
              <a:ext cx="263525" cy="0"/>
            </a:xfrm>
            <a:prstGeom prst="line">
              <a:avLst/>
            </a:prstGeom>
            <a:noFill/>
            <a:ln w="9525">
              <a:solidFill>
                <a:schemeClr val="tx1"/>
              </a:solidFill>
              <a:round/>
              <a:headEnd/>
              <a:tailEnd/>
            </a:ln>
          </p:spPr>
          <p:txBody>
            <a:bodyPr/>
            <a:lstStyle/>
            <a:p>
              <a:endParaRPr lang="en-US" sz="1200" b="1">
                <a:solidFill>
                  <a:srgbClr val="000000"/>
                </a:solidFill>
              </a:endParaRPr>
            </a:p>
          </p:txBody>
        </p:sp>
        <p:sp>
          <p:nvSpPr>
            <p:cNvPr id="116" name="Line - Connecticut"/>
            <p:cNvSpPr>
              <a:spLocks noChangeShapeType="1"/>
            </p:cNvSpPr>
            <p:nvPr/>
          </p:nvSpPr>
          <p:spPr bwMode="auto">
            <a:xfrm>
              <a:off x="7407274" y="2002655"/>
              <a:ext cx="217488" cy="95250"/>
            </a:xfrm>
            <a:prstGeom prst="line">
              <a:avLst/>
            </a:prstGeom>
            <a:noFill/>
            <a:ln w="9525">
              <a:solidFill>
                <a:schemeClr val="tx1"/>
              </a:solidFill>
              <a:round/>
              <a:headEnd/>
              <a:tailEnd/>
            </a:ln>
          </p:spPr>
          <p:txBody>
            <a:bodyPr/>
            <a:lstStyle/>
            <a:p>
              <a:endParaRPr lang="en-US" sz="1200" b="1">
                <a:solidFill>
                  <a:srgbClr val="000000"/>
                </a:solidFill>
              </a:endParaRPr>
            </a:p>
          </p:txBody>
        </p:sp>
      </p:grpSp>
      <p:grpSp>
        <p:nvGrpSpPr>
          <p:cNvPr id="131" name="Group 130"/>
          <p:cNvGrpSpPr/>
          <p:nvPr/>
        </p:nvGrpSpPr>
        <p:grpSpPr>
          <a:xfrm>
            <a:off x="6324600" y="5041612"/>
            <a:ext cx="2916518" cy="749588"/>
            <a:chOff x="6324600" y="5041612"/>
            <a:chExt cx="2916518" cy="749588"/>
          </a:xfrm>
        </p:grpSpPr>
        <p:grpSp>
          <p:nvGrpSpPr>
            <p:cNvPr id="2" name="Group 1"/>
            <p:cNvGrpSpPr/>
            <p:nvPr/>
          </p:nvGrpSpPr>
          <p:grpSpPr>
            <a:xfrm>
              <a:off x="6324600" y="5041612"/>
              <a:ext cx="2870352" cy="520988"/>
              <a:chOff x="4321351" y="5198775"/>
              <a:chExt cx="4358579" cy="520988"/>
            </a:xfrm>
          </p:grpSpPr>
          <p:sp>
            <p:nvSpPr>
              <p:cNvPr id="132" name="Rectangle 131"/>
              <p:cNvSpPr>
                <a:spLocks noChangeArrowheads="1"/>
              </p:cNvSpPr>
              <p:nvPr/>
            </p:nvSpPr>
            <p:spPr bwMode="auto">
              <a:xfrm>
                <a:off x="4325032" y="5274583"/>
                <a:ext cx="227736" cy="152791"/>
              </a:xfrm>
              <a:prstGeom prst="rect">
                <a:avLst/>
              </a:prstGeom>
              <a:solidFill>
                <a:schemeClr val="accent2"/>
              </a:solidFill>
              <a:ln w="19050">
                <a:solidFill>
                  <a:srgbClr val="000000"/>
                </a:solidFill>
                <a:miter lim="800000"/>
                <a:headEnd/>
                <a:tailEnd/>
              </a:ln>
              <a:effectLst/>
            </p:spPr>
            <p:txBody>
              <a:bodyPr wrap="none" anchor="ctr"/>
              <a:lstStyle/>
              <a:p>
                <a:endParaRPr lang="en-US" sz="1100" b="1" dirty="0">
                  <a:solidFill>
                    <a:srgbClr val="000000"/>
                  </a:solidFill>
                  <a:cs typeface="Calibri" pitchFamily="34" charset="0"/>
                </a:endParaRPr>
              </a:p>
            </p:txBody>
          </p:sp>
          <p:sp>
            <p:nvSpPr>
              <p:cNvPr id="135" name="Rectangle 134"/>
              <p:cNvSpPr>
                <a:spLocks noChangeArrowheads="1"/>
              </p:cNvSpPr>
              <p:nvPr/>
            </p:nvSpPr>
            <p:spPr bwMode="auto">
              <a:xfrm>
                <a:off x="4321351" y="5484327"/>
                <a:ext cx="231417" cy="159236"/>
              </a:xfrm>
              <a:prstGeom prst="rect">
                <a:avLst/>
              </a:prstGeom>
              <a:solidFill>
                <a:schemeClr val="accent4"/>
              </a:solidFill>
              <a:ln w="19050">
                <a:solidFill>
                  <a:schemeClr val="tx1"/>
                </a:solidFill>
                <a:miter lim="800000"/>
                <a:headEnd/>
                <a:tailEnd/>
              </a:ln>
              <a:effectLst/>
            </p:spPr>
            <p:txBody>
              <a:bodyPr wrap="none" anchor="ctr"/>
              <a:lstStyle/>
              <a:p>
                <a:endParaRPr lang="en-US" b="1" dirty="0">
                  <a:solidFill>
                    <a:srgbClr val="000000"/>
                  </a:solidFill>
                  <a:cs typeface="Calibri" pitchFamily="34" charset="0"/>
                </a:endParaRPr>
              </a:p>
            </p:txBody>
          </p:sp>
          <p:sp>
            <p:nvSpPr>
              <p:cNvPr id="136" name="Text Box 135"/>
              <p:cNvSpPr txBox="1">
                <a:spLocks noChangeArrowheads="1"/>
              </p:cNvSpPr>
              <p:nvPr/>
            </p:nvSpPr>
            <p:spPr bwMode="auto">
              <a:xfrm>
                <a:off x="4525405" y="5198775"/>
                <a:ext cx="3729770" cy="292388"/>
              </a:xfrm>
              <a:prstGeom prst="rect">
                <a:avLst/>
              </a:prstGeom>
              <a:noFill/>
              <a:ln w="9525">
                <a:noFill/>
                <a:miter lim="800000"/>
                <a:headEnd/>
                <a:tailEnd/>
              </a:ln>
              <a:effectLst/>
            </p:spPr>
            <p:txBody>
              <a:bodyPr wrap="none">
                <a:spAutoFit/>
              </a:bodyPr>
              <a:lstStyle/>
              <a:p>
                <a:r>
                  <a:rPr lang="en-US" sz="1300" b="1" dirty="0" smtClean="0">
                    <a:solidFill>
                      <a:srgbClr val="000000"/>
                    </a:solidFill>
                    <a:cs typeface="Calibri" pitchFamily="34" charset="0"/>
                  </a:rPr>
                  <a:t>Adopted (31 States including DC)</a:t>
                </a:r>
                <a:endParaRPr lang="en-US" sz="1300" b="1" dirty="0">
                  <a:solidFill>
                    <a:srgbClr val="000000"/>
                  </a:solidFill>
                  <a:cs typeface="Calibri" pitchFamily="34" charset="0"/>
                </a:endParaRPr>
              </a:p>
            </p:txBody>
          </p:sp>
          <p:sp>
            <p:nvSpPr>
              <p:cNvPr id="139" name="Text Box 135"/>
              <p:cNvSpPr txBox="1">
                <a:spLocks noChangeArrowheads="1"/>
              </p:cNvSpPr>
              <p:nvPr/>
            </p:nvSpPr>
            <p:spPr bwMode="auto">
              <a:xfrm>
                <a:off x="4530806" y="5427375"/>
                <a:ext cx="4149124" cy="292388"/>
              </a:xfrm>
              <a:prstGeom prst="rect">
                <a:avLst/>
              </a:prstGeom>
              <a:noFill/>
              <a:ln w="9525">
                <a:noFill/>
                <a:miter lim="800000"/>
                <a:headEnd/>
                <a:tailEnd/>
              </a:ln>
              <a:effectLst/>
            </p:spPr>
            <p:txBody>
              <a:bodyPr wrap="none">
                <a:spAutoFit/>
              </a:bodyPr>
              <a:lstStyle/>
              <a:p>
                <a:r>
                  <a:rPr lang="en-US" sz="1300" b="1" dirty="0" smtClean="0">
                    <a:solidFill>
                      <a:srgbClr val="000000"/>
                    </a:solidFill>
                    <a:cs typeface="Calibri" pitchFamily="34" charset="0"/>
                  </a:rPr>
                  <a:t>Adoption under Discussion (1 State)</a:t>
                </a:r>
                <a:endParaRPr lang="en-US" sz="1300" b="1" dirty="0">
                  <a:solidFill>
                    <a:srgbClr val="000000"/>
                  </a:solidFill>
                  <a:cs typeface="Calibri" pitchFamily="34" charset="0"/>
                </a:endParaRPr>
              </a:p>
            </p:txBody>
          </p:sp>
        </p:grpSp>
        <p:sp>
          <p:nvSpPr>
            <p:cNvPr id="137" name="Rectangle 136"/>
            <p:cNvSpPr>
              <a:spLocks noChangeArrowheads="1"/>
            </p:cNvSpPr>
            <p:nvPr/>
          </p:nvSpPr>
          <p:spPr bwMode="auto">
            <a:xfrm>
              <a:off x="6324600" y="5555764"/>
              <a:ext cx="152400" cy="159236"/>
            </a:xfrm>
            <a:prstGeom prst="rect">
              <a:avLst/>
            </a:prstGeom>
            <a:solidFill>
              <a:schemeClr val="tx2"/>
            </a:solidFill>
            <a:ln w="19050">
              <a:solidFill>
                <a:schemeClr val="tx1"/>
              </a:solidFill>
              <a:miter lim="800000"/>
              <a:headEnd/>
              <a:tailEnd/>
            </a:ln>
            <a:effectLst/>
          </p:spPr>
          <p:txBody>
            <a:bodyPr wrap="none" anchor="ctr"/>
            <a:lstStyle/>
            <a:p>
              <a:endParaRPr lang="en-US" b="1" dirty="0">
                <a:solidFill>
                  <a:srgbClr val="000000"/>
                </a:solidFill>
                <a:cs typeface="Calibri" pitchFamily="34" charset="0"/>
              </a:endParaRPr>
            </a:p>
          </p:txBody>
        </p:sp>
        <p:sp>
          <p:nvSpPr>
            <p:cNvPr id="138" name="Text Box 135"/>
            <p:cNvSpPr txBox="1">
              <a:spLocks noChangeArrowheads="1"/>
            </p:cNvSpPr>
            <p:nvPr/>
          </p:nvSpPr>
          <p:spPr bwMode="auto">
            <a:xfrm>
              <a:off x="6462537" y="5498812"/>
              <a:ext cx="2778581" cy="292388"/>
            </a:xfrm>
            <a:prstGeom prst="rect">
              <a:avLst/>
            </a:prstGeom>
            <a:noFill/>
            <a:ln w="9525">
              <a:noFill/>
              <a:miter lim="800000"/>
              <a:headEnd/>
              <a:tailEnd/>
            </a:ln>
            <a:effectLst/>
          </p:spPr>
          <p:txBody>
            <a:bodyPr wrap="none">
              <a:spAutoFit/>
            </a:bodyPr>
            <a:lstStyle/>
            <a:p>
              <a:r>
                <a:rPr lang="en-US" sz="1300" b="1" dirty="0" smtClean="0">
                  <a:solidFill>
                    <a:srgbClr val="000000"/>
                  </a:solidFill>
                  <a:cs typeface="Calibri" pitchFamily="34" charset="0"/>
                </a:rPr>
                <a:t>Not Adopting At </a:t>
              </a:r>
              <a:r>
                <a:rPr lang="en-US" sz="1300" b="1" dirty="0">
                  <a:solidFill>
                    <a:srgbClr val="000000"/>
                  </a:solidFill>
                  <a:cs typeface="Calibri" pitchFamily="34" charset="0"/>
                </a:rPr>
                <a:t>T</a:t>
              </a:r>
              <a:r>
                <a:rPr lang="en-US" sz="1300" b="1" dirty="0" smtClean="0">
                  <a:solidFill>
                    <a:srgbClr val="000000"/>
                  </a:solidFill>
                  <a:cs typeface="Calibri" pitchFamily="34" charset="0"/>
                </a:rPr>
                <a:t>his Time (19 States)</a:t>
              </a:r>
              <a:endParaRPr lang="en-US" sz="1300" b="1" dirty="0">
                <a:solidFill>
                  <a:srgbClr val="000000"/>
                </a:solidFill>
                <a:cs typeface="Calibri" pitchFamily="34" charset="0"/>
              </a:endParaRPr>
            </a:p>
          </p:txBody>
        </p:sp>
      </p:grpSp>
    </p:spTree>
    <p:extLst>
      <p:ext uri="{BB962C8B-B14F-4D97-AF65-F5344CB8AC3E}">
        <p14:creationId xmlns:p14="http://schemas.microsoft.com/office/powerpoint/2010/main" val="59245023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 states that have not expanded Medicaid under the ACA, there are large gaps in coverage available for adults.</a:t>
            </a:r>
            <a:endParaRPr lang="en-US" dirty="0"/>
          </a:p>
        </p:txBody>
      </p:sp>
      <p:pic>
        <p:nvPicPr>
          <p:cNvPr id="1027" name="Picture 3"/>
          <p:cNvPicPr>
            <a:picLocks noGrp="1" noChangeAspect="1" noChangeArrowheads="1"/>
          </p:cNvPicPr>
          <p:nvPr>
            <p:ph idx="4294967295"/>
          </p:nvPr>
        </p:nvPicPr>
        <p:blipFill rotWithShape="1">
          <a:blip r:embed="rId3" cstate="print">
            <a:extLst>
              <a:ext uri="{28A0092B-C50C-407E-A947-70E740481C1C}">
                <a14:useLocalDpi xmlns:a14="http://schemas.microsoft.com/office/drawing/2010/main" val="0"/>
              </a:ext>
            </a:extLst>
          </a:blip>
          <a:srcRect b="19350"/>
          <a:stretch/>
        </p:blipFill>
        <p:spPr bwMode="auto">
          <a:xfrm>
            <a:off x="0" y="1270000"/>
            <a:ext cx="8229600" cy="4978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1219200" y="5937944"/>
            <a:ext cx="2590800" cy="292388"/>
          </a:xfrm>
          <a:prstGeom prst="rect">
            <a:avLst/>
          </a:prstGeom>
          <a:solidFill>
            <a:schemeClr val="bg1"/>
          </a:solidFill>
        </p:spPr>
        <p:txBody>
          <a:bodyPr wrap="square" lIns="0" tIns="0" rIns="0" rtlCol="0">
            <a:spAutoFit/>
          </a:bodyPr>
          <a:lstStyle/>
          <a:p>
            <a:pPr algn="ctr"/>
            <a:r>
              <a:rPr lang="en-US" sz="1600" b="1" spc="-100" dirty="0">
                <a:solidFill>
                  <a:srgbClr val="737373"/>
                </a:solidFill>
                <a:latin typeface="Candara" panose="020E0502030303020204" pitchFamily="34" charset="0"/>
                <a:cs typeface="Meta Offc Pro"/>
              </a:rPr>
              <a:t>a</a:t>
            </a:r>
            <a:r>
              <a:rPr lang="en-US" sz="1600" b="1" spc="-100" dirty="0" smtClean="0">
                <a:solidFill>
                  <a:srgbClr val="737373"/>
                </a:solidFill>
                <a:latin typeface="Candara" panose="020E0502030303020204" pitchFamily="34" charset="0"/>
                <a:cs typeface="Meta Offc Pro"/>
              </a:rPr>
              <a:t>s of October 2014</a:t>
            </a:r>
          </a:p>
        </p:txBody>
      </p:sp>
      <p:sp>
        <p:nvSpPr>
          <p:cNvPr id="6" name="TextBox 5"/>
          <p:cNvSpPr txBox="1"/>
          <p:nvPr/>
        </p:nvSpPr>
        <p:spPr>
          <a:xfrm>
            <a:off x="1219200" y="5983571"/>
            <a:ext cx="2590800" cy="292388"/>
          </a:xfrm>
          <a:prstGeom prst="rect">
            <a:avLst/>
          </a:prstGeom>
          <a:solidFill>
            <a:schemeClr val="bg1"/>
          </a:solidFill>
        </p:spPr>
        <p:txBody>
          <a:bodyPr wrap="square" lIns="0" tIns="0" rIns="0" rtlCol="0">
            <a:spAutoFit/>
          </a:bodyPr>
          <a:lstStyle/>
          <a:p>
            <a:pPr algn="ctr"/>
            <a:r>
              <a:rPr lang="en-US" sz="1600" b="1" spc="-100" dirty="0">
                <a:solidFill>
                  <a:schemeClr val="tx1">
                    <a:lumMod val="65000"/>
                    <a:lumOff val="35000"/>
                  </a:schemeClr>
                </a:solidFill>
                <a:latin typeface="Candara" panose="020E0502030303020204" pitchFamily="34" charset="0"/>
                <a:cs typeface="Meta Offc Pro"/>
              </a:rPr>
              <a:t>a</a:t>
            </a:r>
            <a:r>
              <a:rPr lang="en-US" sz="1600" b="1" spc="-100" dirty="0" smtClean="0">
                <a:solidFill>
                  <a:schemeClr val="tx1">
                    <a:lumMod val="65000"/>
                    <a:lumOff val="35000"/>
                  </a:schemeClr>
                </a:solidFill>
                <a:latin typeface="Candara" panose="020E0502030303020204" pitchFamily="34" charset="0"/>
                <a:cs typeface="Meta Offc Pro"/>
              </a:rPr>
              <a:t>s of April 2015</a:t>
            </a:r>
          </a:p>
        </p:txBody>
      </p:sp>
      <p:sp>
        <p:nvSpPr>
          <p:cNvPr id="7" name="TextBox 6"/>
          <p:cNvSpPr txBox="1"/>
          <p:nvPr/>
        </p:nvSpPr>
        <p:spPr>
          <a:xfrm>
            <a:off x="2133600" y="4895850"/>
            <a:ext cx="2209800" cy="784830"/>
          </a:xfrm>
          <a:prstGeom prst="rect">
            <a:avLst/>
          </a:prstGeom>
          <a:solidFill>
            <a:schemeClr val="bg1"/>
          </a:solidFill>
        </p:spPr>
        <p:txBody>
          <a:bodyPr wrap="square" lIns="0" tIns="0" rIns="0" rtlCol="0">
            <a:spAutoFit/>
          </a:bodyPr>
          <a:lstStyle/>
          <a:p>
            <a:pPr algn="ctr"/>
            <a:r>
              <a:rPr lang="en-US" sz="1600" b="1" spc="-100" dirty="0" smtClean="0">
                <a:solidFill>
                  <a:schemeClr val="tx1">
                    <a:lumMod val="65000"/>
                    <a:lumOff val="35000"/>
                  </a:schemeClr>
                </a:solidFill>
                <a:latin typeface="Candara" panose="020E0502030303020204" pitchFamily="34" charset="0"/>
                <a:cs typeface="Meta Offc Pro"/>
              </a:rPr>
              <a:t>44% FPL</a:t>
            </a:r>
          </a:p>
          <a:p>
            <a:pPr algn="ctr"/>
            <a:r>
              <a:rPr lang="en-US" sz="1600" b="1" spc="-100" dirty="0" smtClean="0">
                <a:solidFill>
                  <a:schemeClr val="tx1">
                    <a:lumMod val="65000"/>
                    <a:lumOff val="35000"/>
                  </a:schemeClr>
                </a:solidFill>
                <a:latin typeface="Candara" panose="020E0502030303020204" pitchFamily="34" charset="0"/>
                <a:cs typeface="Meta Offc Pro"/>
              </a:rPr>
              <a:t>$8,840 for parents </a:t>
            </a:r>
          </a:p>
          <a:p>
            <a:pPr algn="ctr"/>
            <a:r>
              <a:rPr lang="en-US" sz="1600" b="1" spc="-100" dirty="0" smtClean="0">
                <a:solidFill>
                  <a:schemeClr val="tx1">
                    <a:lumMod val="65000"/>
                    <a:lumOff val="35000"/>
                  </a:schemeClr>
                </a:solidFill>
                <a:latin typeface="Candara" panose="020E0502030303020204" pitchFamily="34" charset="0"/>
                <a:cs typeface="Meta Offc Pro"/>
              </a:rPr>
              <a:t>in a family of three</a:t>
            </a:r>
          </a:p>
        </p:txBody>
      </p:sp>
      <p:sp>
        <p:nvSpPr>
          <p:cNvPr id="8" name="TextBox 7"/>
          <p:cNvSpPr txBox="1"/>
          <p:nvPr/>
        </p:nvSpPr>
        <p:spPr>
          <a:xfrm>
            <a:off x="4314825" y="5142071"/>
            <a:ext cx="2209800" cy="538609"/>
          </a:xfrm>
          <a:prstGeom prst="rect">
            <a:avLst/>
          </a:prstGeom>
          <a:solidFill>
            <a:schemeClr val="bg1"/>
          </a:solidFill>
        </p:spPr>
        <p:txBody>
          <a:bodyPr wrap="square" lIns="0" tIns="0" rIns="0" rtlCol="0">
            <a:spAutoFit/>
          </a:bodyPr>
          <a:lstStyle/>
          <a:p>
            <a:pPr algn="ctr"/>
            <a:r>
              <a:rPr lang="en-US" sz="1600" b="1" spc="-100" dirty="0" smtClean="0">
                <a:solidFill>
                  <a:schemeClr val="tx1">
                    <a:lumMod val="65000"/>
                    <a:lumOff val="35000"/>
                  </a:schemeClr>
                </a:solidFill>
                <a:latin typeface="Candara" panose="020E0502030303020204" pitchFamily="34" charset="0"/>
                <a:cs typeface="Meta Offc Pro"/>
              </a:rPr>
              <a:t>$11,770 </a:t>
            </a:r>
          </a:p>
          <a:p>
            <a:pPr algn="ctr"/>
            <a:r>
              <a:rPr lang="en-US" sz="1600" b="1" spc="-100" dirty="0" smtClean="0">
                <a:solidFill>
                  <a:schemeClr val="tx1">
                    <a:lumMod val="65000"/>
                    <a:lumOff val="35000"/>
                  </a:schemeClr>
                </a:solidFill>
                <a:latin typeface="Candara" panose="020E0502030303020204" pitchFamily="34" charset="0"/>
                <a:cs typeface="Meta Offc Pro"/>
              </a:rPr>
              <a:t>for an individual</a:t>
            </a:r>
          </a:p>
        </p:txBody>
      </p:sp>
      <p:sp>
        <p:nvSpPr>
          <p:cNvPr id="9" name="TextBox 8"/>
          <p:cNvSpPr txBox="1"/>
          <p:nvPr/>
        </p:nvSpPr>
        <p:spPr>
          <a:xfrm>
            <a:off x="6524625" y="5142071"/>
            <a:ext cx="2209800" cy="538609"/>
          </a:xfrm>
          <a:prstGeom prst="rect">
            <a:avLst/>
          </a:prstGeom>
          <a:solidFill>
            <a:schemeClr val="bg1"/>
          </a:solidFill>
        </p:spPr>
        <p:txBody>
          <a:bodyPr wrap="square" lIns="0" tIns="0" rIns="0" rtlCol="0">
            <a:spAutoFit/>
          </a:bodyPr>
          <a:lstStyle/>
          <a:p>
            <a:pPr algn="ctr"/>
            <a:r>
              <a:rPr lang="en-US" sz="1600" b="1" spc="-100" dirty="0" smtClean="0">
                <a:solidFill>
                  <a:schemeClr val="tx1">
                    <a:lumMod val="65000"/>
                    <a:lumOff val="35000"/>
                  </a:schemeClr>
                </a:solidFill>
                <a:latin typeface="Candara" panose="020E0502030303020204" pitchFamily="34" charset="0"/>
                <a:cs typeface="Meta Offc Pro"/>
              </a:rPr>
              <a:t>$47,080</a:t>
            </a:r>
          </a:p>
          <a:p>
            <a:pPr algn="ctr"/>
            <a:r>
              <a:rPr lang="en-US" sz="1600" b="1" spc="-100" dirty="0" smtClean="0">
                <a:solidFill>
                  <a:schemeClr val="tx1">
                    <a:lumMod val="65000"/>
                    <a:lumOff val="35000"/>
                  </a:schemeClr>
                </a:solidFill>
                <a:latin typeface="Candara" panose="020E0502030303020204" pitchFamily="34" charset="0"/>
                <a:cs typeface="Meta Offc Pro"/>
              </a:rPr>
              <a:t>for an individual</a:t>
            </a:r>
          </a:p>
        </p:txBody>
      </p:sp>
    </p:spTree>
    <p:extLst>
      <p:ext uri="{BB962C8B-B14F-4D97-AF65-F5344CB8AC3E}">
        <p14:creationId xmlns:p14="http://schemas.microsoft.com/office/powerpoint/2010/main" val="671408821"/>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1"/>
          </p:nvPr>
        </p:nvSpPr>
        <p:spPr/>
        <p:txBody>
          <a:bodyPr/>
          <a:lstStyle/>
          <a:p>
            <a:r>
              <a:rPr lang="en-US" dirty="0"/>
              <a:t>Notes: Excludes legal immigrants who have been in the country for five years or less and immigrants who are </a:t>
            </a:r>
            <a:r>
              <a:rPr lang="en-US" dirty="0" smtClean="0"/>
              <a:t>undocumented. </a:t>
            </a:r>
          </a:p>
          <a:p>
            <a:r>
              <a:rPr lang="en-US" dirty="0" smtClean="0"/>
              <a:t>The poverty level for a family of three in 2015 is $20,090. Totals may not sum to 100% due to rounding.</a:t>
            </a:r>
            <a:endParaRPr lang="en-US" dirty="0"/>
          </a:p>
          <a:p>
            <a:r>
              <a:rPr lang="en-US" dirty="0"/>
              <a:t>Source: </a:t>
            </a:r>
            <a:r>
              <a:rPr lang="en-US" dirty="0" smtClean="0"/>
              <a:t>“Number of Poor Uninsured Nonelderly Adults in the ACA Coverage Gap,” </a:t>
            </a:r>
            <a:r>
              <a:rPr lang="en-US" dirty="0"/>
              <a:t>KFF State Health Facts.</a:t>
            </a:r>
          </a:p>
          <a:p>
            <a:r>
              <a:rPr lang="en-US" dirty="0">
                <a:hlinkClick r:id="rId3"/>
              </a:rPr>
              <a:t>http://kff.org/health-reform/state-indicator/number-of-poor-uninsured-nonelderly-adults-in-the-aca-coverage-gap</a:t>
            </a:r>
            <a:r>
              <a:rPr lang="en-US" dirty="0" smtClean="0">
                <a:hlinkClick r:id="rId3"/>
              </a:rPr>
              <a:t>/#</a:t>
            </a:r>
            <a:r>
              <a:rPr lang="en-US" dirty="0" smtClean="0"/>
              <a:t>. </a:t>
            </a:r>
            <a:endParaRPr lang="en-US" dirty="0"/>
          </a:p>
        </p:txBody>
      </p:sp>
      <p:sp>
        <p:nvSpPr>
          <p:cNvPr id="4" name="Title 3"/>
          <p:cNvSpPr>
            <a:spLocks noGrp="1"/>
          </p:cNvSpPr>
          <p:nvPr>
            <p:ph type="title"/>
          </p:nvPr>
        </p:nvSpPr>
        <p:spPr/>
        <p:txBody>
          <a:bodyPr/>
          <a:lstStyle/>
          <a:p>
            <a:r>
              <a:rPr lang="en-US" sz="2500" dirty="0" smtClean="0"/>
              <a:t>Nationwide, there are 3.7 Million low-income adults estimated to fall into the coverage gap.</a:t>
            </a:r>
            <a:endParaRPr lang="en-US" sz="2500" dirty="0"/>
          </a:p>
        </p:txBody>
      </p:sp>
      <p:graphicFrame>
        <p:nvGraphicFramePr>
          <p:cNvPr id="5" name="Content Placeholder 4"/>
          <p:cNvGraphicFramePr>
            <a:graphicFrameLocks noGrp="1"/>
          </p:cNvGraphicFramePr>
          <p:nvPr>
            <p:ph idx="4294967295"/>
            <p:extLst>
              <p:ext uri="{D42A27DB-BD31-4B8C-83A1-F6EECF244321}">
                <p14:modId xmlns:p14="http://schemas.microsoft.com/office/powerpoint/2010/main" val="4159492495"/>
              </p:ext>
            </p:extLst>
          </p:nvPr>
        </p:nvGraphicFramePr>
        <p:xfrm>
          <a:off x="0" y="1371600"/>
          <a:ext cx="4433888" cy="4754563"/>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6" name="Content Placeholder 8"/>
          <p:cNvGraphicFramePr>
            <a:graphicFrameLocks noGrp="1"/>
          </p:cNvGraphicFramePr>
          <p:nvPr>
            <p:ph idx="4294967295"/>
            <p:extLst>
              <p:ext uri="{D42A27DB-BD31-4B8C-83A1-F6EECF244321}">
                <p14:modId xmlns:p14="http://schemas.microsoft.com/office/powerpoint/2010/main" val="1373992778"/>
              </p:ext>
            </p:extLst>
          </p:nvPr>
        </p:nvGraphicFramePr>
        <p:xfrm>
          <a:off x="4710113" y="1371600"/>
          <a:ext cx="4433887" cy="4754563"/>
        </p:xfrm>
        <a:graphic>
          <a:graphicData uri="http://schemas.openxmlformats.org/drawingml/2006/chart">
            <c:chart xmlns:c="http://schemas.openxmlformats.org/drawingml/2006/chart" xmlns:r="http://schemas.openxmlformats.org/officeDocument/2006/relationships" r:id="rId5"/>
          </a:graphicData>
        </a:graphic>
      </p:graphicFrame>
      <p:sp>
        <p:nvSpPr>
          <p:cNvPr id="7" name="TextBox 6"/>
          <p:cNvSpPr txBox="1"/>
          <p:nvPr/>
        </p:nvSpPr>
        <p:spPr>
          <a:xfrm>
            <a:off x="2286000" y="5334000"/>
            <a:ext cx="4114800" cy="369332"/>
          </a:xfrm>
          <a:prstGeom prst="rect">
            <a:avLst/>
          </a:prstGeom>
          <a:noFill/>
        </p:spPr>
        <p:txBody>
          <a:bodyPr wrap="square" rtlCol="0">
            <a:spAutoFit/>
          </a:bodyPr>
          <a:lstStyle/>
          <a:p>
            <a:pPr algn="ctr"/>
            <a:r>
              <a:rPr lang="en-US" b="1" dirty="0" smtClean="0">
                <a:latin typeface="Calibri" pitchFamily="34" charset="0"/>
                <a:cs typeface="Meta Offc Pro"/>
              </a:rPr>
              <a:t>Total = 3.7 Million in the Coverage Gap</a:t>
            </a:r>
          </a:p>
        </p:txBody>
      </p:sp>
      <p:sp>
        <p:nvSpPr>
          <p:cNvPr id="8" name="TextBox 7"/>
          <p:cNvSpPr txBox="1"/>
          <p:nvPr/>
        </p:nvSpPr>
        <p:spPr>
          <a:xfrm>
            <a:off x="4648200" y="1295400"/>
            <a:ext cx="4114800" cy="369332"/>
          </a:xfrm>
          <a:prstGeom prst="rect">
            <a:avLst/>
          </a:prstGeom>
          <a:noFill/>
        </p:spPr>
        <p:txBody>
          <a:bodyPr wrap="square" rtlCol="0">
            <a:spAutoFit/>
          </a:bodyPr>
          <a:lstStyle/>
          <a:p>
            <a:pPr algn="ctr"/>
            <a:r>
              <a:rPr lang="en-US" b="1" dirty="0" smtClean="0">
                <a:latin typeface="Calibri" pitchFamily="34" charset="0"/>
                <a:cs typeface="Meta Offc Pro"/>
              </a:rPr>
              <a:t>Distribution By Geographic Region: </a:t>
            </a:r>
          </a:p>
        </p:txBody>
      </p:sp>
      <p:sp>
        <p:nvSpPr>
          <p:cNvPr id="9" name="TextBox 8"/>
          <p:cNvSpPr txBox="1"/>
          <p:nvPr/>
        </p:nvSpPr>
        <p:spPr>
          <a:xfrm>
            <a:off x="228600" y="1295400"/>
            <a:ext cx="4114800" cy="369332"/>
          </a:xfrm>
          <a:prstGeom prst="rect">
            <a:avLst/>
          </a:prstGeom>
          <a:noFill/>
        </p:spPr>
        <p:txBody>
          <a:bodyPr wrap="square" rtlCol="0">
            <a:spAutoFit/>
          </a:bodyPr>
          <a:lstStyle/>
          <a:p>
            <a:pPr algn="ctr"/>
            <a:r>
              <a:rPr lang="en-US" b="1" dirty="0" smtClean="0">
                <a:latin typeface="Calibri" pitchFamily="34" charset="0"/>
                <a:cs typeface="Meta Offc Pro"/>
              </a:rPr>
              <a:t>Distribution By State: </a:t>
            </a:r>
          </a:p>
        </p:txBody>
      </p:sp>
    </p:spTree>
    <p:extLst>
      <p:ext uri="{BB962C8B-B14F-4D97-AF65-F5344CB8AC3E}">
        <p14:creationId xmlns:p14="http://schemas.microsoft.com/office/powerpoint/2010/main" val="3371339630"/>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The ACA modernizes the Medicaid application and enrollment experience in all states.</a:t>
            </a:r>
            <a:endParaRPr lang="en-US" dirty="0"/>
          </a:p>
        </p:txBody>
      </p:sp>
      <p:sp>
        <p:nvSpPr>
          <p:cNvPr id="103" name="TextBox 102"/>
          <p:cNvSpPr txBox="1"/>
          <p:nvPr/>
        </p:nvSpPr>
        <p:spPr>
          <a:xfrm>
            <a:off x="4581525" y="1371600"/>
            <a:ext cx="3571876" cy="369332"/>
          </a:xfrm>
          <a:prstGeom prst="rect">
            <a:avLst/>
          </a:prstGeom>
          <a:solidFill>
            <a:schemeClr val="accent1"/>
          </a:solidFill>
        </p:spPr>
        <p:txBody>
          <a:bodyPr wrap="square" rtlCol="0">
            <a:spAutoFit/>
          </a:bodyPr>
          <a:lstStyle/>
          <a:p>
            <a:pPr algn="ctr"/>
            <a:r>
              <a:rPr lang="en-US" b="1" dirty="0" smtClean="0">
                <a:solidFill>
                  <a:schemeClr val="bg1"/>
                </a:solidFill>
                <a:latin typeface="Calibri" pitchFamily="34" charset="0"/>
                <a:cs typeface="Meta Offc Pro"/>
              </a:rPr>
              <a:t>ACA Vision</a:t>
            </a:r>
          </a:p>
        </p:txBody>
      </p:sp>
      <p:sp>
        <p:nvSpPr>
          <p:cNvPr id="73" name="TextBox 72"/>
          <p:cNvSpPr txBox="1"/>
          <p:nvPr/>
        </p:nvSpPr>
        <p:spPr>
          <a:xfrm>
            <a:off x="1133474" y="1371600"/>
            <a:ext cx="1609726" cy="369332"/>
          </a:xfrm>
          <a:prstGeom prst="rect">
            <a:avLst/>
          </a:prstGeom>
          <a:solidFill>
            <a:schemeClr val="accent1"/>
          </a:solidFill>
        </p:spPr>
        <p:txBody>
          <a:bodyPr wrap="square" rtlCol="0">
            <a:spAutoFit/>
          </a:bodyPr>
          <a:lstStyle/>
          <a:p>
            <a:pPr algn="ctr"/>
            <a:r>
              <a:rPr lang="en-US" b="1" dirty="0" smtClean="0">
                <a:solidFill>
                  <a:schemeClr val="bg1"/>
                </a:solidFill>
                <a:latin typeface="Calibri" pitchFamily="34" charset="0"/>
                <a:cs typeface="Meta Offc Pro"/>
              </a:rPr>
              <a:t>PAST</a:t>
            </a:r>
          </a:p>
        </p:txBody>
      </p:sp>
      <p:sp>
        <p:nvSpPr>
          <p:cNvPr id="95" name="Rectangle 94"/>
          <p:cNvSpPr/>
          <p:nvPr/>
        </p:nvSpPr>
        <p:spPr>
          <a:xfrm>
            <a:off x="4595750" y="4799136"/>
            <a:ext cx="1619250" cy="1525464"/>
          </a:xfrm>
          <a:prstGeom prst="rect">
            <a:avLst/>
          </a:prstGeom>
          <a:solidFill>
            <a:schemeClr val="accent5">
              <a:lumMod val="20000"/>
              <a:lumOff val="8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8" name="TextBox 77"/>
          <p:cNvSpPr txBox="1"/>
          <p:nvPr/>
        </p:nvSpPr>
        <p:spPr>
          <a:xfrm>
            <a:off x="4686300" y="4819168"/>
            <a:ext cx="1466327" cy="523220"/>
          </a:xfrm>
          <a:prstGeom prst="rect">
            <a:avLst/>
          </a:prstGeom>
          <a:noFill/>
        </p:spPr>
        <p:txBody>
          <a:bodyPr wrap="square" rtlCol="0">
            <a:spAutoFit/>
          </a:bodyPr>
          <a:lstStyle/>
          <a:p>
            <a:pPr algn="ctr"/>
            <a:r>
              <a:rPr lang="en-US" sz="1400" b="1" dirty="0" smtClean="0">
                <a:latin typeface="Calibri" pitchFamily="34" charset="0"/>
                <a:cs typeface="Meta Offc Pro"/>
              </a:rPr>
              <a:t>Real-time determination</a:t>
            </a:r>
          </a:p>
        </p:txBody>
      </p:sp>
      <p:sp>
        <p:nvSpPr>
          <p:cNvPr id="94" name="Rectangle 93"/>
          <p:cNvSpPr/>
          <p:nvPr/>
        </p:nvSpPr>
        <p:spPr>
          <a:xfrm>
            <a:off x="4591050" y="3234050"/>
            <a:ext cx="1619250" cy="1525464"/>
          </a:xfrm>
          <a:prstGeom prst="rect">
            <a:avLst/>
          </a:prstGeom>
          <a:solidFill>
            <a:schemeClr val="accent5">
              <a:lumMod val="20000"/>
              <a:lumOff val="8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3" name="Rectangle 92"/>
          <p:cNvSpPr/>
          <p:nvPr/>
        </p:nvSpPr>
        <p:spPr>
          <a:xfrm>
            <a:off x="4581525" y="1787140"/>
            <a:ext cx="1619250" cy="1362884"/>
          </a:xfrm>
          <a:prstGeom prst="rect">
            <a:avLst/>
          </a:prstGeom>
          <a:solidFill>
            <a:schemeClr val="accent5">
              <a:lumMod val="20000"/>
              <a:lumOff val="8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2" name="Rectangle 91"/>
          <p:cNvSpPr/>
          <p:nvPr/>
        </p:nvSpPr>
        <p:spPr>
          <a:xfrm>
            <a:off x="1112043" y="4799136"/>
            <a:ext cx="1619250" cy="1525464"/>
          </a:xfrm>
          <a:prstGeom prst="rect">
            <a:avLst/>
          </a:prstGeom>
          <a:solidFill>
            <a:schemeClr val="accent5">
              <a:lumMod val="20000"/>
              <a:lumOff val="8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1" name="Rectangle 90"/>
          <p:cNvSpPr/>
          <p:nvPr/>
        </p:nvSpPr>
        <p:spPr>
          <a:xfrm>
            <a:off x="1112043" y="3234050"/>
            <a:ext cx="1619250" cy="1525464"/>
          </a:xfrm>
          <a:prstGeom prst="rect">
            <a:avLst/>
          </a:prstGeom>
          <a:solidFill>
            <a:schemeClr val="accent5">
              <a:lumMod val="20000"/>
              <a:lumOff val="8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8" name="Rectangle 87"/>
          <p:cNvSpPr/>
          <p:nvPr/>
        </p:nvSpPr>
        <p:spPr>
          <a:xfrm>
            <a:off x="1112043" y="1787140"/>
            <a:ext cx="1619250" cy="1377635"/>
          </a:xfrm>
          <a:prstGeom prst="rect">
            <a:avLst/>
          </a:prstGeom>
          <a:solidFill>
            <a:schemeClr val="accent5">
              <a:lumMod val="20000"/>
              <a:lumOff val="8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5" name="Picture 2" descr="C:\Users\JessicaS\AppData\Local\Microsoft\Windows\Temporary Internet Files\Content.IE5\0VL3Q6FZ\MC900349986[1].wmf"/>
          <p:cNvPicPr>
            <a:picLocks noChangeAspect="1" noChangeArrowheads="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rot="20830895" flipH="1">
            <a:off x="4729566" y="2423420"/>
            <a:ext cx="264163" cy="642334"/>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25" descr="C:\Users\JessicaS\AppData\Local\Microsoft\Windows\Temporary Internet Files\Content.IE5\0VL3Q6FZ\MC900311400[1].wmf"/>
          <p:cNvPicPr>
            <a:picLocks noChangeAspect="1" noChangeArrowheads="1"/>
          </p:cNvPicPr>
          <p:nvPr/>
        </p:nvPicPr>
        <p:blipFill rotWithShape="1">
          <a:blip r:embed="rId4" cstate="print">
            <a:duotone>
              <a:schemeClr val="accent1">
                <a:shade val="45000"/>
                <a:satMod val="135000"/>
              </a:schemeClr>
              <a:prstClr val="white"/>
            </a:duotone>
            <a:extLst>
              <a:ext uri="{28A0092B-C50C-407E-A947-70E740481C1C}">
                <a14:useLocalDpi xmlns:a14="http://schemas.microsoft.com/office/drawing/2010/main" val="0"/>
              </a:ext>
            </a:extLst>
          </a:blip>
          <a:srcRect b="15210"/>
          <a:stretch/>
        </p:blipFill>
        <p:spPr bwMode="auto">
          <a:xfrm>
            <a:off x="5289874" y="2552283"/>
            <a:ext cx="729926" cy="535637"/>
          </a:xfrm>
          <a:prstGeom prst="rect">
            <a:avLst/>
          </a:prstGeom>
          <a:noFill/>
          <a:extLst>
            <a:ext uri="{909E8E84-426E-40DD-AFC4-6F175D3DCCD1}">
              <a14:hiddenFill xmlns:a14="http://schemas.microsoft.com/office/drawing/2010/main">
                <a:solidFill>
                  <a:srgbClr val="FFFFFF"/>
                </a:solidFill>
              </a14:hiddenFill>
            </a:ext>
          </a:extLst>
        </p:spPr>
      </p:pic>
      <p:pic>
        <p:nvPicPr>
          <p:cNvPr id="27" name="Picture 26" descr="C:\Users\JessicaS\AppData\Local\Microsoft\Windows\Temporary Internet Files\Content.IE5\38XCH2ST\MC900431595[1].png"/>
          <p:cNvPicPr>
            <a:picLocks noChangeAspect="1" noChangeArrowheads="1"/>
          </p:cNvPicPr>
          <p:nvPr/>
        </p:nvPicPr>
        <p:blipFill>
          <a:blip r:embed="rId5"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4876800" y="2222088"/>
            <a:ext cx="688539" cy="561032"/>
          </a:xfrm>
          <a:prstGeom prst="rect">
            <a:avLst/>
          </a:prstGeom>
          <a:noFill/>
          <a:extLst>
            <a:ext uri="{909E8E84-426E-40DD-AFC4-6F175D3DCCD1}">
              <a14:hiddenFill xmlns:a14="http://schemas.microsoft.com/office/drawing/2010/main">
                <a:solidFill>
                  <a:srgbClr val="FFFFFF"/>
                </a:solidFill>
              </a14:hiddenFill>
            </a:ext>
          </a:extLst>
        </p:spPr>
      </p:pic>
      <p:grpSp>
        <p:nvGrpSpPr>
          <p:cNvPr id="29" name="Group 28"/>
          <p:cNvGrpSpPr/>
          <p:nvPr/>
        </p:nvGrpSpPr>
        <p:grpSpPr>
          <a:xfrm flipH="1">
            <a:off x="5929712" y="2375561"/>
            <a:ext cx="242488" cy="483759"/>
            <a:chOff x="5287084" y="2926861"/>
            <a:chExt cx="792991" cy="1970728"/>
          </a:xfrm>
          <a:solidFill>
            <a:schemeClr val="accent1"/>
          </a:solidFill>
        </p:grpSpPr>
        <p:sp>
          <p:nvSpPr>
            <p:cNvPr id="30" name="Oval 29"/>
            <p:cNvSpPr/>
            <p:nvPr/>
          </p:nvSpPr>
          <p:spPr>
            <a:xfrm>
              <a:off x="5523559" y="2926861"/>
              <a:ext cx="320040" cy="320040"/>
            </a:xfrm>
            <a:prstGeom prst="ellipse">
              <a:avLst/>
            </a:prstGeom>
            <a:grpFill/>
            <a:ln w="25400" cap="flat" cmpd="sng" algn="ctr">
              <a:noFill/>
              <a:prstDash val="solid"/>
            </a:ln>
            <a:effectLst/>
          </p:spPr>
          <p:txBody>
            <a:bodyPr rtlCol="0" anchor="ctr"/>
            <a:lstStyle>
              <a:defPPr>
                <a:defRPr lang="en-US"/>
              </a:defPPr>
              <a:lvl1pPr algn="ctr" rtl="0" eaLnBrk="0" fontAlgn="base" hangingPunct="0">
                <a:spcBef>
                  <a:spcPct val="0"/>
                </a:spcBef>
                <a:spcAft>
                  <a:spcPct val="0"/>
                </a:spcAft>
                <a:defRPr b="1" kern="1200">
                  <a:solidFill>
                    <a:schemeClr val="lt1"/>
                  </a:solidFill>
                  <a:latin typeface="+mn-lt"/>
                  <a:ea typeface="+mn-ea"/>
                  <a:cs typeface="+mn-cs"/>
                </a:defRPr>
              </a:lvl1pPr>
              <a:lvl2pPr marL="457200" algn="ctr" rtl="0" eaLnBrk="0" fontAlgn="base" hangingPunct="0">
                <a:spcBef>
                  <a:spcPct val="0"/>
                </a:spcBef>
                <a:spcAft>
                  <a:spcPct val="0"/>
                </a:spcAft>
                <a:defRPr b="1" kern="1200">
                  <a:solidFill>
                    <a:schemeClr val="lt1"/>
                  </a:solidFill>
                  <a:latin typeface="+mn-lt"/>
                  <a:ea typeface="+mn-ea"/>
                  <a:cs typeface="+mn-cs"/>
                </a:defRPr>
              </a:lvl2pPr>
              <a:lvl3pPr marL="914400" algn="ctr" rtl="0" eaLnBrk="0" fontAlgn="base" hangingPunct="0">
                <a:spcBef>
                  <a:spcPct val="0"/>
                </a:spcBef>
                <a:spcAft>
                  <a:spcPct val="0"/>
                </a:spcAft>
                <a:defRPr b="1" kern="1200">
                  <a:solidFill>
                    <a:schemeClr val="lt1"/>
                  </a:solidFill>
                  <a:latin typeface="+mn-lt"/>
                  <a:ea typeface="+mn-ea"/>
                  <a:cs typeface="+mn-cs"/>
                </a:defRPr>
              </a:lvl3pPr>
              <a:lvl4pPr marL="1371600" algn="ctr" rtl="0" eaLnBrk="0" fontAlgn="base" hangingPunct="0">
                <a:spcBef>
                  <a:spcPct val="0"/>
                </a:spcBef>
                <a:spcAft>
                  <a:spcPct val="0"/>
                </a:spcAft>
                <a:defRPr b="1" kern="1200">
                  <a:solidFill>
                    <a:schemeClr val="lt1"/>
                  </a:solidFill>
                  <a:latin typeface="+mn-lt"/>
                  <a:ea typeface="+mn-ea"/>
                  <a:cs typeface="+mn-cs"/>
                </a:defRPr>
              </a:lvl4pPr>
              <a:lvl5pPr marL="1828800" algn="ctr"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defRPr/>
              </a:pPr>
              <a:endParaRPr lang="en-US" dirty="0">
                <a:solidFill>
                  <a:srgbClr val="FFFFFF"/>
                </a:solidFill>
                <a:latin typeface="Meta Offc Pro"/>
              </a:endParaRPr>
            </a:p>
          </p:txBody>
        </p:sp>
        <p:grpSp>
          <p:nvGrpSpPr>
            <p:cNvPr id="31" name="Group 30"/>
            <p:cNvGrpSpPr/>
            <p:nvPr/>
          </p:nvGrpSpPr>
          <p:grpSpPr>
            <a:xfrm>
              <a:off x="5508901" y="4114392"/>
              <a:ext cx="349356" cy="783197"/>
              <a:chOff x="5351796" y="5908768"/>
              <a:chExt cx="349356" cy="783197"/>
            </a:xfrm>
            <a:grpFill/>
          </p:grpSpPr>
          <p:sp>
            <p:nvSpPr>
              <p:cNvPr id="37" name="Rounded Rectangle 36"/>
              <p:cNvSpPr/>
              <p:nvPr/>
            </p:nvSpPr>
            <p:spPr>
              <a:xfrm>
                <a:off x="5351796" y="5908768"/>
                <a:ext cx="146304" cy="783197"/>
              </a:xfrm>
              <a:prstGeom prst="roundRect">
                <a:avLst>
                  <a:gd name="adj" fmla="val 50000"/>
                </a:avLst>
              </a:prstGeom>
              <a:grpFill/>
              <a:ln w="25400" cap="flat" cmpd="sng" algn="ctr">
                <a:noFill/>
                <a:prstDash val="solid"/>
              </a:ln>
              <a:effectLst/>
            </p:spPr>
            <p:txBody>
              <a:bodyPr rtlCol="0" anchor="ctr"/>
              <a:lstStyle>
                <a:defPPr>
                  <a:defRPr lang="en-US"/>
                </a:defPPr>
                <a:lvl1pPr algn="ctr" rtl="0" eaLnBrk="0" fontAlgn="base" hangingPunct="0">
                  <a:spcBef>
                    <a:spcPct val="0"/>
                  </a:spcBef>
                  <a:spcAft>
                    <a:spcPct val="0"/>
                  </a:spcAft>
                  <a:defRPr b="1" kern="1200">
                    <a:solidFill>
                      <a:schemeClr val="lt1"/>
                    </a:solidFill>
                    <a:latin typeface="+mn-lt"/>
                    <a:ea typeface="+mn-ea"/>
                    <a:cs typeface="+mn-cs"/>
                  </a:defRPr>
                </a:lvl1pPr>
                <a:lvl2pPr marL="457200" algn="ctr" rtl="0" eaLnBrk="0" fontAlgn="base" hangingPunct="0">
                  <a:spcBef>
                    <a:spcPct val="0"/>
                  </a:spcBef>
                  <a:spcAft>
                    <a:spcPct val="0"/>
                  </a:spcAft>
                  <a:defRPr b="1" kern="1200">
                    <a:solidFill>
                      <a:schemeClr val="lt1"/>
                    </a:solidFill>
                    <a:latin typeface="+mn-lt"/>
                    <a:ea typeface="+mn-ea"/>
                    <a:cs typeface="+mn-cs"/>
                  </a:defRPr>
                </a:lvl2pPr>
                <a:lvl3pPr marL="914400" algn="ctr" rtl="0" eaLnBrk="0" fontAlgn="base" hangingPunct="0">
                  <a:spcBef>
                    <a:spcPct val="0"/>
                  </a:spcBef>
                  <a:spcAft>
                    <a:spcPct val="0"/>
                  </a:spcAft>
                  <a:defRPr b="1" kern="1200">
                    <a:solidFill>
                      <a:schemeClr val="lt1"/>
                    </a:solidFill>
                    <a:latin typeface="+mn-lt"/>
                    <a:ea typeface="+mn-ea"/>
                    <a:cs typeface="+mn-cs"/>
                  </a:defRPr>
                </a:lvl3pPr>
                <a:lvl4pPr marL="1371600" algn="ctr" rtl="0" eaLnBrk="0" fontAlgn="base" hangingPunct="0">
                  <a:spcBef>
                    <a:spcPct val="0"/>
                  </a:spcBef>
                  <a:spcAft>
                    <a:spcPct val="0"/>
                  </a:spcAft>
                  <a:defRPr b="1" kern="1200">
                    <a:solidFill>
                      <a:schemeClr val="lt1"/>
                    </a:solidFill>
                    <a:latin typeface="+mn-lt"/>
                    <a:ea typeface="+mn-ea"/>
                    <a:cs typeface="+mn-cs"/>
                  </a:defRPr>
                </a:lvl4pPr>
                <a:lvl5pPr marL="1828800" algn="ctr"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defRPr/>
                </a:pPr>
                <a:endParaRPr lang="en-US" dirty="0">
                  <a:solidFill>
                    <a:srgbClr val="FFFFFF"/>
                  </a:solidFill>
                  <a:latin typeface="Meta Offc Pro"/>
                </a:endParaRPr>
              </a:p>
            </p:txBody>
          </p:sp>
          <p:sp>
            <p:nvSpPr>
              <p:cNvPr id="38" name="Rounded Rectangle 37"/>
              <p:cNvSpPr/>
              <p:nvPr/>
            </p:nvSpPr>
            <p:spPr>
              <a:xfrm>
                <a:off x="5554848" y="5908768"/>
                <a:ext cx="146304" cy="783197"/>
              </a:xfrm>
              <a:prstGeom prst="roundRect">
                <a:avLst>
                  <a:gd name="adj" fmla="val 50000"/>
                </a:avLst>
              </a:prstGeom>
              <a:grpFill/>
              <a:ln w="25400" cap="flat" cmpd="sng" algn="ctr">
                <a:noFill/>
                <a:prstDash val="solid"/>
              </a:ln>
              <a:effectLst/>
            </p:spPr>
            <p:txBody>
              <a:bodyPr rtlCol="0" anchor="ctr"/>
              <a:lstStyle>
                <a:defPPr>
                  <a:defRPr lang="en-US"/>
                </a:defPPr>
                <a:lvl1pPr algn="ctr" rtl="0" eaLnBrk="0" fontAlgn="base" hangingPunct="0">
                  <a:spcBef>
                    <a:spcPct val="0"/>
                  </a:spcBef>
                  <a:spcAft>
                    <a:spcPct val="0"/>
                  </a:spcAft>
                  <a:defRPr b="1" kern="1200">
                    <a:solidFill>
                      <a:schemeClr val="lt1"/>
                    </a:solidFill>
                    <a:latin typeface="+mn-lt"/>
                    <a:ea typeface="+mn-ea"/>
                    <a:cs typeface="+mn-cs"/>
                  </a:defRPr>
                </a:lvl1pPr>
                <a:lvl2pPr marL="457200" algn="ctr" rtl="0" eaLnBrk="0" fontAlgn="base" hangingPunct="0">
                  <a:spcBef>
                    <a:spcPct val="0"/>
                  </a:spcBef>
                  <a:spcAft>
                    <a:spcPct val="0"/>
                  </a:spcAft>
                  <a:defRPr b="1" kern="1200">
                    <a:solidFill>
                      <a:schemeClr val="lt1"/>
                    </a:solidFill>
                    <a:latin typeface="+mn-lt"/>
                    <a:ea typeface="+mn-ea"/>
                    <a:cs typeface="+mn-cs"/>
                  </a:defRPr>
                </a:lvl2pPr>
                <a:lvl3pPr marL="914400" algn="ctr" rtl="0" eaLnBrk="0" fontAlgn="base" hangingPunct="0">
                  <a:spcBef>
                    <a:spcPct val="0"/>
                  </a:spcBef>
                  <a:spcAft>
                    <a:spcPct val="0"/>
                  </a:spcAft>
                  <a:defRPr b="1" kern="1200">
                    <a:solidFill>
                      <a:schemeClr val="lt1"/>
                    </a:solidFill>
                    <a:latin typeface="+mn-lt"/>
                    <a:ea typeface="+mn-ea"/>
                    <a:cs typeface="+mn-cs"/>
                  </a:defRPr>
                </a:lvl3pPr>
                <a:lvl4pPr marL="1371600" algn="ctr" rtl="0" eaLnBrk="0" fontAlgn="base" hangingPunct="0">
                  <a:spcBef>
                    <a:spcPct val="0"/>
                  </a:spcBef>
                  <a:spcAft>
                    <a:spcPct val="0"/>
                  </a:spcAft>
                  <a:defRPr b="1" kern="1200">
                    <a:solidFill>
                      <a:schemeClr val="lt1"/>
                    </a:solidFill>
                    <a:latin typeface="+mn-lt"/>
                    <a:ea typeface="+mn-ea"/>
                    <a:cs typeface="+mn-cs"/>
                  </a:defRPr>
                </a:lvl4pPr>
                <a:lvl5pPr marL="1828800" algn="ctr"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defRPr/>
                </a:pPr>
                <a:endParaRPr lang="en-US" dirty="0">
                  <a:solidFill>
                    <a:srgbClr val="FFFFFF"/>
                  </a:solidFill>
                  <a:latin typeface="Meta Offc Pro"/>
                </a:endParaRPr>
              </a:p>
            </p:txBody>
          </p:sp>
        </p:grpSp>
        <p:sp>
          <p:nvSpPr>
            <p:cNvPr id="32" name="Trapezoid 31"/>
            <p:cNvSpPr/>
            <p:nvPr/>
          </p:nvSpPr>
          <p:spPr>
            <a:xfrm>
              <a:off x="5340195" y="3459869"/>
              <a:ext cx="686768" cy="884395"/>
            </a:xfrm>
            <a:prstGeom prst="trapezoid">
              <a:avLst>
                <a:gd name="adj" fmla="val 25329"/>
              </a:avLst>
            </a:prstGeom>
            <a:grpFill/>
            <a:ln w="25400" cap="flat" cmpd="sng" algn="ctr">
              <a:noFill/>
              <a:prstDash val="solid"/>
            </a:ln>
            <a:effectLst/>
          </p:spPr>
          <p:txBody>
            <a:bodyPr rtlCol="0" anchor="ctr"/>
            <a:lstStyle>
              <a:defPPr>
                <a:defRPr lang="en-US"/>
              </a:defPPr>
              <a:lvl1pPr algn="ctr" rtl="0" eaLnBrk="0" fontAlgn="base" hangingPunct="0">
                <a:spcBef>
                  <a:spcPct val="0"/>
                </a:spcBef>
                <a:spcAft>
                  <a:spcPct val="0"/>
                </a:spcAft>
                <a:defRPr b="1" kern="1200">
                  <a:solidFill>
                    <a:schemeClr val="lt1"/>
                  </a:solidFill>
                  <a:latin typeface="+mn-lt"/>
                  <a:ea typeface="+mn-ea"/>
                  <a:cs typeface="+mn-cs"/>
                </a:defRPr>
              </a:lvl1pPr>
              <a:lvl2pPr marL="457200" algn="ctr" rtl="0" eaLnBrk="0" fontAlgn="base" hangingPunct="0">
                <a:spcBef>
                  <a:spcPct val="0"/>
                </a:spcBef>
                <a:spcAft>
                  <a:spcPct val="0"/>
                </a:spcAft>
                <a:defRPr b="1" kern="1200">
                  <a:solidFill>
                    <a:schemeClr val="lt1"/>
                  </a:solidFill>
                  <a:latin typeface="+mn-lt"/>
                  <a:ea typeface="+mn-ea"/>
                  <a:cs typeface="+mn-cs"/>
                </a:defRPr>
              </a:lvl2pPr>
              <a:lvl3pPr marL="914400" algn="ctr" rtl="0" eaLnBrk="0" fontAlgn="base" hangingPunct="0">
                <a:spcBef>
                  <a:spcPct val="0"/>
                </a:spcBef>
                <a:spcAft>
                  <a:spcPct val="0"/>
                </a:spcAft>
                <a:defRPr b="1" kern="1200">
                  <a:solidFill>
                    <a:schemeClr val="lt1"/>
                  </a:solidFill>
                  <a:latin typeface="+mn-lt"/>
                  <a:ea typeface="+mn-ea"/>
                  <a:cs typeface="+mn-cs"/>
                </a:defRPr>
              </a:lvl3pPr>
              <a:lvl4pPr marL="1371600" algn="ctr" rtl="0" eaLnBrk="0" fontAlgn="base" hangingPunct="0">
                <a:spcBef>
                  <a:spcPct val="0"/>
                </a:spcBef>
                <a:spcAft>
                  <a:spcPct val="0"/>
                </a:spcAft>
                <a:defRPr b="1" kern="1200">
                  <a:solidFill>
                    <a:schemeClr val="lt1"/>
                  </a:solidFill>
                  <a:latin typeface="+mn-lt"/>
                  <a:ea typeface="+mn-ea"/>
                  <a:cs typeface="+mn-cs"/>
                </a:defRPr>
              </a:lvl4pPr>
              <a:lvl5pPr marL="1828800" algn="ctr"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defRPr/>
              </a:pPr>
              <a:endParaRPr lang="en-US" dirty="0">
                <a:solidFill>
                  <a:srgbClr val="FFFFFF"/>
                </a:solidFill>
                <a:latin typeface="Meta Offc Pro"/>
              </a:endParaRPr>
            </a:p>
          </p:txBody>
        </p:sp>
        <p:sp>
          <p:nvSpPr>
            <p:cNvPr id="33" name="Rounded Rectangle 32"/>
            <p:cNvSpPr/>
            <p:nvPr/>
          </p:nvSpPr>
          <p:spPr>
            <a:xfrm>
              <a:off x="5427132" y="3342174"/>
              <a:ext cx="512895" cy="217555"/>
            </a:xfrm>
            <a:prstGeom prst="roundRect">
              <a:avLst>
                <a:gd name="adj" fmla="val 50000"/>
              </a:avLst>
            </a:prstGeom>
            <a:grpFill/>
            <a:ln w="25400" cap="flat" cmpd="sng" algn="ctr">
              <a:noFill/>
              <a:prstDash val="solid"/>
            </a:ln>
            <a:effectLst/>
          </p:spPr>
          <p:txBody>
            <a:bodyPr rtlCol="0" anchor="ctr"/>
            <a:lstStyle>
              <a:defPPr>
                <a:defRPr lang="en-US"/>
              </a:defPPr>
              <a:lvl1pPr algn="ctr" rtl="0" eaLnBrk="0" fontAlgn="base" hangingPunct="0">
                <a:spcBef>
                  <a:spcPct val="0"/>
                </a:spcBef>
                <a:spcAft>
                  <a:spcPct val="0"/>
                </a:spcAft>
                <a:defRPr b="1" kern="1200">
                  <a:solidFill>
                    <a:schemeClr val="lt1"/>
                  </a:solidFill>
                  <a:latin typeface="+mn-lt"/>
                  <a:ea typeface="+mn-ea"/>
                  <a:cs typeface="+mn-cs"/>
                </a:defRPr>
              </a:lvl1pPr>
              <a:lvl2pPr marL="457200" algn="ctr" rtl="0" eaLnBrk="0" fontAlgn="base" hangingPunct="0">
                <a:spcBef>
                  <a:spcPct val="0"/>
                </a:spcBef>
                <a:spcAft>
                  <a:spcPct val="0"/>
                </a:spcAft>
                <a:defRPr b="1" kern="1200">
                  <a:solidFill>
                    <a:schemeClr val="lt1"/>
                  </a:solidFill>
                  <a:latin typeface="+mn-lt"/>
                  <a:ea typeface="+mn-ea"/>
                  <a:cs typeface="+mn-cs"/>
                </a:defRPr>
              </a:lvl2pPr>
              <a:lvl3pPr marL="914400" algn="ctr" rtl="0" eaLnBrk="0" fontAlgn="base" hangingPunct="0">
                <a:spcBef>
                  <a:spcPct val="0"/>
                </a:spcBef>
                <a:spcAft>
                  <a:spcPct val="0"/>
                </a:spcAft>
                <a:defRPr b="1" kern="1200">
                  <a:solidFill>
                    <a:schemeClr val="lt1"/>
                  </a:solidFill>
                  <a:latin typeface="+mn-lt"/>
                  <a:ea typeface="+mn-ea"/>
                  <a:cs typeface="+mn-cs"/>
                </a:defRPr>
              </a:lvl3pPr>
              <a:lvl4pPr marL="1371600" algn="ctr" rtl="0" eaLnBrk="0" fontAlgn="base" hangingPunct="0">
                <a:spcBef>
                  <a:spcPct val="0"/>
                </a:spcBef>
                <a:spcAft>
                  <a:spcPct val="0"/>
                </a:spcAft>
                <a:defRPr b="1" kern="1200">
                  <a:solidFill>
                    <a:schemeClr val="lt1"/>
                  </a:solidFill>
                  <a:latin typeface="+mn-lt"/>
                  <a:ea typeface="+mn-ea"/>
                  <a:cs typeface="+mn-cs"/>
                </a:defRPr>
              </a:lvl4pPr>
              <a:lvl5pPr marL="1828800" algn="ctr"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defRPr/>
              </a:pPr>
              <a:endParaRPr lang="en-US" dirty="0">
                <a:solidFill>
                  <a:srgbClr val="FFFFFF"/>
                </a:solidFill>
                <a:latin typeface="Meta Offc Pro"/>
              </a:endParaRPr>
            </a:p>
          </p:txBody>
        </p:sp>
        <p:grpSp>
          <p:nvGrpSpPr>
            <p:cNvPr id="34" name="Group 33"/>
            <p:cNvGrpSpPr/>
            <p:nvPr/>
          </p:nvGrpSpPr>
          <p:grpSpPr>
            <a:xfrm>
              <a:off x="5287084" y="3357795"/>
              <a:ext cx="792991" cy="712285"/>
              <a:chOff x="5287084" y="3357795"/>
              <a:chExt cx="792991" cy="712285"/>
            </a:xfrm>
            <a:grpFill/>
          </p:grpSpPr>
          <p:sp>
            <p:nvSpPr>
              <p:cNvPr id="35" name="Rounded Rectangle 34"/>
              <p:cNvSpPr/>
              <p:nvPr/>
            </p:nvSpPr>
            <p:spPr>
              <a:xfrm rot="17700000" flipH="1">
                <a:off x="4994949" y="3649930"/>
                <a:ext cx="712285" cy="128016"/>
              </a:xfrm>
              <a:prstGeom prst="roundRect">
                <a:avLst>
                  <a:gd name="adj" fmla="val 50000"/>
                </a:avLst>
              </a:prstGeom>
              <a:grpFill/>
              <a:ln w="25400" cap="flat" cmpd="sng" algn="ctr">
                <a:noFill/>
                <a:prstDash val="solid"/>
              </a:ln>
              <a:effectLst/>
            </p:spPr>
            <p:txBody>
              <a:bodyPr rtlCol="0" anchor="ctr"/>
              <a:lstStyle>
                <a:defPPr>
                  <a:defRPr lang="en-US"/>
                </a:defPPr>
                <a:lvl1pPr algn="ctr" rtl="0" eaLnBrk="0" fontAlgn="base" hangingPunct="0">
                  <a:spcBef>
                    <a:spcPct val="0"/>
                  </a:spcBef>
                  <a:spcAft>
                    <a:spcPct val="0"/>
                  </a:spcAft>
                  <a:defRPr b="1" kern="1200">
                    <a:solidFill>
                      <a:schemeClr val="lt1"/>
                    </a:solidFill>
                    <a:latin typeface="+mn-lt"/>
                    <a:ea typeface="+mn-ea"/>
                    <a:cs typeface="+mn-cs"/>
                  </a:defRPr>
                </a:lvl1pPr>
                <a:lvl2pPr marL="457200" algn="ctr" rtl="0" eaLnBrk="0" fontAlgn="base" hangingPunct="0">
                  <a:spcBef>
                    <a:spcPct val="0"/>
                  </a:spcBef>
                  <a:spcAft>
                    <a:spcPct val="0"/>
                  </a:spcAft>
                  <a:defRPr b="1" kern="1200">
                    <a:solidFill>
                      <a:schemeClr val="lt1"/>
                    </a:solidFill>
                    <a:latin typeface="+mn-lt"/>
                    <a:ea typeface="+mn-ea"/>
                    <a:cs typeface="+mn-cs"/>
                  </a:defRPr>
                </a:lvl2pPr>
                <a:lvl3pPr marL="914400" algn="ctr" rtl="0" eaLnBrk="0" fontAlgn="base" hangingPunct="0">
                  <a:spcBef>
                    <a:spcPct val="0"/>
                  </a:spcBef>
                  <a:spcAft>
                    <a:spcPct val="0"/>
                  </a:spcAft>
                  <a:defRPr b="1" kern="1200">
                    <a:solidFill>
                      <a:schemeClr val="lt1"/>
                    </a:solidFill>
                    <a:latin typeface="+mn-lt"/>
                    <a:ea typeface="+mn-ea"/>
                    <a:cs typeface="+mn-cs"/>
                  </a:defRPr>
                </a:lvl3pPr>
                <a:lvl4pPr marL="1371600" algn="ctr" rtl="0" eaLnBrk="0" fontAlgn="base" hangingPunct="0">
                  <a:spcBef>
                    <a:spcPct val="0"/>
                  </a:spcBef>
                  <a:spcAft>
                    <a:spcPct val="0"/>
                  </a:spcAft>
                  <a:defRPr b="1" kern="1200">
                    <a:solidFill>
                      <a:schemeClr val="lt1"/>
                    </a:solidFill>
                    <a:latin typeface="+mn-lt"/>
                    <a:ea typeface="+mn-ea"/>
                    <a:cs typeface="+mn-cs"/>
                  </a:defRPr>
                </a:lvl4pPr>
                <a:lvl5pPr marL="1828800" algn="ctr"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defRPr/>
                </a:pPr>
                <a:endParaRPr lang="en-US" dirty="0">
                  <a:solidFill>
                    <a:srgbClr val="FFFFFF"/>
                  </a:solidFill>
                  <a:latin typeface="Meta Offc Pro"/>
                </a:endParaRPr>
              </a:p>
            </p:txBody>
          </p:sp>
          <p:sp>
            <p:nvSpPr>
              <p:cNvPr id="36" name="Rounded Rectangle 35"/>
              <p:cNvSpPr/>
              <p:nvPr/>
            </p:nvSpPr>
            <p:spPr>
              <a:xfrm rot="3900000">
                <a:off x="5659924" y="3649930"/>
                <a:ext cx="712285" cy="128016"/>
              </a:xfrm>
              <a:prstGeom prst="roundRect">
                <a:avLst>
                  <a:gd name="adj" fmla="val 50000"/>
                </a:avLst>
              </a:prstGeom>
              <a:grpFill/>
              <a:ln w="25400" cap="flat" cmpd="sng" algn="ctr">
                <a:noFill/>
                <a:prstDash val="solid"/>
              </a:ln>
              <a:effectLst/>
            </p:spPr>
            <p:txBody>
              <a:bodyPr rtlCol="0" anchor="ctr"/>
              <a:lstStyle>
                <a:defPPr>
                  <a:defRPr lang="en-US"/>
                </a:defPPr>
                <a:lvl1pPr algn="ctr" rtl="0" eaLnBrk="0" fontAlgn="base" hangingPunct="0">
                  <a:spcBef>
                    <a:spcPct val="0"/>
                  </a:spcBef>
                  <a:spcAft>
                    <a:spcPct val="0"/>
                  </a:spcAft>
                  <a:defRPr b="1" kern="1200">
                    <a:solidFill>
                      <a:schemeClr val="lt1"/>
                    </a:solidFill>
                    <a:latin typeface="+mn-lt"/>
                    <a:ea typeface="+mn-ea"/>
                    <a:cs typeface="+mn-cs"/>
                  </a:defRPr>
                </a:lvl1pPr>
                <a:lvl2pPr marL="457200" algn="ctr" rtl="0" eaLnBrk="0" fontAlgn="base" hangingPunct="0">
                  <a:spcBef>
                    <a:spcPct val="0"/>
                  </a:spcBef>
                  <a:spcAft>
                    <a:spcPct val="0"/>
                  </a:spcAft>
                  <a:defRPr b="1" kern="1200">
                    <a:solidFill>
                      <a:schemeClr val="lt1"/>
                    </a:solidFill>
                    <a:latin typeface="+mn-lt"/>
                    <a:ea typeface="+mn-ea"/>
                    <a:cs typeface="+mn-cs"/>
                  </a:defRPr>
                </a:lvl2pPr>
                <a:lvl3pPr marL="914400" algn="ctr" rtl="0" eaLnBrk="0" fontAlgn="base" hangingPunct="0">
                  <a:spcBef>
                    <a:spcPct val="0"/>
                  </a:spcBef>
                  <a:spcAft>
                    <a:spcPct val="0"/>
                  </a:spcAft>
                  <a:defRPr b="1" kern="1200">
                    <a:solidFill>
                      <a:schemeClr val="lt1"/>
                    </a:solidFill>
                    <a:latin typeface="+mn-lt"/>
                    <a:ea typeface="+mn-ea"/>
                    <a:cs typeface="+mn-cs"/>
                  </a:defRPr>
                </a:lvl3pPr>
                <a:lvl4pPr marL="1371600" algn="ctr" rtl="0" eaLnBrk="0" fontAlgn="base" hangingPunct="0">
                  <a:spcBef>
                    <a:spcPct val="0"/>
                  </a:spcBef>
                  <a:spcAft>
                    <a:spcPct val="0"/>
                  </a:spcAft>
                  <a:defRPr b="1" kern="1200">
                    <a:solidFill>
                      <a:schemeClr val="lt1"/>
                    </a:solidFill>
                    <a:latin typeface="+mn-lt"/>
                    <a:ea typeface="+mn-ea"/>
                    <a:cs typeface="+mn-cs"/>
                  </a:defRPr>
                </a:lvl4pPr>
                <a:lvl5pPr marL="1828800" algn="ctr"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defRPr/>
                </a:pPr>
                <a:endParaRPr lang="en-US" dirty="0">
                  <a:solidFill>
                    <a:srgbClr val="FFFFFF"/>
                  </a:solidFill>
                  <a:latin typeface="Meta Offc Pro"/>
                </a:endParaRPr>
              </a:p>
            </p:txBody>
          </p:sp>
        </p:grpSp>
      </p:grpSp>
      <p:grpSp>
        <p:nvGrpSpPr>
          <p:cNvPr id="39" name="Group 38"/>
          <p:cNvGrpSpPr/>
          <p:nvPr/>
        </p:nvGrpSpPr>
        <p:grpSpPr>
          <a:xfrm>
            <a:off x="4888849" y="3758228"/>
            <a:ext cx="1130951" cy="923622"/>
            <a:chOff x="3078710" y="917268"/>
            <a:chExt cx="878260" cy="992739"/>
          </a:xfrm>
        </p:grpSpPr>
        <p:sp>
          <p:nvSpPr>
            <p:cNvPr id="40" name="Diamond 39"/>
            <p:cNvSpPr/>
            <p:nvPr/>
          </p:nvSpPr>
          <p:spPr>
            <a:xfrm>
              <a:off x="3139844" y="1052015"/>
              <a:ext cx="719814" cy="694188"/>
            </a:xfrm>
            <a:prstGeom prst="diamond">
              <a:avLst/>
            </a:prstGeom>
            <a:solidFill>
              <a:schemeClr val="accent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US" sz="1200" b="1" dirty="0" smtClean="0">
                  <a:solidFill>
                    <a:schemeClr val="bg1"/>
                  </a:solidFill>
                  <a:latin typeface="+mj-lt"/>
                </a:rPr>
                <a:t>Data</a:t>
              </a:r>
            </a:p>
            <a:p>
              <a:pPr algn="ctr"/>
              <a:r>
                <a:rPr lang="en-US" sz="1200" b="1" dirty="0" smtClean="0">
                  <a:solidFill>
                    <a:schemeClr val="bg1"/>
                  </a:solidFill>
                  <a:latin typeface="+mj-lt"/>
                </a:rPr>
                <a:t>Hub</a:t>
              </a:r>
              <a:endParaRPr lang="en-US" sz="1200" b="1" dirty="0">
                <a:solidFill>
                  <a:schemeClr val="bg1"/>
                </a:solidFill>
                <a:latin typeface="+mj-lt"/>
              </a:endParaRPr>
            </a:p>
          </p:txBody>
        </p:sp>
        <p:sp>
          <p:nvSpPr>
            <p:cNvPr id="41" name="Oval 40"/>
            <p:cNvSpPr/>
            <p:nvPr/>
          </p:nvSpPr>
          <p:spPr>
            <a:xfrm>
              <a:off x="3389217" y="917268"/>
              <a:ext cx="256418" cy="254831"/>
            </a:xfrm>
            <a:prstGeom prst="ellipse">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b="1" dirty="0" smtClean="0">
                  <a:solidFill>
                    <a:schemeClr val="tx1"/>
                  </a:solidFill>
                  <a:latin typeface="+mj-lt"/>
                </a:rPr>
                <a:t>$</a:t>
              </a:r>
              <a:endParaRPr lang="en-US" b="1" dirty="0">
                <a:solidFill>
                  <a:schemeClr val="tx1"/>
                </a:solidFill>
                <a:latin typeface="+mj-lt"/>
              </a:endParaRPr>
            </a:p>
          </p:txBody>
        </p:sp>
        <p:pic>
          <p:nvPicPr>
            <p:cNvPr id="42" name="Picture 4"/>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13366" r="5434" b="18423"/>
            <a:stretch/>
          </p:blipFill>
          <p:spPr bwMode="auto">
            <a:xfrm>
              <a:off x="3389882" y="1664300"/>
              <a:ext cx="250801" cy="245707"/>
            </a:xfrm>
            <a:prstGeom prst="ellipse">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3" name="Oval 42"/>
            <p:cNvSpPr/>
            <p:nvPr/>
          </p:nvSpPr>
          <p:spPr>
            <a:xfrm>
              <a:off x="3700801" y="1308782"/>
              <a:ext cx="256169" cy="260444"/>
            </a:xfrm>
            <a:prstGeom prst="ellipse">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2000" b="1" dirty="0" smtClean="0">
                  <a:solidFill>
                    <a:schemeClr val="tx1"/>
                  </a:solidFill>
                  <a:latin typeface="+mj-lt"/>
                </a:rPr>
                <a:t>#</a:t>
              </a:r>
              <a:endParaRPr lang="en-US" sz="2000" b="1" dirty="0">
                <a:solidFill>
                  <a:schemeClr val="tx1"/>
                </a:solidFill>
                <a:latin typeface="+mj-lt"/>
              </a:endParaRPr>
            </a:p>
          </p:txBody>
        </p:sp>
        <p:pic>
          <p:nvPicPr>
            <p:cNvPr id="44" name="Picture 19"/>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flipH="1">
              <a:off x="3078710" y="1308783"/>
              <a:ext cx="208880" cy="260445"/>
            </a:xfrm>
            <a:prstGeom prst="ellipse">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grpSp>
      <p:pic>
        <p:nvPicPr>
          <p:cNvPr id="1027" name="Picture 3" descr="C:\Users\samanthaa\AppData\Local\Microsoft\Windows\Temporary Internet Files\Content.IE5\XW2J82JY\MC900441451[1].pn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383658" y="3891579"/>
            <a:ext cx="1076021" cy="1076021"/>
          </a:xfrm>
          <a:prstGeom prst="rect">
            <a:avLst/>
          </a:prstGeom>
          <a:noFill/>
          <a:extLst>
            <a:ext uri="{909E8E84-426E-40DD-AFC4-6F175D3DCCD1}">
              <a14:hiddenFill xmlns:a14="http://schemas.microsoft.com/office/drawing/2010/main">
                <a:solidFill>
                  <a:srgbClr val="FFFFFF"/>
                </a:solidFill>
              </a14:hiddenFill>
            </a:ext>
          </a:extLst>
        </p:spPr>
      </p:pic>
      <p:grpSp>
        <p:nvGrpSpPr>
          <p:cNvPr id="47" name="Group 46"/>
          <p:cNvGrpSpPr/>
          <p:nvPr/>
        </p:nvGrpSpPr>
        <p:grpSpPr>
          <a:xfrm>
            <a:off x="4572000" y="5179169"/>
            <a:ext cx="1676400" cy="1154474"/>
            <a:chOff x="3874082" y="5222094"/>
            <a:chExt cx="1391045" cy="1154762"/>
          </a:xfrm>
        </p:grpSpPr>
        <p:pic>
          <p:nvPicPr>
            <p:cNvPr id="48" name="Picture 18" descr="C:\Users\JessicaS\AppData\Local\Microsoft\Windows\Temporary Internet Files\Content.IE5\P6P6Q20X\MC900441471[1].png"/>
            <p:cNvPicPr>
              <a:picLocks noChangeAspect="1" noChangeArrowheads="1"/>
            </p:cNvPicPr>
            <p:nvPr/>
          </p:nvPicPr>
          <p:blipFill rotWithShape="1">
            <a:blip r:embed="rId9" cstate="print">
              <a:duotone>
                <a:schemeClr val="accent1">
                  <a:shade val="45000"/>
                  <a:satMod val="135000"/>
                </a:schemeClr>
                <a:prstClr val="white"/>
              </a:duotone>
              <a:extLst>
                <a:ext uri="{28A0092B-C50C-407E-A947-70E740481C1C}">
                  <a14:useLocalDpi xmlns:a14="http://schemas.microsoft.com/office/drawing/2010/main" val="0"/>
                </a:ext>
              </a:extLst>
            </a:blip>
            <a:srcRect b="32489"/>
            <a:stretch/>
          </p:blipFill>
          <p:spPr bwMode="auto">
            <a:xfrm>
              <a:off x="3874082" y="5222094"/>
              <a:ext cx="1391045" cy="1154762"/>
            </a:xfrm>
            <a:prstGeom prst="rect">
              <a:avLst/>
            </a:prstGeom>
            <a:noFill/>
            <a:extLst>
              <a:ext uri="{909E8E84-426E-40DD-AFC4-6F175D3DCCD1}">
                <a14:hiddenFill xmlns:a14="http://schemas.microsoft.com/office/drawing/2010/main">
                  <a:solidFill>
                    <a:srgbClr val="FFFFFF"/>
                  </a:solidFill>
                </a14:hiddenFill>
              </a:ext>
            </a:extLst>
          </p:spPr>
        </p:pic>
        <p:sp>
          <p:nvSpPr>
            <p:cNvPr id="49" name="Rectangle 48"/>
            <p:cNvSpPr/>
            <p:nvPr/>
          </p:nvSpPr>
          <p:spPr>
            <a:xfrm>
              <a:off x="4214803" y="5564318"/>
              <a:ext cx="813884" cy="430017"/>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en-US" sz="1100" b="1" dirty="0" smtClean="0">
                  <a:solidFill>
                    <a:schemeClr val="tx1"/>
                  </a:solidFill>
                  <a:latin typeface="+mj-lt"/>
                </a:rPr>
                <a:t>Dear __,</a:t>
              </a:r>
            </a:p>
            <a:p>
              <a:pPr algn="l"/>
              <a:r>
                <a:rPr lang="en-US" sz="1100" b="1" dirty="0" smtClean="0">
                  <a:solidFill>
                    <a:schemeClr val="tx1"/>
                  </a:solidFill>
                  <a:latin typeface="+mj-lt"/>
                </a:rPr>
                <a:t>You are </a:t>
              </a:r>
            </a:p>
            <a:p>
              <a:pPr algn="l"/>
              <a:r>
                <a:rPr lang="en-US" sz="1100" b="1" dirty="0" smtClean="0">
                  <a:solidFill>
                    <a:schemeClr val="tx1"/>
                  </a:solidFill>
                  <a:latin typeface="+mj-lt"/>
                </a:rPr>
                <a:t>eligible for… </a:t>
              </a:r>
            </a:p>
            <a:p>
              <a:pPr algn="l"/>
              <a:endParaRPr lang="en-US" sz="500" b="1" dirty="0">
                <a:solidFill>
                  <a:schemeClr val="tx1"/>
                </a:solidFill>
                <a:latin typeface="+mj-lt"/>
              </a:endParaRPr>
            </a:p>
          </p:txBody>
        </p:sp>
      </p:grpSp>
      <p:pic>
        <p:nvPicPr>
          <p:cNvPr id="1030" name="Picture 6" descr="C:\Users\samanthaa\AppData\Local\Microsoft\Windows\Temporary Internet Files\Content.IE5\M6ZVMBI8\MC900056296[1].wmf"/>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1465383" y="5408956"/>
            <a:ext cx="912571" cy="781812"/>
          </a:xfrm>
          <a:prstGeom prst="rect">
            <a:avLst/>
          </a:prstGeom>
          <a:noFill/>
          <a:extLst>
            <a:ext uri="{909E8E84-426E-40DD-AFC4-6F175D3DCCD1}">
              <a14:hiddenFill xmlns:a14="http://schemas.microsoft.com/office/drawing/2010/main">
                <a:solidFill>
                  <a:srgbClr val="FFFFFF"/>
                </a:solidFill>
              </a14:hiddenFill>
            </a:ext>
          </a:extLst>
        </p:spPr>
      </p:pic>
      <p:sp>
        <p:nvSpPr>
          <p:cNvPr id="50" name="TextBox 49"/>
          <p:cNvSpPr txBox="1"/>
          <p:nvPr/>
        </p:nvSpPr>
        <p:spPr>
          <a:xfrm>
            <a:off x="1197768" y="1785627"/>
            <a:ext cx="1447800" cy="307777"/>
          </a:xfrm>
          <a:prstGeom prst="rect">
            <a:avLst/>
          </a:prstGeom>
          <a:noFill/>
        </p:spPr>
        <p:txBody>
          <a:bodyPr wrap="square" rtlCol="0">
            <a:spAutoFit/>
          </a:bodyPr>
          <a:lstStyle/>
          <a:p>
            <a:pPr algn="ctr"/>
            <a:r>
              <a:rPr lang="en-US" sz="1400" b="1" dirty="0" smtClean="0">
                <a:latin typeface="Calibri" pitchFamily="34" charset="0"/>
                <a:cs typeface="Meta Offc Pro"/>
              </a:rPr>
              <a:t>Apply in person</a:t>
            </a:r>
          </a:p>
        </p:txBody>
      </p:sp>
      <p:sp>
        <p:nvSpPr>
          <p:cNvPr id="74" name="TextBox 73"/>
          <p:cNvSpPr txBox="1"/>
          <p:nvPr/>
        </p:nvSpPr>
        <p:spPr>
          <a:xfrm>
            <a:off x="4686300" y="1802700"/>
            <a:ext cx="1447800" cy="523220"/>
          </a:xfrm>
          <a:prstGeom prst="rect">
            <a:avLst/>
          </a:prstGeom>
          <a:noFill/>
        </p:spPr>
        <p:txBody>
          <a:bodyPr wrap="square" rtlCol="0">
            <a:spAutoFit/>
          </a:bodyPr>
          <a:lstStyle/>
          <a:p>
            <a:pPr algn="ctr"/>
            <a:r>
              <a:rPr lang="en-US" sz="1400" b="1" dirty="0" smtClean="0">
                <a:latin typeface="Calibri" pitchFamily="34" charset="0"/>
                <a:cs typeface="Meta Offc Pro"/>
              </a:rPr>
              <a:t>Multiple options to apply</a:t>
            </a:r>
          </a:p>
        </p:txBody>
      </p:sp>
      <p:sp>
        <p:nvSpPr>
          <p:cNvPr id="75" name="TextBox 74"/>
          <p:cNvSpPr txBox="1"/>
          <p:nvPr/>
        </p:nvSpPr>
        <p:spPr>
          <a:xfrm>
            <a:off x="1197768" y="3301380"/>
            <a:ext cx="1447800" cy="523220"/>
          </a:xfrm>
          <a:prstGeom prst="rect">
            <a:avLst/>
          </a:prstGeom>
          <a:noFill/>
        </p:spPr>
        <p:txBody>
          <a:bodyPr wrap="square" rtlCol="0">
            <a:spAutoFit/>
          </a:bodyPr>
          <a:lstStyle/>
          <a:p>
            <a:pPr algn="ctr"/>
            <a:r>
              <a:rPr lang="en-US" sz="1400" b="1" dirty="0" smtClean="0">
                <a:latin typeface="Calibri" pitchFamily="34" charset="0"/>
                <a:cs typeface="Meta Offc Pro"/>
              </a:rPr>
              <a:t>Provide paper documentation</a:t>
            </a:r>
          </a:p>
        </p:txBody>
      </p:sp>
      <p:sp>
        <p:nvSpPr>
          <p:cNvPr id="76" name="TextBox 75"/>
          <p:cNvSpPr txBox="1"/>
          <p:nvPr/>
        </p:nvSpPr>
        <p:spPr>
          <a:xfrm>
            <a:off x="4686299" y="3234049"/>
            <a:ext cx="1514475" cy="523220"/>
          </a:xfrm>
          <a:prstGeom prst="rect">
            <a:avLst/>
          </a:prstGeom>
          <a:noFill/>
        </p:spPr>
        <p:txBody>
          <a:bodyPr wrap="square" rtlCol="0">
            <a:spAutoFit/>
          </a:bodyPr>
          <a:lstStyle/>
          <a:p>
            <a:pPr algn="ctr"/>
            <a:r>
              <a:rPr lang="en-US" sz="1400" b="1" dirty="0" smtClean="0">
                <a:latin typeface="Calibri" pitchFamily="34" charset="0"/>
                <a:cs typeface="Meta Offc Pro"/>
              </a:rPr>
              <a:t>Electronic verification</a:t>
            </a:r>
          </a:p>
        </p:txBody>
      </p:sp>
      <p:sp>
        <p:nvSpPr>
          <p:cNvPr id="77" name="TextBox 76"/>
          <p:cNvSpPr txBox="1"/>
          <p:nvPr/>
        </p:nvSpPr>
        <p:spPr>
          <a:xfrm>
            <a:off x="1083468" y="4895368"/>
            <a:ext cx="1676400" cy="523220"/>
          </a:xfrm>
          <a:prstGeom prst="rect">
            <a:avLst/>
          </a:prstGeom>
          <a:noFill/>
        </p:spPr>
        <p:txBody>
          <a:bodyPr wrap="square" rtlCol="0">
            <a:spAutoFit/>
          </a:bodyPr>
          <a:lstStyle/>
          <a:p>
            <a:pPr algn="ctr"/>
            <a:r>
              <a:rPr lang="en-US" sz="1400" b="1" dirty="0" smtClean="0">
                <a:latin typeface="Calibri" pitchFamily="34" charset="0"/>
                <a:cs typeface="Meta Offc Pro"/>
              </a:rPr>
              <a:t>Wait for eligibility determination</a:t>
            </a:r>
          </a:p>
        </p:txBody>
      </p:sp>
      <p:sp>
        <p:nvSpPr>
          <p:cNvPr id="52" name="Right Arrow 51"/>
          <p:cNvSpPr/>
          <p:nvPr/>
        </p:nvSpPr>
        <p:spPr>
          <a:xfrm>
            <a:off x="3200400" y="2286000"/>
            <a:ext cx="838200" cy="341147"/>
          </a:xfrm>
          <a:prstGeom prst="rightArrow">
            <a:avLst/>
          </a:prstGeom>
          <a:solidFill>
            <a:schemeClr val="accent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7" name="Right Arrow 96"/>
          <p:cNvSpPr/>
          <p:nvPr/>
        </p:nvSpPr>
        <p:spPr>
          <a:xfrm>
            <a:off x="3200400" y="3847156"/>
            <a:ext cx="838200" cy="341147"/>
          </a:xfrm>
          <a:prstGeom prst="rightArrow">
            <a:avLst/>
          </a:prstGeom>
          <a:solidFill>
            <a:schemeClr val="accent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8" name="Right Arrow 97"/>
          <p:cNvSpPr/>
          <p:nvPr/>
        </p:nvSpPr>
        <p:spPr>
          <a:xfrm>
            <a:off x="3200400" y="5355053"/>
            <a:ext cx="838200" cy="341147"/>
          </a:xfrm>
          <a:prstGeom prst="rightArrow">
            <a:avLst/>
          </a:prstGeom>
          <a:solidFill>
            <a:schemeClr val="accent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45" name="Group 44"/>
          <p:cNvGrpSpPr/>
          <p:nvPr/>
        </p:nvGrpSpPr>
        <p:grpSpPr>
          <a:xfrm>
            <a:off x="1219200" y="2206312"/>
            <a:ext cx="1318428" cy="841688"/>
            <a:chOff x="3238795" y="4038600"/>
            <a:chExt cx="1790405" cy="1142999"/>
          </a:xfrm>
        </p:grpSpPr>
        <p:cxnSp>
          <p:nvCxnSpPr>
            <p:cNvPr id="46" name="Straight Connector 45"/>
            <p:cNvCxnSpPr>
              <a:stCxn id="55" idx="2"/>
            </p:cNvCxnSpPr>
            <p:nvPr/>
          </p:nvCxnSpPr>
          <p:spPr>
            <a:xfrm flipV="1">
              <a:off x="3694004" y="4440340"/>
              <a:ext cx="192196" cy="236805"/>
            </a:xfrm>
            <a:prstGeom prst="line">
              <a:avLst/>
            </a:prstGeom>
            <a:ln w="19050" cmpd="sng">
              <a:solidFill>
                <a:schemeClr val="accent1"/>
              </a:solidFill>
            </a:ln>
          </p:spPr>
          <p:style>
            <a:lnRef idx="1">
              <a:schemeClr val="accent1"/>
            </a:lnRef>
            <a:fillRef idx="0">
              <a:schemeClr val="accent1"/>
            </a:fillRef>
            <a:effectRef idx="0">
              <a:schemeClr val="accent1"/>
            </a:effectRef>
            <a:fontRef idx="minor">
              <a:schemeClr val="tx1"/>
            </a:fontRef>
          </p:style>
        </p:cxnSp>
        <p:sp>
          <p:nvSpPr>
            <p:cNvPr id="51" name="Oval 50"/>
            <p:cNvSpPr/>
            <p:nvPr/>
          </p:nvSpPr>
          <p:spPr>
            <a:xfrm>
              <a:off x="3505200" y="4038600"/>
              <a:ext cx="177706" cy="159553"/>
            </a:xfrm>
            <a:prstGeom prst="ellipse">
              <a:avLst/>
            </a:prstGeom>
            <a:solidFill>
              <a:schemeClr val="tx1"/>
            </a:solidFill>
            <a:ln w="25400" cap="flat" cmpd="sng" algn="ctr">
              <a:noFill/>
              <a:prstDash val="solid"/>
            </a:ln>
            <a:effectLst/>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mj-lt"/>
                <a:ea typeface="+mn-ea"/>
                <a:cs typeface="+mn-cs"/>
              </a:endParaRPr>
            </a:p>
          </p:txBody>
        </p:sp>
        <p:sp>
          <p:nvSpPr>
            <p:cNvPr id="53" name="Rounded Rectangle 52"/>
            <p:cNvSpPr/>
            <p:nvPr/>
          </p:nvSpPr>
          <p:spPr>
            <a:xfrm>
              <a:off x="3501808" y="4216850"/>
              <a:ext cx="192196" cy="446980"/>
            </a:xfrm>
            <a:prstGeom prst="roundRect">
              <a:avLst/>
            </a:prstGeom>
            <a:solidFill>
              <a:schemeClr val="tx1"/>
            </a:solidFill>
            <a:ln w="25400" cap="flat" cmpd="sng" algn="ctr">
              <a:noFill/>
              <a:prstDash val="solid"/>
            </a:ln>
            <a:effectLst/>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mj-lt"/>
                <a:ea typeface="+mn-ea"/>
                <a:cs typeface="+mn-cs"/>
              </a:endParaRPr>
            </a:p>
          </p:txBody>
        </p:sp>
        <p:sp>
          <p:nvSpPr>
            <p:cNvPr id="54" name="Rounded Rectangle 53"/>
            <p:cNvSpPr/>
            <p:nvPr/>
          </p:nvSpPr>
          <p:spPr>
            <a:xfrm rot="2923731">
              <a:off x="3586709" y="4274059"/>
              <a:ext cx="224892" cy="90424"/>
            </a:xfrm>
            <a:prstGeom prst="roundRect">
              <a:avLst>
                <a:gd name="adj" fmla="val 50000"/>
              </a:avLst>
            </a:prstGeom>
            <a:solidFill>
              <a:schemeClr val="tx1"/>
            </a:solidFill>
            <a:ln w="25400" cap="flat" cmpd="sng" algn="ctr">
              <a:noFill/>
              <a:prstDash val="solid"/>
            </a:ln>
            <a:effectLst/>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mj-lt"/>
                <a:ea typeface="+mn-ea"/>
                <a:cs typeface="+mn-cs"/>
              </a:endParaRPr>
            </a:p>
          </p:txBody>
        </p:sp>
        <p:sp>
          <p:nvSpPr>
            <p:cNvPr id="55" name="Rounded Rectangle 54"/>
            <p:cNvSpPr/>
            <p:nvPr/>
          </p:nvSpPr>
          <p:spPr>
            <a:xfrm>
              <a:off x="3501808" y="4572000"/>
              <a:ext cx="384392" cy="105145"/>
            </a:xfrm>
            <a:prstGeom prst="roundRect">
              <a:avLst>
                <a:gd name="adj" fmla="val 50000"/>
              </a:avLst>
            </a:prstGeom>
            <a:solidFill>
              <a:schemeClr val="tx1"/>
            </a:solidFill>
            <a:ln w="25400" cap="flat" cmpd="sng" algn="ctr">
              <a:noFill/>
              <a:prstDash val="solid"/>
            </a:ln>
            <a:effectLst/>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mj-lt"/>
                <a:ea typeface="+mn-ea"/>
                <a:cs typeface="+mn-cs"/>
              </a:endParaRPr>
            </a:p>
          </p:txBody>
        </p:sp>
        <p:sp>
          <p:nvSpPr>
            <p:cNvPr id="56" name="Rounded Rectangle 55"/>
            <p:cNvSpPr/>
            <p:nvPr/>
          </p:nvSpPr>
          <p:spPr>
            <a:xfrm rot="19318625">
              <a:off x="3702516" y="4298227"/>
              <a:ext cx="273246" cy="57306"/>
            </a:xfrm>
            <a:prstGeom prst="roundRect">
              <a:avLst>
                <a:gd name="adj" fmla="val 50000"/>
              </a:avLst>
            </a:prstGeom>
            <a:solidFill>
              <a:schemeClr val="tx1"/>
            </a:solidFill>
            <a:ln w="25400" cap="flat" cmpd="sng" algn="ctr">
              <a:noFill/>
              <a:prstDash val="solid"/>
            </a:ln>
            <a:effectLst/>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mj-lt"/>
                <a:ea typeface="+mn-ea"/>
                <a:cs typeface="+mn-cs"/>
              </a:endParaRPr>
            </a:p>
          </p:txBody>
        </p:sp>
        <p:sp>
          <p:nvSpPr>
            <p:cNvPr id="57" name="Arc 56"/>
            <p:cNvSpPr/>
            <p:nvPr/>
          </p:nvSpPr>
          <p:spPr>
            <a:xfrm>
              <a:off x="3238795" y="4198152"/>
              <a:ext cx="266405" cy="983447"/>
            </a:xfrm>
            <a:prstGeom prst="arc">
              <a:avLst>
                <a:gd name="adj1" fmla="val 16765318"/>
                <a:gd name="adj2" fmla="val 0"/>
              </a:avLst>
            </a:prstGeom>
            <a:ln w="28575" cmpd="sng">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cxnSp>
          <p:nvCxnSpPr>
            <p:cNvPr id="58" name="Straight Connector 57"/>
            <p:cNvCxnSpPr/>
            <p:nvPr/>
          </p:nvCxnSpPr>
          <p:spPr>
            <a:xfrm flipH="1">
              <a:off x="3371997" y="4689875"/>
              <a:ext cx="134604" cy="263125"/>
            </a:xfrm>
            <a:prstGeom prst="line">
              <a:avLst/>
            </a:prstGeom>
            <a:ln w="28575" cmpd="sng">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59" name="Straight Connector 58"/>
            <p:cNvCxnSpPr>
              <a:stCxn id="55" idx="2"/>
            </p:cNvCxnSpPr>
            <p:nvPr/>
          </p:nvCxnSpPr>
          <p:spPr>
            <a:xfrm>
              <a:off x="3694004" y="4677145"/>
              <a:ext cx="115996" cy="297693"/>
            </a:xfrm>
            <a:prstGeom prst="line">
              <a:avLst/>
            </a:prstGeom>
            <a:ln w="28575" cmpd="sng">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60" name="Straight Connector 59"/>
            <p:cNvCxnSpPr/>
            <p:nvPr/>
          </p:nvCxnSpPr>
          <p:spPr>
            <a:xfrm>
              <a:off x="3406711" y="4876800"/>
              <a:ext cx="374684" cy="0"/>
            </a:xfrm>
            <a:prstGeom prst="line">
              <a:avLst/>
            </a:prstGeom>
            <a:ln w="28575" cmpd="sng">
              <a:solidFill>
                <a:schemeClr val="accent1"/>
              </a:solidFill>
            </a:ln>
          </p:spPr>
          <p:style>
            <a:lnRef idx="1">
              <a:schemeClr val="accent1"/>
            </a:lnRef>
            <a:fillRef idx="0">
              <a:schemeClr val="accent1"/>
            </a:fillRef>
            <a:effectRef idx="0">
              <a:schemeClr val="accent1"/>
            </a:effectRef>
            <a:fontRef idx="minor">
              <a:schemeClr val="tx1"/>
            </a:fontRef>
          </p:style>
        </p:cxnSp>
        <p:sp>
          <p:nvSpPr>
            <p:cNvPr id="61" name="Rounded Rectangle 60"/>
            <p:cNvSpPr/>
            <p:nvPr/>
          </p:nvSpPr>
          <p:spPr>
            <a:xfrm rot="7106071">
              <a:off x="3567471" y="4721700"/>
              <a:ext cx="402036" cy="103471"/>
            </a:xfrm>
            <a:prstGeom prst="roundRect">
              <a:avLst>
                <a:gd name="adj" fmla="val 50000"/>
              </a:avLst>
            </a:prstGeom>
            <a:solidFill>
              <a:schemeClr val="tx1"/>
            </a:solidFill>
            <a:ln w="25400" cap="flat" cmpd="sng" algn="ctr">
              <a:noFill/>
              <a:prstDash val="solid"/>
            </a:ln>
            <a:effectLst/>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mj-lt"/>
                <a:ea typeface="+mn-ea"/>
                <a:cs typeface="+mn-cs"/>
              </a:endParaRPr>
            </a:p>
          </p:txBody>
        </p:sp>
        <p:cxnSp>
          <p:nvCxnSpPr>
            <p:cNvPr id="62" name="Straight Connector 61"/>
            <p:cNvCxnSpPr/>
            <p:nvPr/>
          </p:nvCxnSpPr>
          <p:spPr>
            <a:xfrm flipV="1">
              <a:off x="3713862" y="4444606"/>
              <a:ext cx="307024" cy="2152"/>
            </a:xfrm>
            <a:prstGeom prst="line">
              <a:avLst/>
            </a:prstGeom>
            <a:ln w="28575" cmpd="sng">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63" name="Straight Connector 62"/>
            <p:cNvCxnSpPr/>
            <p:nvPr/>
          </p:nvCxnSpPr>
          <p:spPr>
            <a:xfrm flipV="1">
              <a:off x="3490040" y="4687723"/>
              <a:ext cx="274320" cy="2152"/>
            </a:xfrm>
            <a:prstGeom prst="line">
              <a:avLst/>
            </a:prstGeom>
            <a:ln w="28575" cmpd="sng">
              <a:solidFill>
                <a:schemeClr val="accent1"/>
              </a:solidFill>
            </a:ln>
          </p:spPr>
          <p:style>
            <a:lnRef idx="1">
              <a:schemeClr val="accent1"/>
            </a:lnRef>
            <a:fillRef idx="0">
              <a:schemeClr val="accent1"/>
            </a:fillRef>
            <a:effectRef idx="0">
              <a:schemeClr val="accent1"/>
            </a:effectRef>
            <a:fontRef idx="minor">
              <a:schemeClr val="tx1"/>
            </a:fontRef>
          </p:style>
        </p:cxnSp>
        <p:grpSp>
          <p:nvGrpSpPr>
            <p:cNvPr id="64" name="Group 63"/>
            <p:cNvGrpSpPr/>
            <p:nvPr/>
          </p:nvGrpSpPr>
          <p:grpSpPr>
            <a:xfrm>
              <a:off x="4114800" y="4114800"/>
              <a:ext cx="354368" cy="802552"/>
              <a:chOff x="4608270" y="4137073"/>
              <a:chExt cx="354368" cy="802552"/>
            </a:xfrm>
          </p:grpSpPr>
          <p:sp>
            <p:nvSpPr>
              <p:cNvPr id="82" name="Rounded Rectangle 81"/>
              <p:cNvSpPr/>
              <p:nvPr/>
            </p:nvSpPr>
            <p:spPr>
              <a:xfrm>
                <a:off x="4806988" y="4325469"/>
                <a:ext cx="139626" cy="614156"/>
              </a:xfrm>
              <a:prstGeom prst="roundRect">
                <a:avLst>
                  <a:gd name="adj" fmla="val 50000"/>
                </a:avLst>
              </a:prstGeom>
              <a:solidFill>
                <a:schemeClr val="tx1"/>
              </a:solidFill>
              <a:ln w="25400" cap="flat" cmpd="sng" algn="ctr">
                <a:noFill/>
                <a:prstDash val="solid"/>
              </a:ln>
              <a:effectLst/>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mj-lt"/>
                  <a:ea typeface="+mn-ea"/>
                  <a:cs typeface="+mn-cs"/>
                </a:endParaRPr>
              </a:p>
            </p:txBody>
          </p:sp>
          <p:sp>
            <p:nvSpPr>
              <p:cNvPr id="83" name="Rounded Rectangle 82"/>
              <p:cNvSpPr/>
              <p:nvPr/>
            </p:nvSpPr>
            <p:spPr>
              <a:xfrm rot="10800000" flipH="1" flipV="1">
                <a:off x="4608270" y="4520602"/>
                <a:ext cx="255838" cy="45719"/>
              </a:xfrm>
              <a:prstGeom prst="roundRect">
                <a:avLst>
                  <a:gd name="adj" fmla="val 50000"/>
                </a:avLst>
              </a:prstGeom>
              <a:solidFill>
                <a:schemeClr val="tx1"/>
              </a:solidFill>
              <a:ln w="25400" cap="flat" cmpd="sng" algn="ctr">
                <a:noFill/>
                <a:prstDash val="solid"/>
              </a:ln>
              <a:effectLst/>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mj-lt"/>
                  <a:ea typeface="+mn-ea"/>
                  <a:cs typeface="+mn-cs"/>
                </a:endParaRPr>
              </a:p>
            </p:txBody>
          </p:sp>
          <p:sp>
            <p:nvSpPr>
              <p:cNvPr id="84" name="Oval 83"/>
              <p:cNvSpPr/>
              <p:nvPr/>
            </p:nvSpPr>
            <p:spPr>
              <a:xfrm>
                <a:off x="4775255" y="4137073"/>
                <a:ext cx="177706" cy="159553"/>
              </a:xfrm>
              <a:prstGeom prst="ellipse">
                <a:avLst/>
              </a:prstGeom>
              <a:solidFill>
                <a:schemeClr val="tx1"/>
              </a:solidFill>
              <a:ln w="25400" cap="flat" cmpd="sng" algn="ctr">
                <a:noFill/>
                <a:prstDash val="solid"/>
              </a:ln>
              <a:effectLst/>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mj-lt"/>
                  <a:ea typeface="+mn-ea"/>
                  <a:cs typeface="+mn-cs"/>
                </a:endParaRPr>
              </a:p>
            </p:txBody>
          </p:sp>
          <p:sp>
            <p:nvSpPr>
              <p:cNvPr id="85" name="Rounded Rectangle 84"/>
              <p:cNvSpPr/>
              <p:nvPr/>
            </p:nvSpPr>
            <p:spPr>
              <a:xfrm rot="6319053" flipH="1" flipV="1">
                <a:off x="4693865" y="4423760"/>
                <a:ext cx="228582" cy="60186"/>
              </a:xfrm>
              <a:prstGeom prst="roundRect">
                <a:avLst>
                  <a:gd name="adj" fmla="val 50000"/>
                </a:avLst>
              </a:prstGeom>
              <a:solidFill>
                <a:schemeClr val="tx1"/>
              </a:solidFill>
              <a:ln w="25400" cap="flat" cmpd="sng" algn="ctr">
                <a:noFill/>
                <a:prstDash val="solid"/>
              </a:ln>
              <a:effectLst/>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mj-lt"/>
                  <a:ea typeface="+mn-ea"/>
                  <a:cs typeface="+mn-cs"/>
                </a:endParaRPr>
              </a:p>
            </p:txBody>
          </p:sp>
          <p:sp>
            <p:nvSpPr>
              <p:cNvPr id="86" name="Rounded Rectangle 85"/>
              <p:cNvSpPr/>
              <p:nvPr/>
            </p:nvSpPr>
            <p:spPr>
              <a:xfrm rot="5400000" flipH="1" flipV="1">
                <a:off x="4769542" y="4421446"/>
                <a:ext cx="287662" cy="98530"/>
              </a:xfrm>
              <a:prstGeom prst="roundRect">
                <a:avLst>
                  <a:gd name="adj" fmla="val 50000"/>
                </a:avLst>
              </a:prstGeom>
              <a:solidFill>
                <a:schemeClr val="tx1"/>
              </a:solidFill>
              <a:ln w="25400" cap="flat" cmpd="sng" algn="ctr">
                <a:noFill/>
                <a:prstDash val="solid"/>
              </a:ln>
              <a:effectLst/>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mj-lt"/>
                  <a:ea typeface="+mn-ea"/>
                  <a:cs typeface="+mn-cs"/>
                </a:endParaRPr>
              </a:p>
            </p:txBody>
          </p:sp>
        </p:grpSp>
        <p:grpSp>
          <p:nvGrpSpPr>
            <p:cNvPr id="65" name="Group 64"/>
            <p:cNvGrpSpPr/>
            <p:nvPr/>
          </p:nvGrpSpPr>
          <p:grpSpPr>
            <a:xfrm>
              <a:off x="4561093" y="4114800"/>
              <a:ext cx="187383" cy="802552"/>
              <a:chOff x="4775255" y="4137073"/>
              <a:chExt cx="187383" cy="802552"/>
            </a:xfrm>
          </p:grpSpPr>
          <p:sp>
            <p:nvSpPr>
              <p:cNvPr id="72" name="Rounded Rectangle 71"/>
              <p:cNvSpPr/>
              <p:nvPr/>
            </p:nvSpPr>
            <p:spPr>
              <a:xfrm>
                <a:off x="4806988" y="4325469"/>
                <a:ext cx="139626" cy="614156"/>
              </a:xfrm>
              <a:prstGeom prst="roundRect">
                <a:avLst>
                  <a:gd name="adj" fmla="val 50000"/>
                </a:avLst>
              </a:prstGeom>
              <a:solidFill>
                <a:schemeClr val="tx1"/>
              </a:solidFill>
              <a:ln w="25400" cap="flat" cmpd="sng" algn="ctr">
                <a:noFill/>
                <a:prstDash val="solid"/>
              </a:ln>
              <a:effectLst/>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mj-lt"/>
                  <a:ea typeface="+mn-ea"/>
                  <a:cs typeface="+mn-cs"/>
                </a:endParaRPr>
              </a:p>
            </p:txBody>
          </p:sp>
          <p:sp>
            <p:nvSpPr>
              <p:cNvPr id="79" name="Oval 78"/>
              <p:cNvSpPr/>
              <p:nvPr/>
            </p:nvSpPr>
            <p:spPr>
              <a:xfrm>
                <a:off x="4775255" y="4137073"/>
                <a:ext cx="177706" cy="159553"/>
              </a:xfrm>
              <a:prstGeom prst="ellipse">
                <a:avLst/>
              </a:prstGeom>
              <a:solidFill>
                <a:schemeClr val="tx1"/>
              </a:solidFill>
              <a:ln w="25400" cap="flat" cmpd="sng" algn="ctr">
                <a:noFill/>
                <a:prstDash val="solid"/>
              </a:ln>
              <a:effectLst/>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mj-lt"/>
                  <a:ea typeface="+mn-ea"/>
                  <a:cs typeface="+mn-cs"/>
                </a:endParaRPr>
              </a:p>
            </p:txBody>
          </p:sp>
          <p:sp>
            <p:nvSpPr>
              <p:cNvPr id="80" name="Rounded Rectangle 79"/>
              <p:cNvSpPr/>
              <p:nvPr/>
            </p:nvSpPr>
            <p:spPr>
              <a:xfrm rot="6319053" flipH="1" flipV="1">
                <a:off x="4693865" y="4423760"/>
                <a:ext cx="228582" cy="60186"/>
              </a:xfrm>
              <a:prstGeom prst="roundRect">
                <a:avLst>
                  <a:gd name="adj" fmla="val 50000"/>
                </a:avLst>
              </a:prstGeom>
              <a:solidFill>
                <a:schemeClr val="tx1"/>
              </a:solidFill>
              <a:ln w="25400" cap="flat" cmpd="sng" algn="ctr">
                <a:noFill/>
                <a:prstDash val="solid"/>
              </a:ln>
              <a:effectLst/>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mj-lt"/>
                  <a:ea typeface="+mn-ea"/>
                  <a:cs typeface="+mn-cs"/>
                </a:endParaRPr>
              </a:p>
            </p:txBody>
          </p:sp>
          <p:sp>
            <p:nvSpPr>
              <p:cNvPr id="81" name="Rounded Rectangle 80"/>
              <p:cNvSpPr/>
              <p:nvPr/>
            </p:nvSpPr>
            <p:spPr>
              <a:xfrm rot="5400000" flipH="1" flipV="1">
                <a:off x="4769542" y="4421446"/>
                <a:ext cx="287662" cy="98530"/>
              </a:xfrm>
              <a:prstGeom prst="roundRect">
                <a:avLst>
                  <a:gd name="adj" fmla="val 50000"/>
                </a:avLst>
              </a:prstGeom>
              <a:solidFill>
                <a:schemeClr val="tx1"/>
              </a:solidFill>
              <a:ln w="25400" cap="flat" cmpd="sng" algn="ctr">
                <a:noFill/>
                <a:prstDash val="solid"/>
              </a:ln>
              <a:effectLst/>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mj-lt"/>
                  <a:ea typeface="+mn-ea"/>
                  <a:cs typeface="+mn-cs"/>
                </a:endParaRPr>
              </a:p>
            </p:txBody>
          </p:sp>
        </p:grpSp>
        <p:grpSp>
          <p:nvGrpSpPr>
            <p:cNvPr id="66" name="Group 65"/>
            <p:cNvGrpSpPr/>
            <p:nvPr/>
          </p:nvGrpSpPr>
          <p:grpSpPr>
            <a:xfrm>
              <a:off x="4841817" y="4114800"/>
              <a:ext cx="187383" cy="802552"/>
              <a:chOff x="4775255" y="4137073"/>
              <a:chExt cx="187383" cy="802552"/>
            </a:xfrm>
          </p:grpSpPr>
          <p:sp>
            <p:nvSpPr>
              <p:cNvPr id="68" name="Rounded Rectangle 67"/>
              <p:cNvSpPr/>
              <p:nvPr/>
            </p:nvSpPr>
            <p:spPr>
              <a:xfrm>
                <a:off x="4806988" y="4325469"/>
                <a:ext cx="139626" cy="614156"/>
              </a:xfrm>
              <a:prstGeom prst="roundRect">
                <a:avLst>
                  <a:gd name="adj" fmla="val 50000"/>
                </a:avLst>
              </a:prstGeom>
              <a:solidFill>
                <a:schemeClr val="tx1"/>
              </a:solidFill>
              <a:ln w="25400" cap="flat" cmpd="sng" algn="ctr">
                <a:noFill/>
                <a:prstDash val="solid"/>
              </a:ln>
              <a:effectLst/>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mj-lt"/>
                  <a:ea typeface="+mn-ea"/>
                  <a:cs typeface="+mn-cs"/>
                </a:endParaRPr>
              </a:p>
            </p:txBody>
          </p:sp>
          <p:sp>
            <p:nvSpPr>
              <p:cNvPr id="69" name="Oval 68"/>
              <p:cNvSpPr/>
              <p:nvPr/>
            </p:nvSpPr>
            <p:spPr>
              <a:xfrm>
                <a:off x="4775255" y="4137073"/>
                <a:ext cx="177706" cy="159553"/>
              </a:xfrm>
              <a:prstGeom prst="ellipse">
                <a:avLst/>
              </a:prstGeom>
              <a:solidFill>
                <a:schemeClr val="tx1"/>
              </a:solidFill>
              <a:ln w="25400" cap="flat" cmpd="sng" algn="ctr">
                <a:noFill/>
                <a:prstDash val="solid"/>
              </a:ln>
              <a:effectLst/>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mj-lt"/>
                  <a:ea typeface="+mn-ea"/>
                  <a:cs typeface="+mn-cs"/>
                </a:endParaRPr>
              </a:p>
            </p:txBody>
          </p:sp>
          <p:sp>
            <p:nvSpPr>
              <p:cNvPr id="70" name="Rounded Rectangle 69"/>
              <p:cNvSpPr/>
              <p:nvPr/>
            </p:nvSpPr>
            <p:spPr>
              <a:xfrm rot="6319053" flipH="1" flipV="1">
                <a:off x="4693865" y="4423760"/>
                <a:ext cx="228582" cy="60186"/>
              </a:xfrm>
              <a:prstGeom prst="roundRect">
                <a:avLst>
                  <a:gd name="adj" fmla="val 50000"/>
                </a:avLst>
              </a:prstGeom>
              <a:solidFill>
                <a:schemeClr val="tx1"/>
              </a:solidFill>
              <a:ln w="25400" cap="flat" cmpd="sng" algn="ctr">
                <a:noFill/>
                <a:prstDash val="solid"/>
              </a:ln>
              <a:effectLst/>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mj-lt"/>
                  <a:ea typeface="+mn-ea"/>
                  <a:cs typeface="+mn-cs"/>
                </a:endParaRPr>
              </a:p>
            </p:txBody>
          </p:sp>
          <p:sp>
            <p:nvSpPr>
              <p:cNvPr id="71" name="Rounded Rectangle 70"/>
              <p:cNvSpPr/>
              <p:nvPr/>
            </p:nvSpPr>
            <p:spPr>
              <a:xfrm rot="5400000" flipH="1" flipV="1">
                <a:off x="4769542" y="4421446"/>
                <a:ext cx="287662" cy="98530"/>
              </a:xfrm>
              <a:prstGeom prst="roundRect">
                <a:avLst>
                  <a:gd name="adj" fmla="val 50000"/>
                </a:avLst>
              </a:prstGeom>
              <a:solidFill>
                <a:schemeClr val="tx1"/>
              </a:solidFill>
              <a:ln w="25400" cap="flat" cmpd="sng" algn="ctr">
                <a:noFill/>
                <a:prstDash val="solid"/>
              </a:ln>
              <a:effectLst/>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mj-lt"/>
                  <a:ea typeface="+mn-ea"/>
                  <a:cs typeface="+mn-cs"/>
                </a:endParaRPr>
              </a:p>
            </p:txBody>
          </p:sp>
        </p:grpSp>
        <p:sp>
          <p:nvSpPr>
            <p:cNvPr id="67" name="Form"/>
            <p:cNvSpPr>
              <a:spLocks noEditPoints="1" noChangeArrowheads="1"/>
            </p:cNvSpPr>
            <p:nvPr/>
          </p:nvSpPr>
          <p:spPr bwMode="auto">
            <a:xfrm rot="19071489">
              <a:off x="4030763" y="4276246"/>
              <a:ext cx="176957" cy="271478"/>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10800 h 21600"/>
                <a:gd name="T14" fmla="*/ 4740 w 21600"/>
                <a:gd name="T15" fmla="*/ 1309 h 21600"/>
                <a:gd name="T16" fmla="*/ 19410 w 21600"/>
                <a:gd name="T17" fmla="*/ 16331 h 21600"/>
              </a:gdLst>
              <a:ahLst/>
              <a:cxnLst>
                <a:cxn ang="0">
                  <a:pos x="T0" y="T1"/>
                </a:cxn>
                <a:cxn ang="0">
                  <a:pos x="T2" y="T3"/>
                </a:cxn>
                <a:cxn ang="0">
                  <a:pos x="T4" y="T5"/>
                </a:cxn>
                <a:cxn ang="0">
                  <a:pos x="T6" y="T7"/>
                </a:cxn>
                <a:cxn ang="0">
                  <a:pos x="T8" y="T9"/>
                </a:cxn>
                <a:cxn ang="0">
                  <a:pos x="T10" y="T11"/>
                </a:cxn>
                <a:cxn ang="0">
                  <a:pos x="T12" y="T13"/>
                </a:cxn>
              </a:cxnLst>
              <a:rect l="T14" t="T15" r="T16" b="T17"/>
              <a:pathLst>
                <a:path w="21600" h="21600" extrusionOk="0">
                  <a:moveTo>
                    <a:pt x="10757" y="21632"/>
                  </a:moveTo>
                  <a:lnTo>
                    <a:pt x="5187" y="21632"/>
                  </a:lnTo>
                  <a:lnTo>
                    <a:pt x="85" y="17509"/>
                  </a:lnTo>
                  <a:lnTo>
                    <a:pt x="85" y="10849"/>
                  </a:lnTo>
                  <a:lnTo>
                    <a:pt x="85" y="81"/>
                  </a:lnTo>
                  <a:lnTo>
                    <a:pt x="10757" y="81"/>
                  </a:lnTo>
                  <a:lnTo>
                    <a:pt x="21706" y="81"/>
                  </a:lnTo>
                  <a:lnTo>
                    <a:pt x="21706" y="10652"/>
                  </a:lnTo>
                  <a:lnTo>
                    <a:pt x="21706" y="21632"/>
                  </a:lnTo>
                  <a:lnTo>
                    <a:pt x="10757" y="21632"/>
                  </a:lnTo>
                  <a:close/>
                </a:path>
                <a:path w="21600" h="21600" extrusionOk="0">
                  <a:moveTo>
                    <a:pt x="85" y="17509"/>
                  </a:moveTo>
                  <a:lnTo>
                    <a:pt x="5187" y="17509"/>
                  </a:lnTo>
                  <a:lnTo>
                    <a:pt x="5187" y="21632"/>
                  </a:lnTo>
                  <a:lnTo>
                    <a:pt x="85" y="17509"/>
                  </a:lnTo>
                  <a:close/>
                </a:path>
                <a:path w="21600" h="21600" extrusionOk="0">
                  <a:moveTo>
                    <a:pt x="12840" y="18507"/>
                  </a:moveTo>
                  <a:lnTo>
                    <a:pt x="16051" y="18507"/>
                  </a:lnTo>
                  <a:lnTo>
                    <a:pt x="16051" y="19260"/>
                  </a:lnTo>
                  <a:lnTo>
                    <a:pt x="12840" y="19260"/>
                  </a:lnTo>
                  <a:lnTo>
                    <a:pt x="12840" y="18507"/>
                  </a:lnTo>
                  <a:close/>
                </a:path>
                <a:path w="21600" h="21600" extrusionOk="0">
                  <a:moveTo>
                    <a:pt x="16731" y="18507"/>
                  </a:moveTo>
                  <a:lnTo>
                    <a:pt x="19941" y="18507"/>
                  </a:lnTo>
                  <a:lnTo>
                    <a:pt x="19941" y="19260"/>
                  </a:lnTo>
                  <a:lnTo>
                    <a:pt x="16731" y="19260"/>
                  </a:lnTo>
                  <a:lnTo>
                    <a:pt x="16731" y="18507"/>
                  </a:lnTo>
                  <a:close/>
                </a:path>
                <a:path w="21600" h="21600" extrusionOk="0">
                  <a:moveTo>
                    <a:pt x="1913" y="1194"/>
                  </a:moveTo>
                  <a:lnTo>
                    <a:pt x="3699" y="1194"/>
                  </a:lnTo>
                  <a:lnTo>
                    <a:pt x="2678" y="1832"/>
                  </a:lnTo>
                  <a:lnTo>
                    <a:pt x="2296" y="1538"/>
                  </a:lnTo>
                  <a:lnTo>
                    <a:pt x="2125" y="1636"/>
                  </a:lnTo>
                  <a:lnTo>
                    <a:pt x="2700" y="2078"/>
                  </a:lnTo>
                  <a:lnTo>
                    <a:pt x="3699" y="1440"/>
                  </a:lnTo>
                  <a:lnTo>
                    <a:pt x="3699" y="2176"/>
                  </a:lnTo>
                  <a:lnTo>
                    <a:pt x="1913" y="2176"/>
                  </a:lnTo>
                  <a:lnTo>
                    <a:pt x="1913" y="1194"/>
                  </a:lnTo>
                  <a:close/>
                </a:path>
                <a:path w="21600" h="21600" extrusionOk="0">
                  <a:moveTo>
                    <a:pt x="1913" y="2765"/>
                  </a:moveTo>
                  <a:lnTo>
                    <a:pt x="3699" y="2765"/>
                  </a:lnTo>
                  <a:lnTo>
                    <a:pt x="2678" y="3403"/>
                  </a:lnTo>
                  <a:lnTo>
                    <a:pt x="2296" y="3109"/>
                  </a:lnTo>
                  <a:lnTo>
                    <a:pt x="2125" y="3207"/>
                  </a:lnTo>
                  <a:lnTo>
                    <a:pt x="2700" y="3649"/>
                  </a:lnTo>
                  <a:lnTo>
                    <a:pt x="3699" y="3010"/>
                  </a:lnTo>
                  <a:lnTo>
                    <a:pt x="3699" y="3747"/>
                  </a:lnTo>
                  <a:lnTo>
                    <a:pt x="1913" y="3747"/>
                  </a:lnTo>
                  <a:lnTo>
                    <a:pt x="1913" y="2765"/>
                  </a:lnTo>
                  <a:close/>
                </a:path>
                <a:path w="21600" h="21600" extrusionOk="0">
                  <a:moveTo>
                    <a:pt x="1913" y="4336"/>
                  </a:moveTo>
                  <a:lnTo>
                    <a:pt x="3699" y="4336"/>
                  </a:lnTo>
                  <a:lnTo>
                    <a:pt x="2678" y="4974"/>
                  </a:lnTo>
                  <a:lnTo>
                    <a:pt x="2296" y="4680"/>
                  </a:lnTo>
                  <a:lnTo>
                    <a:pt x="2125" y="4778"/>
                  </a:lnTo>
                  <a:lnTo>
                    <a:pt x="2700" y="5220"/>
                  </a:lnTo>
                  <a:lnTo>
                    <a:pt x="3699" y="4581"/>
                  </a:lnTo>
                  <a:lnTo>
                    <a:pt x="3699" y="5318"/>
                  </a:lnTo>
                  <a:lnTo>
                    <a:pt x="1913" y="5318"/>
                  </a:lnTo>
                  <a:lnTo>
                    <a:pt x="1913" y="4336"/>
                  </a:lnTo>
                  <a:close/>
                </a:path>
                <a:path w="21600" h="21600" extrusionOk="0">
                  <a:moveTo>
                    <a:pt x="1913" y="5907"/>
                  </a:moveTo>
                  <a:lnTo>
                    <a:pt x="3699" y="5907"/>
                  </a:lnTo>
                  <a:lnTo>
                    <a:pt x="2678" y="6545"/>
                  </a:lnTo>
                  <a:lnTo>
                    <a:pt x="2296" y="6250"/>
                  </a:lnTo>
                  <a:lnTo>
                    <a:pt x="2125" y="6349"/>
                  </a:lnTo>
                  <a:lnTo>
                    <a:pt x="2700" y="6790"/>
                  </a:lnTo>
                  <a:lnTo>
                    <a:pt x="3699" y="6152"/>
                  </a:lnTo>
                  <a:lnTo>
                    <a:pt x="3699" y="6889"/>
                  </a:lnTo>
                  <a:lnTo>
                    <a:pt x="1913" y="6889"/>
                  </a:lnTo>
                  <a:lnTo>
                    <a:pt x="1913" y="5907"/>
                  </a:lnTo>
                  <a:close/>
                </a:path>
                <a:path w="21600" h="21600" extrusionOk="0">
                  <a:moveTo>
                    <a:pt x="1913" y="7478"/>
                  </a:moveTo>
                  <a:lnTo>
                    <a:pt x="3699" y="7478"/>
                  </a:lnTo>
                  <a:lnTo>
                    <a:pt x="2678" y="8116"/>
                  </a:lnTo>
                  <a:lnTo>
                    <a:pt x="2296" y="7821"/>
                  </a:lnTo>
                  <a:lnTo>
                    <a:pt x="2125" y="7919"/>
                  </a:lnTo>
                  <a:lnTo>
                    <a:pt x="2700" y="8361"/>
                  </a:lnTo>
                  <a:lnTo>
                    <a:pt x="3699" y="7723"/>
                  </a:lnTo>
                  <a:lnTo>
                    <a:pt x="3699" y="8460"/>
                  </a:lnTo>
                  <a:lnTo>
                    <a:pt x="1913" y="8460"/>
                  </a:lnTo>
                  <a:lnTo>
                    <a:pt x="1913" y="7478"/>
                  </a:lnTo>
                  <a:close/>
                </a:path>
                <a:path w="21600" h="21600" extrusionOk="0">
                  <a:moveTo>
                    <a:pt x="1913" y="9049"/>
                  </a:moveTo>
                  <a:lnTo>
                    <a:pt x="3699" y="9049"/>
                  </a:lnTo>
                  <a:lnTo>
                    <a:pt x="2678" y="9687"/>
                  </a:lnTo>
                  <a:lnTo>
                    <a:pt x="2296" y="9392"/>
                  </a:lnTo>
                  <a:lnTo>
                    <a:pt x="2125" y="9490"/>
                  </a:lnTo>
                  <a:lnTo>
                    <a:pt x="2700" y="9932"/>
                  </a:lnTo>
                  <a:lnTo>
                    <a:pt x="3699" y="9294"/>
                  </a:lnTo>
                  <a:lnTo>
                    <a:pt x="3699" y="10030"/>
                  </a:lnTo>
                  <a:lnTo>
                    <a:pt x="1913" y="10030"/>
                  </a:lnTo>
                  <a:lnTo>
                    <a:pt x="1913" y="9049"/>
                  </a:lnTo>
                  <a:close/>
                </a:path>
                <a:path w="21600" h="21600" extrusionOk="0">
                  <a:moveTo>
                    <a:pt x="1913" y="10620"/>
                  </a:moveTo>
                  <a:lnTo>
                    <a:pt x="3699" y="10620"/>
                  </a:lnTo>
                  <a:lnTo>
                    <a:pt x="2678" y="11258"/>
                  </a:lnTo>
                  <a:lnTo>
                    <a:pt x="2296" y="10963"/>
                  </a:lnTo>
                  <a:lnTo>
                    <a:pt x="2125" y="11061"/>
                  </a:lnTo>
                  <a:lnTo>
                    <a:pt x="2700" y="11503"/>
                  </a:lnTo>
                  <a:lnTo>
                    <a:pt x="3699" y="10865"/>
                  </a:lnTo>
                  <a:lnTo>
                    <a:pt x="3699" y="11601"/>
                  </a:lnTo>
                  <a:lnTo>
                    <a:pt x="1913" y="11601"/>
                  </a:lnTo>
                  <a:lnTo>
                    <a:pt x="1913" y="10620"/>
                  </a:lnTo>
                  <a:close/>
                </a:path>
                <a:path w="21600" h="21600" extrusionOk="0">
                  <a:moveTo>
                    <a:pt x="1913" y="12190"/>
                  </a:moveTo>
                  <a:lnTo>
                    <a:pt x="3699" y="12190"/>
                  </a:lnTo>
                  <a:lnTo>
                    <a:pt x="2678" y="12829"/>
                  </a:lnTo>
                  <a:lnTo>
                    <a:pt x="2296" y="12534"/>
                  </a:lnTo>
                  <a:lnTo>
                    <a:pt x="2125" y="12632"/>
                  </a:lnTo>
                  <a:lnTo>
                    <a:pt x="2700" y="13074"/>
                  </a:lnTo>
                  <a:lnTo>
                    <a:pt x="3699" y="12436"/>
                  </a:lnTo>
                  <a:lnTo>
                    <a:pt x="3699" y="13172"/>
                  </a:lnTo>
                  <a:lnTo>
                    <a:pt x="1913" y="13172"/>
                  </a:lnTo>
                  <a:lnTo>
                    <a:pt x="1913" y="12190"/>
                  </a:lnTo>
                  <a:close/>
                </a:path>
                <a:path w="21600" h="21600" extrusionOk="0">
                  <a:moveTo>
                    <a:pt x="1913" y="13761"/>
                  </a:moveTo>
                  <a:lnTo>
                    <a:pt x="3699" y="13761"/>
                  </a:lnTo>
                  <a:lnTo>
                    <a:pt x="2678" y="14400"/>
                  </a:lnTo>
                  <a:lnTo>
                    <a:pt x="2296" y="14105"/>
                  </a:lnTo>
                  <a:lnTo>
                    <a:pt x="2125" y="14203"/>
                  </a:lnTo>
                  <a:lnTo>
                    <a:pt x="2700" y="14645"/>
                  </a:lnTo>
                  <a:lnTo>
                    <a:pt x="3699" y="14007"/>
                  </a:lnTo>
                  <a:lnTo>
                    <a:pt x="3699" y="14743"/>
                  </a:lnTo>
                  <a:lnTo>
                    <a:pt x="1913" y="14743"/>
                  </a:lnTo>
                  <a:lnTo>
                    <a:pt x="1913" y="13761"/>
                  </a:lnTo>
                  <a:close/>
                </a:path>
                <a:path w="21600" h="21600" extrusionOk="0">
                  <a:moveTo>
                    <a:pt x="1913" y="15332"/>
                  </a:moveTo>
                  <a:lnTo>
                    <a:pt x="3699" y="15332"/>
                  </a:lnTo>
                  <a:lnTo>
                    <a:pt x="2678" y="15970"/>
                  </a:lnTo>
                  <a:lnTo>
                    <a:pt x="2296" y="15676"/>
                  </a:lnTo>
                  <a:lnTo>
                    <a:pt x="2125" y="15774"/>
                  </a:lnTo>
                  <a:lnTo>
                    <a:pt x="2700" y="16216"/>
                  </a:lnTo>
                  <a:lnTo>
                    <a:pt x="3699" y="15578"/>
                  </a:lnTo>
                  <a:lnTo>
                    <a:pt x="3699" y="16314"/>
                  </a:lnTo>
                  <a:lnTo>
                    <a:pt x="1913" y="16314"/>
                  </a:lnTo>
                  <a:lnTo>
                    <a:pt x="1913" y="15332"/>
                  </a:lnTo>
                  <a:close/>
                </a:path>
              </a:pathLst>
            </a:custGeom>
            <a:solidFill>
              <a:schemeClr val="bg1">
                <a:lumMod val="85000"/>
              </a:schemeClr>
            </a:solidFill>
            <a:ln w="9525">
              <a:solidFill>
                <a:srgbClr val="000000"/>
              </a:solidFill>
              <a:miter lim="800000"/>
              <a:headEnd/>
              <a:tailEnd/>
            </a:ln>
            <a:effectLst/>
          </p:spPr>
          <p:txBody>
            <a:bodyPr vert="horz" wrap="square" lIns="91440" tIns="45720" rIns="91440" bIns="45720" numCol="1" anchor="t" anchorCtr="0" compatLnSpc="1">
              <a:prstTxWarp prst="textNoShape">
                <a:avLst/>
              </a:prstTxWarp>
            </a:bodyPr>
            <a:lstStyle/>
            <a:p>
              <a:endParaRPr lang="en-US" dirty="0"/>
            </a:p>
          </p:txBody>
        </p:sp>
      </p:grpSp>
      <p:grpSp>
        <p:nvGrpSpPr>
          <p:cNvPr id="3" name="Group 2"/>
          <p:cNvGrpSpPr/>
          <p:nvPr/>
        </p:nvGrpSpPr>
        <p:grpSpPr>
          <a:xfrm>
            <a:off x="6600373" y="2754814"/>
            <a:ext cx="1523999" cy="2426786"/>
            <a:chOff x="6477001" y="2286000"/>
            <a:chExt cx="1676400" cy="2794778"/>
          </a:xfrm>
        </p:grpSpPr>
        <p:pic>
          <p:nvPicPr>
            <p:cNvPr id="99" name="Picture 2" descr="C:\Users\JessicaS\AppData\Local\Microsoft\Windows\Temporary Internet Files\Content.IE5\P6P6Q20X\MC900389390[1].wmf"/>
            <p:cNvPicPr>
              <a:picLocks noChangeAspect="1" noChangeArrowheads="1"/>
            </p:cNvPicPr>
            <p:nvPr/>
          </p:nvPicPr>
          <p:blipFill rotWithShape="1">
            <a:blip r:embed="rId11" cstate="print">
              <a:clrChange>
                <a:clrFrom>
                  <a:srgbClr val="355B9E"/>
                </a:clrFrom>
                <a:clrTo>
                  <a:srgbClr val="355B9E">
                    <a:alpha val="0"/>
                  </a:srgbClr>
                </a:clrTo>
              </a:clrChange>
              <a:duotone>
                <a:prstClr val="black"/>
                <a:schemeClr val="tx2">
                  <a:tint val="45000"/>
                  <a:satMod val="400000"/>
                </a:schemeClr>
              </a:duotone>
              <a:extLst>
                <a:ext uri="{28A0092B-C50C-407E-A947-70E740481C1C}">
                  <a14:useLocalDpi xmlns:a14="http://schemas.microsoft.com/office/drawing/2010/main" val="0"/>
                </a:ext>
              </a:extLst>
            </a:blip>
            <a:srcRect r="40487"/>
            <a:stretch/>
          </p:blipFill>
          <p:spPr bwMode="auto">
            <a:xfrm>
              <a:off x="6477001" y="2286000"/>
              <a:ext cx="613239" cy="2794778"/>
            </a:xfrm>
            <a:prstGeom prst="rect">
              <a:avLst/>
            </a:prstGeom>
            <a:noFill/>
            <a:extLst/>
          </p:spPr>
        </p:pic>
        <p:sp>
          <p:nvSpPr>
            <p:cNvPr id="100" name="Rectangle 99"/>
            <p:cNvSpPr/>
            <p:nvPr/>
          </p:nvSpPr>
          <p:spPr>
            <a:xfrm>
              <a:off x="7090243" y="2644610"/>
              <a:ext cx="1063158" cy="1838758"/>
            </a:xfrm>
            <a:prstGeom prst="rect">
              <a:avLst/>
            </a:prstGeom>
            <a:solidFill>
              <a:schemeClr val="accent5">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dirty="0">
                <a:latin typeface="+mj-lt"/>
              </a:endParaRPr>
            </a:p>
          </p:txBody>
        </p:sp>
      </p:grpSp>
      <p:sp>
        <p:nvSpPr>
          <p:cNvPr id="90" name="Rectangle 89"/>
          <p:cNvSpPr/>
          <p:nvPr/>
        </p:nvSpPr>
        <p:spPr>
          <a:xfrm>
            <a:off x="7010400" y="3486632"/>
            <a:ext cx="1279909" cy="738665"/>
          </a:xfrm>
          <a:prstGeom prst="rect">
            <a:avLst/>
          </a:prstGeom>
        </p:spPr>
        <p:txBody>
          <a:bodyPr wrap="square">
            <a:spAutoFit/>
          </a:bodyPr>
          <a:lstStyle/>
          <a:p>
            <a:pPr algn="ctr"/>
            <a:r>
              <a:rPr lang="en-US" sz="1400" b="1" dirty="0" smtClean="0">
                <a:latin typeface="+mj-lt"/>
              </a:rPr>
              <a:t>Medicaid</a:t>
            </a:r>
            <a:endParaRPr lang="en-US" sz="1400" b="1" dirty="0">
              <a:latin typeface="+mj-lt"/>
            </a:endParaRPr>
          </a:p>
          <a:p>
            <a:pPr algn="ctr"/>
            <a:r>
              <a:rPr lang="en-US" sz="1400" b="1" dirty="0">
                <a:latin typeface="+mj-lt"/>
              </a:rPr>
              <a:t>CHIP</a:t>
            </a:r>
          </a:p>
          <a:p>
            <a:pPr algn="ctr"/>
            <a:r>
              <a:rPr lang="en-US" sz="1400" b="1" dirty="0" smtClean="0">
                <a:latin typeface="+mj-lt"/>
              </a:rPr>
              <a:t>Marketplace</a:t>
            </a:r>
            <a:endParaRPr lang="en-US" sz="1400" b="1" dirty="0">
              <a:latin typeface="+mj-lt"/>
            </a:endParaRPr>
          </a:p>
        </p:txBody>
      </p:sp>
      <p:sp>
        <p:nvSpPr>
          <p:cNvPr id="96" name="Rectangle 95"/>
          <p:cNvSpPr/>
          <p:nvPr/>
        </p:nvSpPr>
        <p:spPr>
          <a:xfrm>
            <a:off x="6934200" y="2524780"/>
            <a:ext cx="1279909" cy="523220"/>
          </a:xfrm>
          <a:prstGeom prst="rect">
            <a:avLst/>
          </a:prstGeom>
        </p:spPr>
        <p:txBody>
          <a:bodyPr wrap="square" lIns="0" rIns="0">
            <a:spAutoFit/>
          </a:bodyPr>
          <a:lstStyle/>
          <a:p>
            <a:pPr algn="ctr"/>
            <a:r>
              <a:rPr lang="en-US" sz="1400" b="1" dirty="0" smtClean="0">
                <a:latin typeface="+mj-lt"/>
              </a:rPr>
              <a:t>No Wrong Door to Coverage</a:t>
            </a:r>
            <a:endParaRPr lang="en-US" sz="1400" b="1" dirty="0">
              <a:latin typeface="+mj-lt"/>
            </a:endParaRPr>
          </a:p>
        </p:txBody>
      </p:sp>
      <p:sp>
        <p:nvSpPr>
          <p:cNvPr id="5" name="Right Brace 4"/>
          <p:cNvSpPr/>
          <p:nvPr/>
        </p:nvSpPr>
        <p:spPr>
          <a:xfrm>
            <a:off x="6248400" y="2286000"/>
            <a:ext cx="228600" cy="3275868"/>
          </a:xfrm>
          <a:prstGeom prst="rightBrace">
            <a:avLst/>
          </a:prstGeom>
          <a:ln w="19050" cmpd="sng">
            <a:solidFill>
              <a:schemeClr val="accent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Tree>
    <p:extLst>
      <p:ext uri="{BB962C8B-B14F-4D97-AF65-F5344CB8AC3E}">
        <p14:creationId xmlns:p14="http://schemas.microsoft.com/office/powerpoint/2010/main" val="128201772"/>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While other key reforms bolster primary care and focus on transforming care delivery and payment systems. </a:t>
            </a:r>
            <a:endParaRPr lang="en-US" dirty="0"/>
          </a:p>
        </p:txBody>
      </p:sp>
      <p:sp>
        <p:nvSpPr>
          <p:cNvPr id="5" name="Content Placeholder 7"/>
          <p:cNvSpPr txBox="1">
            <a:spLocks/>
          </p:cNvSpPr>
          <p:nvPr/>
        </p:nvSpPr>
        <p:spPr>
          <a:xfrm>
            <a:off x="501634" y="1676400"/>
            <a:ext cx="8337565" cy="4267200"/>
          </a:xfrm>
          <a:prstGeom prst="rect">
            <a:avLst/>
          </a:prstGeom>
        </p:spPr>
        <p:txBody>
          <a:bodyPr/>
          <a:lst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cs typeface="+mn-cs"/>
              </a:defRPr>
            </a:lvl2pPr>
            <a:lvl3pPr marL="1143000" indent="-228600" algn="l" rtl="0" eaLnBrk="1" fontAlgn="base" hangingPunct="1">
              <a:spcBef>
                <a:spcPct val="20000"/>
              </a:spcBef>
              <a:spcAft>
                <a:spcPct val="0"/>
              </a:spcAft>
              <a:buChar char="•"/>
              <a:defRPr sz="2400">
                <a:solidFill>
                  <a:schemeClr val="tx1"/>
                </a:solidFill>
                <a:latin typeface="+mn-lt"/>
                <a:cs typeface="+mn-cs"/>
              </a:defRPr>
            </a:lvl3pPr>
            <a:lvl4pPr marL="1600200" indent="-228600" algn="l" rtl="0" eaLnBrk="1" fontAlgn="base" hangingPunct="1">
              <a:spcBef>
                <a:spcPct val="20000"/>
              </a:spcBef>
              <a:spcAft>
                <a:spcPct val="0"/>
              </a:spcAft>
              <a:buChar char="–"/>
              <a:defRPr sz="2000">
                <a:solidFill>
                  <a:schemeClr val="tx1"/>
                </a:solidFill>
                <a:latin typeface="+mn-lt"/>
                <a:cs typeface="+mn-cs"/>
              </a:defRPr>
            </a:lvl4pPr>
            <a:lvl5pPr marL="2057400" indent="-228600" algn="l" rtl="0" eaLnBrk="1" fontAlgn="base" hangingPunct="1">
              <a:spcBef>
                <a:spcPct val="20000"/>
              </a:spcBef>
              <a:spcAft>
                <a:spcPct val="0"/>
              </a:spcAft>
              <a:buChar char="»"/>
              <a:defRPr sz="2000">
                <a:solidFill>
                  <a:schemeClr val="tx1"/>
                </a:solidFill>
                <a:latin typeface="+mn-lt"/>
                <a:cs typeface="+mn-cs"/>
              </a:defRPr>
            </a:lvl5pPr>
            <a:lvl6pPr marL="2514600" indent="-228600" algn="l" rtl="0" eaLnBrk="1" fontAlgn="base" hangingPunct="1">
              <a:spcBef>
                <a:spcPct val="20000"/>
              </a:spcBef>
              <a:spcAft>
                <a:spcPct val="0"/>
              </a:spcAft>
              <a:buChar char="»"/>
              <a:defRPr sz="2000">
                <a:solidFill>
                  <a:schemeClr val="tx1"/>
                </a:solidFill>
                <a:latin typeface="+mn-lt"/>
                <a:cs typeface="+mn-cs"/>
              </a:defRPr>
            </a:lvl6pPr>
            <a:lvl7pPr marL="2971800" indent="-228600" algn="l" rtl="0" eaLnBrk="1" fontAlgn="base" hangingPunct="1">
              <a:spcBef>
                <a:spcPct val="20000"/>
              </a:spcBef>
              <a:spcAft>
                <a:spcPct val="0"/>
              </a:spcAft>
              <a:buChar char="»"/>
              <a:defRPr sz="2000">
                <a:solidFill>
                  <a:schemeClr val="tx1"/>
                </a:solidFill>
                <a:latin typeface="+mn-lt"/>
                <a:cs typeface="+mn-cs"/>
              </a:defRPr>
            </a:lvl7pPr>
            <a:lvl8pPr marL="3429000" indent="-228600" algn="l" rtl="0" eaLnBrk="1" fontAlgn="base" hangingPunct="1">
              <a:spcBef>
                <a:spcPct val="20000"/>
              </a:spcBef>
              <a:spcAft>
                <a:spcPct val="0"/>
              </a:spcAft>
              <a:buChar char="»"/>
              <a:defRPr sz="2000">
                <a:solidFill>
                  <a:schemeClr val="tx1"/>
                </a:solidFill>
                <a:latin typeface="+mn-lt"/>
                <a:cs typeface="+mn-cs"/>
              </a:defRPr>
            </a:lvl8pPr>
            <a:lvl9pPr marL="3886200" indent="-228600" algn="l" rtl="0" eaLnBrk="1" fontAlgn="base" hangingPunct="1">
              <a:spcBef>
                <a:spcPct val="20000"/>
              </a:spcBef>
              <a:spcAft>
                <a:spcPct val="0"/>
              </a:spcAft>
              <a:buChar char="»"/>
              <a:defRPr sz="2000">
                <a:solidFill>
                  <a:schemeClr val="tx1"/>
                </a:solidFill>
                <a:latin typeface="+mn-lt"/>
                <a:cs typeface="+mn-cs"/>
              </a:defRPr>
            </a:lvl9pPr>
          </a:lstStyle>
          <a:p>
            <a:pPr>
              <a:lnSpc>
                <a:spcPct val="150000"/>
              </a:lnSpc>
            </a:pPr>
            <a:r>
              <a:rPr lang="en-US" sz="2000" b="1" dirty="0" smtClean="0">
                <a:solidFill>
                  <a:srgbClr val="000000"/>
                </a:solidFill>
              </a:rPr>
              <a:t>Increased Medicare and Medicaid payments for primary care</a:t>
            </a:r>
          </a:p>
          <a:p>
            <a:pPr>
              <a:lnSpc>
                <a:spcPct val="150000"/>
              </a:lnSpc>
            </a:pPr>
            <a:r>
              <a:rPr lang="en-US" sz="2000" b="1" dirty="0" smtClean="0">
                <a:solidFill>
                  <a:srgbClr val="000000"/>
                </a:solidFill>
              </a:rPr>
              <a:t>Investment in community health centers </a:t>
            </a:r>
          </a:p>
          <a:p>
            <a:pPr>
              <a:lnSpc>
                <a:spcPct val="150000"/>
              </a:lnSpc>
            </a:pPr>
            <a:r>
              <a:rPr lang="en-US" sz="2000" b="1" dirty="0" smtClean="0">
                <a:solidFill>
                  <a:srgbClr val="000000"/>
                </a:solidFill>
              </a:rPr>
              <a:t>Health care workforce development</a:t>
            </a:r>
          </a:p>
          <a:p>
            <a:pPr>
              <a:lnSpc>
                <a:spcPct val="150000"/>
              </a:lnSpc>
            </a:pPr>
            <a:r>
              <a:rPr lang="en-US" sz="2000" b="1" dirty="0">
                <a:solidFill>
                  <a:srgbClr val="000000"/>
                </a:solidFill>
              </a:rPr>
              <a:t>Emphasis on prevention</a:t>
            </a:r>
          </a:p>
          <a:p>
            <a:pPr>
              <a:lnSpc>
                <a:spcPct val="150000"/>
              </a:lnSpc>
            </a:pPr>
            <a:r>
              <a:rPr lang="en-US" sz="2000" b="1" dirty="0" smtClean="0">
                <a:solidFill>
                  <a:srgbClr val="000000"/>
                </a:solidFill>
              </a:rPr>
              <a:t>Patient-centered medical home and accountable care models</a:t>
            </a:r>
          </a:p>
          <a:p>
            <a:pPr lvl="1">
              <a:spcBef>
                <a:spcPts val="0"/>
              </a:spcBef>
              <a:spcAft>
                <a:spcPts val="600"/>
              </a:spcAft>
            </a:pPr>
            <a:r>
              <a:rPr lang="en-US" sz="1800" dirty="0" smtClean="0">
                <a:solidFill>
                  <a:srgbClr val="000000"/>
                </a:solidFill>
              </a:rPr>
              <a:t>Health homes for Medicaid beneficiaries with chronic conditions</a:t>
            </a:r>
          </a:p>
          <a:p>
            <a:pPr>
              <a:spcBef>
                <a:spcPts val="0"/>
              </a:spcBef>
              <a:spcAft>
                <a:spcPts val="600"/>
              </a:spcAft>
            </a:pPr>
            <a:r>
              <a:rPr lang="en-US" sz="2000" b="1" dirty="0" smtClean="0">
                <a:solidFill>
                  <a:srgbClr val="000000"/>
                </a:solidFill>
              </a:rPr>
              <a:t>Shift away from fee-for-service toward value-based payment   </a:t>
            </a:r>
          </a:p>
          <a:p>
            <a:pPr>
              <a:spcBef>
                <a:spcPts val="480"/>
              </a:spcBef>
            </a:pPr>
            <a:r>
              <a:rPr lang="en-US" sz="2000" b="1" dirty="0" smtClean="0">
                <a:solidFill>
                  <a:srgbClr val="000000"/>
                </a:solidFill>
              </a:rPr>
              <a:t>New options for home and community-based long-term services and supports</a:t>
            </a:r>
            <a:endParaRPr lang="en-US" sz="2000" b="1" dirty="0">
              <a:solidFill>
                <a:srgbClr val="000000"/>
              </a:solidFill>
            </a:endParaRPr>
          </a:p>
        </p:txBody>
      </p:sp>
      <p:pic>
        <p:nvPicPr>
          <p:cNvPr id="6" name="Picture 10" descr="C:\Users\mollym\AppData\Local\Microsoft\Windows\Temporary Internet Files\Content.IE5\AMZ5QHE4\MC900198491[1].wmf"/>
          <p:cNvPicPr>
            <a:picLocks noChangeAspect="1" noChangeArrowheads="1"/>
          </p:cNvPicPr>
          <p:nvPr/>
        </p:nvPicPr>
        <p:blipFill>
          <a:blip r:embed="rId3" cstate="print"/>
          <a:srcRect/>
          <a:stretch>
            <a:fillRect/>
          </a:stretch>
        </p:blipFill>
        <p:spPr bwMode="auto">
          <a:xfrm>
            <a:off x="6705600" y="2175727"/>
            <a:ext cx="1828800" cy="1634273"/>
          </a:xfrm>
          <a:prstGeom prst="rect">
            <a:avLst/>
          </a:prstGeom>
          <a:noFill/>
        </p:spPr>
      </p:pic>
    </p:spTree>
    <p:extLst>
      <p:ext uri="{BB962C8B-B14F-4D97-AF65-F5344CB8AC3E}">
        <p14:creationId xmlns:p14="http://schemas.microsoft.com/office/powerpoint/2010/main" val="775426244"/>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76200" y="990600"/>
            <a:ext cx="8961120" cy="5105400"/>
          </a:xfrm>
        </p:spPr>
        <p:txBody>
          <a:bodyPr>
            <a:noAutofit/>
          </a:bodyPr>
          <a:lstStyle/>
          <a:p>
            <a:r>
              <a:rPr lang="en-US" sz="1800" b="1" dirty="0" smtClean="0"/>
              <a:t>Coverage (Eligibility, Outreach and Enrollment)</a:t>
            </a:r>
          </a:p>
          <a:p>
            <a:pPr lvl="1"/>
            <a:r>
              <a:rPr lang="en-US" b="1" dirty="0" smtClean="0"/>
              <a:t>Will state decisions to implement the Medicaid expansion change?  </a:t>
            </a:r>
          </a:p>
          <a:p>
            <a:pPr lvl="1"/>
            <a:r>
              <a:rPr lang="en-US" b="1" dirty="0"/>
              <a:t>How will the ACA affect Medicaid enrollment? </a:t>
            </a:r>
            <a:r>
              <a:rPr lang="en-US" b="1" dirty="0" smtClean="0"/>
              <a:t>Uninsured?  </a:t>
            </a:r>
            <a:endParaRPr lang="en-US" b="1" dirty="0"/>
          </a:p>
          <a:p>
            <a:pPr lvl="1"/>
            <a:r>
              <a:rPr lang="en-US" b="1" dirty="0" smtClean="0"/>
              <a:t>How well will new enrollment systems work and how well will systems be coordinated across health programs?  </a:t>
            </a:r>
          </a:p>
          <a:p>
            <a:pPr lvl="1"/>
            <a:r>
              <a:rPr lang="en-US" b="1" dirty="0" smtClean="0"/>
              <a:t>What outreach strategies work best, least?</a:t>
            </a:r>
          </a:p>
          <a:p>
            <a:r>
              <a:rPr lang="en-US" sz="1800" b="1" dirty="0" smtClean="0"/>
              <a:t>Financing and Fiscal Issues</a:t>
            </a:r>
          </a:p>
          <a:p>
            <a:pPr lvl="1"/>
            <a:r>
              <a:rPr lang="en-US" b="1" dirty="0" smtClean="0"/>
              <a:t>What effect will the ACA have on state and federal Medicaid spending?  Will the ACA Medicaid expansion have other fiscal effects (reductions in uncompensated care or other indigent care funding, broader economic effects, effects for providers)</a:t>
            </a:r>
          </a:p>
          <a:p>
            <a:r>
              <a:rPr lang="en-US" sz="1800" b="1" dirty="0" smtClean="0"/>
              <a:t>Access to and Delivery of Services</a:t>
            </a:r>
          </a:p>
          <a:p>
            <a:pPr lvl="1"/>
            <a:r>
              <a:rPr lang="en-US" b="1" dirty="0" smtClean="0"/>
              <a:t>How will increased Medicaid coverage affect access to health care and services - and ultimately health outcomes? </a:t>
            </a:r>
          </a:p>
          <a:p>
            <a:pPr lvl="1"/>
            <a:r>
              <a:rPr lang="en-US" b="1" dirty="0" smtClean="0"/>
              <a:t>How will delivery system changes affect access to care?   </a:t>
            </a:r>
          </a:p>
          <a:p>
            <a:pPr lvl="1"/>
            <a:r>
              <a:rPr lang="en-US" b="1" dirty="0" smtClean="0"/>
              <a:t>What new innovations will be successful in integrating care for complex populations (duals demonstrations)</a:t>
            </a:r>
          </a:p>
        </p:txBody>
      </p:sp>
      <p:sp>
        <p:nvSpPr>
          <p:cNvPr id="4" name="Title 3"/>
          <p:cNvSpPr>
            <a:spLocks noGrp="1"/>
          </p:cNvSpPr>
          <p:nvPr>
            <p:ph type="title"/>
          </p:nvPr>
        </p:nvSpPr>
        <p:spPr/>
        <p:txBody>
          <a:bodyPr/>
          <a:lstStyle/>
          <a:p>
            <a:r>
              <a:rPr lang="en-US" dirty="0" smtClean="0"/>
              <a:t>Medicaid Policy Issues Going Forward</a:t>
            </a:r>
            <a:endParaRPr lang="en-US" dirty="0"/>
          </a:p>
        </p:txBody>
      </p:sp>
    </p:spTree>
    <p:extLst>
      <p:ext uri="{BB962C8B-B14F-4D97-AF65-F5344CB8AC3E}">
        <p14:creationId xmlns:p14="http://schemas.microsoft.com/office/powerpoint/2010/main" val="3893916319"/>
      </p:ext>
    </p:extLst>
  </p:cSld>
  <p:clrMapOvr>
    <a:masterClrMapping/>
  </p:clrMapOvr>
  <p:timing>
    <p:tnLst>
      <p:par>
        <p:cTn id="1" dur="indefinite" restart="never" nodeType="tmRoot"/>
      </p:par>
    </p:tnLst>
  </p:timing>
</p:sld>
</file>

<file path=ppt/theme/theme1.xml><?xml version="1.0" encoding="utf-8"?>
<a:theme xmlns:a="http://schemas.openxmlformats.org/drawingml/2006/main" name="Default with exhibit #">
  <a:themeElements>
    <a:clrScheme name="Custom 1">
      <a:dk1>
        <a:srgbClr val="000000"/>
      </a:dk1>
      <a:lt1>
        <a:srgbClr val="FFFFFF"/>
      </a:lt1>
      <a:dk2>
        <a:srgbClr val="FF8811"/>
      </a:dk2>
      <a:lt2>
        <a:srgbClr val="FFD204"/>
      </a:lt2>
      <a:accent1>
        <a:srgbClr val="133559"/>
      </a:accent1>
      <a:accent2>
        <a:srgbClr val="025189"/>
      </a:accent2>
      <a:accent3>
        <a:srgbClr val="0072C0"/>
      </a:accent3>
      <a:accent4>
        <a:srgbClr val="31A3E3"/>
      </a:accent4>
      <a:accent5>
        <a:srgbClr val="7BC7ED"/>
      </a:accent5>
      <a:accent6>
        <a:srgbClr val="B0DDF4"/>
      </a:accent6>
      <a:hlink>
        <a:srgbClr val="0072C0"/>
      </a:hlink>
      <a:folHlink>
        <a:srgbClr val="0072C0"/>
      </a:folHlink>
    </a:clrScheme>
    <a:fontScheme name="Calibri">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bg1"/>
        </a:solidFill>
        <a:ln>
          <a:solidFill>
            <a:schemeClr val="tx1"/>
          </a:solid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cmpd="sng">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lgn="ctr">
          <a:defRPr dirty="0" err="1" smtClean="0">
            <a:latin typeface="Calibri" pitchFamily="34" charset="0"/>
            <a:cs typeface="Meta Offc Pro"/>
          </a:defRPr>
        </a:defPPr>
      </a:lstStyle>
    </a:tx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Blank Presentation 13">
        <a:dk1>
          <a:srgbClr val="000000"/>
        </a:dk1>
        <a:lt1>
          <a:srgbClr val="FFFFFF"/>
        </a:lt1>
        <a:dk2>
          <a:srgbClr val="000000"/>
        </a:dk2>
        <a:lt2>
          <a:srgbClr val="808080"/>
        </a:lt2>
        <a:accent1>
          <a:srgbClr val="06244D"/>
        </a:accent1>
        <a:accent2>
          <a:srgbClr val="F7871B"/>
        </a:accent2>
        <a:accent3>
          <a:srgbClr val="FFFFFF"/>
        </a:accent3>
        <a:accent4>
          <a:srgbClr val="000000"/>
        </a:accent4>
        <a:accent5>
          <a:srgbClr val="AAACB2"/>
        </a:accent5>
        <a:accent6>
          <a:srgbClr val="E07A17"/>
        </a:accent6>
        <a:hlink>
          <a:srgbClr val="747894"/>
        </a:hlink>
        <a:folHlink>
          <a:srgbClr val="FCB460"/>
        </a:folHlink>
      </a:clrScheme>
      <a:clrMap bg1="lt1" tx1="dk1" bg2="lt2" tx2="dk2" accent1="accent1" accent2="accent2" accent3="accent3" accent4="accent4" accent5="accent5" accent6="accent6" hlink="hlink" folHlink="folHlink"/>
    </a:extraClrScheme>
    <a:extraClrScheme>
      <a:clrScheme name="Blank Presentation 14">
        <a:dk1>
          <a:srgbClr val="000000"/>
        </a:dk1>
        <a:lt1>
          <a:srgbClr val="FFFFFF"/>
        </a:lt1>
        <a:dk2>
          <a:srgbClr val="000000"/>
        </a:dk2>
        <a:lt2>
          <a:srgbClr val="808080"/>
        </a:lt2>
        <a:accent1>
          <a:srgbClr val="06244D"/>
        </a:accent1>
        <a:accent2>
          <a:srgbClr val="465274"/>
        </a:accent2>
        <a:accent3>
          <a:srgbClr val="FFFFFF"/>
        </a:accent3>
        <a:accent4>
          <a:srgbClr val="000000"/>
        </a:accent4>
        <a:accent5>
          <a:srgbClr val="AAACB2"/>
        </a:accent5>
        <a:accent6>
          <a:srgbClr val="3F4968"/>
        </a:accent6>
        <a:hlink>
          <a:srgbClr val="F7871B"/>
        </a:hlink>
        <a:folHlink>
          <a:srgbClr val="FCB460"/>
        </a:folHlink>
      </a:clrScheme>
      <a:clrMap bg1="lt1" tx1="dk1" bg2="lt2" tx2="dk2" accent1="accent1" accent2="accent2" accent3="accent3" accent4="accent4" accent5="accent5" accent6="accent6" hlink="hlink" folHlink="folHlink"/>
    </a:extraClrScheme>
    <a:extraClrScheme>
      <a:clrScheme name="Blank Presentation 15">
        <a:dk1>
          <a:srgbClr val="000000"/>
        </a:dk1>
        <a:lt1>
          <a:srgbClr val="FFFFFF"/>
        </a:lt1>
        <a:dk2>
          <a:srgbClr val="000000"/>
        </a:dk2>
        <a:lt2>
          <a:srgbClr val="B5B8C9"/>
        </a:lt2>
        <a:accent1>
          <a:srgbClr val="465274"/>
        </a:accent1>
        <a:accent2>
          <a:srgbClr val="06244D"/>
        </a:accent2>
        <a:accent3>
          <a:srgbClr val="FFFFFF"/>
        </a:accent3>
        <a:accent4>
          <a:srgbClr val="000000"/>
        </a:accent4>
        <a:accent5>
          <a:srgbClr val="B0B3BC"/>
        </a:accent5>
        <a:accent6>
          <a:srgbClr val="052045"/>
        </a:accent6>
        <a:hlink>
          <a:srgbClr val="FCB460"/>
        </a:hlink>
        <a:folHlink>
          <a:srgbClr val="F7871B"/>
        </a:folHlink>
      </a:clrScheme>
      <a:clrMap bg1="lt1" tx1="dk1" bg2="lt2" tx2="dk2" accent1="accent1" accent2="accent2" accent3="accent3" accent4="accent4" accent5="accent5" accent6="accent6" hlink="hlink" folHlink="folHlink"/>
    </a:extraClrScheme>
    <a:extraClrScheme>
      <a:clrScheme name="Blank Presentation 16">
        <a:dk1>
          <a:srgbClr val="06244D"/>
        </a:dk1>
        <a:lt1>
          <a:srgbClr val="FFFFFF"/>
        </a:lt1>
        <a:dk2>
          <a:srgbClr val="06244D"/>
        </a:dk2>
        <a:lt2>
          <a:srgbClr val="B5B8C9"/>
        </a:lt2>
        <a:accent1>
          <a:srgbClr val="465274"/>
        </a:accent1>
        <a:accent2>
          <a:srgbClr val="06244D"/>
        </a:accent2>
        <a:accent3>
          <a:srgbClr val="FFFFFF"/>
        </a:accent3>
        <a:accent4>
          <a:srgbClr val="041D40"/>
        </a:accent4>
        <a:accent5>
          <a:srgbClr val="B0B3BC"/>
        </a:accent5>
        <a:accent6>
          <a:srgbClr val="052045"/>
        </a:accent6>
        <a:hlink>
          <a:srgbClr val="FCB460"/>
        </a:hlink>
        <a:folHlink>
          <a:srgbClr val="F7871B"/>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Default with figure #">
  <a:themeElements>
    <a:clrScheme name="Custom 1">
      <a:dk1>
        <a:srgbClr val="000000"/>
      </a:dk1>
      <a:lt1>
        <a:srgbClr val="FFFFFF"/>
      </a:lt1>
      <a:dk2>
        <a:srgbClr val="FF8811"/>
      </a:dk2>
      <a:lt2>
        <a:srgbClr val="FFD204"/>
      </a:lt2>
      <a:accent1>
        <a:srgbClr val="133559"/>
      </a:accent1>
      <a:accent2>
        <a:srgbClr val="025189"/>
      </a:accent2>
      <a:accent3>
        <a:srgbClr val="0072C0"/>
      </a:accent3>
      <a:accent4>
        <a:srgbClr val="31A3E3"/>
      </a:accent4>
      <a:accent5>
        <a:srgbClr val="7BC7ED"/>
      </a:accent5>
      <a:accent6>
        <a:srgbClr val="B0DDF4"/>
      </a:accent6>
      <a:hlink>
        <a:srgbClr val="0072C0"/>
      </a:hlink>
      <a:folHlink>
        <a:srgbClr val="0072C0"/>
      </a:folHlink>
    </a:clrScheme>
    <a:fontScheme name="Calibri">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bg1"/>
        </a:solidFill>
        <a:ln>
          <a:solidFill>
            <a:schemeClr val="tx1"/>
          </a:solid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cmpd="sng">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lgn="ctr">
          <a:defRPr dirty="0" err="1" smtClean="0">
            <a:latin typeface="Calibri" pitchFamily="34" charset="0"/>
            <a:cs typeface="Meta Offc Pro"/>
          </a:defRPr>
        </a:defPPr>
      </a:lstStyle>
    </a:tx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Blank Presentation 13">
        <a:dk1>
          <a:srgbClr val="000000"/>
        </a:dk1>
        <a:lt1>
          <a:srgbClr val="FFFFFF"/>
        </a:lt1>
        <a:dk2>
          <a:srgbClr val="000000"/>
        </a:dk2>
        <a:lt2>
          <a:srgbClr val="808080"/>
        </a:lt2>
        <a:accent1>
          <a:srgbClr val="06244D"/>
        </a:accent1>
        <a:accent2>
          <a:srgbClr val="F7871B"/>
        </a:accent2>
        <a:accent3>
          <a:srgbClr val="FFFFFF"/>
        </a:accent3>
        <a:accent4>
          <a:srgbClr val="000000"/>
        </a:accent4>
        <a:accent5>
          <a:srgbClr val="AAACB2"/>
        </a:accent5>
        <a:accent6>
          <a:srgbClr val="E07A17"/>
        </a:accent6>
        <a:hlink>
          <a:srgbClr val="747894"/>
        </a:hlink>
        <a:folHlink>
          <a:srgbClr val="FCB460"/>
        </a:folHlink>
      </a:clrScheme>
      <a:clrMap bg1="lt1" tx1="dk1" bg2="lt2" tx2="dk2" accent1="accent1" accent2="accent2" accent3="accent3" accent4="accent4" accent5="accent5" accent6="accent6" hlink="hlink" folHlink="folHlink"/>
    </a:extraClrScheme>
    <a:extraClrScheme>
      <a:clrScheme name="Blank Presentation 14">
        <a:dk1>
          <a:srgbClr val="000000"/>
        </a:dk1>
        <a:lt1>
          <a:srgbClr val="FFFFFF"/>
        </a:lt1>
        <a:dk2>
          <a:srgbClr val="000000"/>
        </a:dk2>
        <a:lt2>
          <a:srgbClr val="808080"/>
        </a:lt2>
        <a:accent1>
          <a:srgbClr val="06244D"/>
        </a:accent1>
        <a:accent2>
          <a:srgbClr val="465274"/>
        </a:accent2>
        <a:accent3>
          <a:srgbClr val="FFFFFF"/>
        </a:accent3>
        <a:accent4>
          <a:srgbClr val="000000"/>
        </a:accent4>
        <a:accent5>
          <a:srgbClr val="AAACB2"/>
        </a:accent5>
        <a:accent6>
          <a:srgbClr val="3F4968"/>
        </a:accent6>
        <a:hlink>
          <a:srgbClr val="F7871B"/>
        </a:hlink>
        <a:folHlink>
          <a:srgbClr val="FCB460"/>
        </a:folHlink>
      </a:clrScheme>
      <a:clrMap bg1="lt1" tx1="dk1" bg2="lt2" tx2="dk2" accent1="accent1" accent2="accent2" accent3="accent3" accent4="accent4" accent5="accent5" accent6="accent6" hlink="hlink" folHlink="folHlink"/>
    </a:extraClrScheme>
    <a:extraClrScheme>
      <a:clrScheme name="Blank Presentation 15">
        <a:dk1>
          <a:srgbClr val="000000"/>
        </a:dk1>
        <a:lt1>
          <a:srgbClr val="FFFFFF"/>
        </a:lt1>
        <a:dk2>
          <a:srgbClr val="000000"/>
        </a:dk2>
        <a:lt2>
          <a:srgbClr val="B5B8C9"/>
        </a:lt2>
        <a:accent1>
          <a:srgbClr val="465274"/>
        </a:accent1>
        <a:accent2>
          <a:srgbClr val="06244D"/>
        </a:accent2>
        <a:accent3>
          <a:srgbClr val="FFFFFF"/>
        </a:accent3>
        <a:accent4>
          <a:srgbClr val="000000"/>
        </a:accent4>
        <a:accent5>
          <a:srgbClr val="B0B3BC"/>
        </a:accent5>
        <a:accent6>
          <a:srgbClr val="052045"/>
        </a:accent6>
        <a:hlink>
          <a:srgbClr val="FCB460"/>
        </a:hlink>
        <a:folHlink>
          <a:srgbClr val="F7871B"/>
        </a:folHlink>
      </a:clrScheme>
      <a:clrMap bg1="lt1" tx1="dk1" bg2="lt2" tx2="dk2" accent1="accent1" accent2="accent2" accent3="accent3" accent4="accent4" accent5="accent5" accent6="accent6" hlink="hlink" folHlink="folHlink"/>
    </a:extraClrScheme>
    <a:extraClrScheme>
      <a:clrScheme name="Blank Presentation 16">
        <a:dk1>
          <a:srgbClr val="06244D"/>
        </a:dk1>
        <a:lt1>
          <a:srgbClr val="FFFFFF"/>
        </a:lt1>
        <a:dk2>
          <a:srgbClr val="06244D"/>
        </a:dk2>
        <a:lt2>
          <a:srgbClr val="B5B8C9"/>
        </a:lt2>
        <a:accent1>
          <a:srgbClr val="465274"/>
        </a:accent1>
        <a:accent2>
          <a:srgbClr val="06244D"/>
        </a:accent2>
        <a:accent3>
          <a:srgbClr val="FFFFFF"/>
        </a:accent3>
        <a:accent4>
          <a:srgbClr val="041D40"/>
        </a:accent4>
        <a:accent5>
          <a:srgbClr val="B0B3BC"/>
        </a:accent5>
        <a:accent6>
          <a:srgbClr val="052045"/>
        </a:accent6>
        <a:hlink>
          <a:srgbClr val="FCB460"/>
        </a:hlink>
        <a:folHlink>
          <a:srgbClr val="F7871B"/>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Title page">
  <a:themeElements>
    <a:clrScheme name="Default KFF theme colors">
      <a:dk1>
        <a:srgbClr val="000000"/>
      </a:dk1>
      <a:lt1>
        <a:srgbClr val="FFFFFF"/>
      </a:lt1>
      <a:dk2>
        <a:srgbClr val="FF8811"/>
      </a:dk2>
      <a:lt2>
        <a:srgbClr val="FFD204"/>
      </a:lt2>
      <a:accent1>
        <a:srgbClr val="133559"/>
      </a:accent1>
      <a:accent2>
        <a:srgbClr val="025189"/>
      </a:accent2>
      <a:accent3>
        <a:srgbClr val="0072C0"/>
      </a:accent3>
      <a:accent4>
        <a:srgbClr val="31A3E3"/>
      </a:accent4>
      <a:accent5>
        <a:srgbClr val="7BC7ED"/>
      </a:accent5>
      <a:accent6>
        <a:srgbClr val="B0DDF4"/>
      </a:accent6>
      <a:hlink>
        <a:srgbClr val="ADA07A"/>
      </a:hlink>
      <a:folHlink>
        <a:srgbClr val="CDC6AF"/>
      </a:folHlink>
    </a:clrScheme>
    <a:fontScheme name="Calibri">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bg1"/>
        </a:solidFill>
        <a:ln>
          <a:solidFill>
            <a:schemeClr val="tx1"/>
          </a:solid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txDef>
      <a:spPr>
        <a:noFill/>
      </a:spPr>
      <a:bodyPr wrap="square" rtlCol="0">
        <a:spAutoFit/>
      </a:bodyPr>
      <a:lstStyle>
        <a:defPPr algn="ctr">
          <a:defRPr dirty="0" err="1" smtClean="0">
            <a:latin typeface="Calibri" pitchFamily="34" charset="0"/>
            <a:cs typeface="Meta Offc Pro"/>
          </a:defRPr>
        </a:defPPr>
      </a:lstStyle>
    </a:txDef>
  </a:objectDefaults>
  <a:extraClrSchemeLst/>
</a:theme>
</file>

<file path=ppt/theme/theme4.xml><?xml version="1.0" encoding="utf-8"?>
<a:theme xmlns:a="http://schemas.openxmlformats.org/drawingml/2006/main" name="KCMU Presentation Template">
  <a:themeElements>
    <a:clrScheme name="Custom 1">
      <a:dk1>
        <a:srgbClr val="000000"/>
      </a:dk1>
      <a:lt1>
        <a:srgbClr val="FFFFFF"/>
      </a:lt1>
      <a:dk2>
        <a:srgbClr val="FF8811"/>
      </a:dk2>
      <a:lt2>
        <a:srgbClr val="FFD204"/>
      </a:lt2>
      <a:accent1>
        <a:srgbClr val="133559"/>
      </a:accent1>
      <a:accent2>
        <a:srgbClr val="025189"/>
      </a:accent2>
      <a:accent3>
        <a:srgbClr val="0072C0"/>
      </a:accent3>
      <a:accent4>
        <a:srgbClr val="31A3E3"/>
      </a:accent4>
      <a:accent5>
        <a:srgbClr val="7BC7ED"/>
      </a:accent5>
      <a:accent6>
        <a:srgbClr val="B0DDF4"/>
      </a:accent6>
      <a:hlink>
        <a:srgbClr val="0072C0"/>
      </a:hlink>
      <a:folHlink>
        <a:srgbClr val="0072C0"/>
      </a:folHlink>
    </a:clrScheme>
    <a:fontScheme name="Calibri">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bg1"/>
        </a:solidFill>
        <a:ln>
          <a:solidFill>
            <a:schemeClr val="tx1"/>
          </a:solid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cmpd="sng">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lgn="ctr">
          <a:defRPr dirty="0" err="1" smtClean="0">
            <a:latin typeface="Calibri" pitchFamily="34" charset="0"/>
            <a:cs typeface="Meta Offc Pro"/>
          </a:defRPr>
        </a:defPPr>
      </a:lstStyle>
    </a:tx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Blank Presentation 13">
        <a:dk1>
          <a:srgbClr val="000000"/>
        </a:dk1>
        <a:lt1>
          <a:srgbClr val="FFFFFF"/>
        </a:lt1>
        <a:dk2>
          <a:srgbClr val="000000"/>
        </a:dk2>
        <a:lt2>
          <a:srgbClr val="808080"/>
        </a:lt2>
        <a:accent1>
          <a:srgbClr val="06244D"/>
        </a:accent1>
        <a:accent2>
          <a:srgbClr val="F7871B"/>
        </a:accent2>
        <a:accent3>
          <a:srgbClr val="FFFFFF"/>
        </a:accent3>
        <a:accent4>
          <a:srgbClr val="000000"/>
        </a:accent4>
        <a:accent5>
          <a:srgbClr val="AAACB2"/>
        </a:accent5>
        <a:accent6>
          <a:srgbClr val="E07A17"/>
        </a:accent6>
        <a:hlink>
          <a:srgbClr val="747894"/>
        </a:hlink>
        <a:folHlink>
          <a:srgbClr val="FCB460"/>
        </a:folHlink>
      </a:clrScheme>
      <a:clrMap bg1="lt1" tx1="dk1" bg2="lt2" tx2="dk2" accent1="accent1" accent2="accent2" accent3="accent3" accent4="accent4" accent5="accent5" accent6="accent6" hlink="hlink" folHlink="folHlink"/>
    </a:extraClrScheme>
    <a:extraClrScheme>
      <a:clrScheme name="Blank Presentation 14">
        <a:dk1>
          <a:srgbClr val="000000"/>
        </a:dk1>
        <a:lt1>
          <a:srgbClr val="FFFFFF"/>
        </a:lt1>
        <a:dk2>
          <a:srgbClr val="000000"/>
        </a:dk2>
        <a:lt2>
          <a:srgbClr val="808080"/>
        </a:lt2>
        <a:accent1>
          <a:srgbClr val="06244D"/>
        </a:accent1>
        <a:accent2>
          <a:srgbClr val="465274"/>
        </a:accent2>
        <a:accent3>
          <a:srgbClr val="FFFFFF"/>
        </a:accent3>
        <a:accent4>
          <a:srgbClr val="000000"/>
        </a:accent4>
        <a:accent5>
          <a:srgbClr val="AAACB2"/>
        </a:accent5>
        <a:accent6>
          <a:srgbClr val="3F4968"/>
        </a:accent6>
        <a:hlink>
          <a:srgbClr val="F7871B"/>
        </a:hlink>
        <a:folHlink>
          <a:srgbClr val="FCB460"/>
        </a:folHlink>
      </a:clrScheme>
      <a:clrMap bg1="lt1" tx1="dk1" bg2="lt2" tx2="dk2" accent1="accent1" accent2="accent2" accent3="accent3" accent4="accent4" accent5="accent5" accent6="accent6" hlink="hlink" folHlink="folHlink"/>
    </a:extraClrScheme>
    <a:extraClrScheme>
      <a:clrScheme name="Blank Presentation 15">
        <a:dk1>
          <a:srgbClr val="000000"/>
        </a:dk1>
        <a:lt1>
          <a:srgbClr val="FFFFFF"/>
        </a:lt1>
        <a:dk2>
          <a:srgbClr val="000000"/>
        </a:dk2>
        <a:lt2>
          <a:srgbClr val="B5B8C9"/>
        </a:lt2>
        <a:accent1>
          <a:srgbClr val="465274"/>
        </a:accent1>
        <a:accent2>
          <a:srgbClr val="06244D"/>
        </a:accent2>
        <a:accent3>
          <a:srgbClr val="FFFFFF"/>
        </a:accent3>
        <a:accent4>
          <a:srgbClr val="000000"/>
        </a:accent4>
        <a:accent5>
          <a:srgbClr val="B0B3BC"/>
        </a:accent5>
        <a:accent6>
          <a:srgbClr val="052045"/>
        </a:accent6>
        <a:hlink>
          <a:srgbClr val="FCB460"/>
        </a:hlink>
        <a:folHlink>
          <a:srgbClr val="F7871B"/>
        </a:folHlink>
      </a:clrScheme>
      <a:clrMap bg1="lt1" tx1="dk1" bg2="lt2" tx2="dk2" accent1="accent1" accent2="accent2" accent3="accent3" accent4="accent4" accent5="accent5" accent6="accent6" hlink="hlink" folHlink="folHlink"/>
    </a:extraClrScheme>
    <a:extraClrScheme>
      <a:clrScheme name="Blank Presentation 16">
        <a:dk1>
          <a:srgbClr val="06244D"/>
        </a:dk1>
        <a:lt1>
          <a:srgbClr val="FFFFFF"/>
        </a:lt1>
        <a:dk2>
          <a:srgbClr val="06244D"/>
        </a:dk2>
        <a:lt2>
          <a:srgbClr val="B5B8C9"/>
        </a:lt2>
        <a:accent1>
          <a:srgbClr val="465274"/>
        </a:accent1>
        <a:accent2>
          <a:srgbClr val="06244D"/>
        </a:accent2>
        <a:accent3>
          <a:srgbClr val="FFFFFF"/>
        </a:accent3>
        <a:accent4>
          <a:srgbClr val="041D40"/>
        </a:accent4>
        <a:accent5>
          <a:srgbClr val="B0B3BC"/>
        </a:accent5>
        <a:accent6>
          <a:srgbClr val="052045"/>
        </a:accent6>
        <a:hlink>
          <a:srgbClr val="FCB460"/>
        </a:hlink>
        <a:folHlink>
          <a:srgbClr val="F7871B"/>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1_Default with figure #">
  <a:themeElements>
    <a:clrScheme name="Custom 1">
      <a:dk1>
        <a:srgbClr val="000000"/>
      </a:dk1>
      <a:lt1>
        <a:srgbClr val="FFFFFF"/>
      </a:lt1>
      <a:dk2>
        <a:srgbClr val="FF8811"/>
      </a:dk2>
      <a:lt2>
        <a:srgbClr val="FFD204"/>
      </a:lt2>
      <a:accent1>
        <a:srgbClr val="133559"/>
      </a:accent1>
      <a:accent2>
        <a:srgbClr val="025189"/>
      </a:accent2>
      <a:accent3>
        <a:srgbClr val="0072C0"/>
      </a:accent3>
      <a:accent4>
        <a:srgbClr val="31A3E3"/>
      </a:accent4>
      <a:accent5>
        <a:srgbClr val="7BC7ED"/>
      </a:accent5>
      <a:accent6>
        <a:srgbClr val="B0DDF4"/>
      </a:accent6>
      <a:hlink>
        <a:srgbClr val="0072C0"/>
      </a:hlink>
      <a:folHlink>
        <a:srgbClr val="0072C0"/>
      </a:folHlink>
    </a:clrScheme>
    <a:fontScheme name="Calibri">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bg1"/>
        </a:solidFill>
        <a:ln>
          <a:solidFill>
            <a:schemeClr val="tx1"/>
          </a:solid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cmpd="sng">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lgn="ctr">
          <a:defRPr dirty="0" err="1" smtClean="0">
            <a:latin typeface="Calibri" pitchFamily="34" charset="0"/>
            <a:cs typeface="Meta Offc Pro"/>
          </a:defRPr>
        </a:defPPr>
      </a:lstStyle>
    </a:tx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Blank Presentation 13">
        <a:dk1>
          <a:srgbClr val="000000"/>
        </a:dk1>
        <a:lt1>
          <a:srgbClr val="FFFFFF"/>
        </a:lt1>
        <a:dk2>
          <a:srgbClr val="000000"/>
        </a:dk2>
        <a:lt2>
          <a:srgbClr val="808080"/>
        </a:lt2>
        <a:accent1>
          <a:srgbClr val="06244D"/>
        </a:accent1>
        <a:accent2>
          <a:srgbClr val="F7871B"/>
        </a:accent2>
        <a:accent3>
          <a:srgbClr val="FFFFFF"/>
        </a:accent3>
        <a:accent4>
          <a:srgbClr val="000000"/>
        </a:accent4>
        <a:accent5>
          <a:srgbClr val="AAACB2"/>
        </a:accent5>
        <a:accent6>
          <a:srgbClr val="E07A17"/>
        </a:accent6>
        <a:hlink>
          <a:srgbClr val="747894"/>
        </a:hlink>
        <a:folHlink>
          <a:srgbClr val="FCB460"/>
        </a:folHlink>
      </a:clrScheme>
      <a:clrMap bg1="lt1" tx1="dk1" bg2="lt2" tx2="dk2" accent1="accent1" accent2="accent2" accent3="accent3" accent4="accent4" accent5="accent5" accent6="accent6" hlink="hlink" folHlink="folHlink"/>
    </a:extraClrScheme>
    <a:extraClrScheme>
      <a:clrScheme name="Blank Presentation 14">
        <a:dk1>
          <a:srgbClr val="000000"/>
        </a:dk1>
        <a:lt1>
          <a:srgbClr val="FFFFFF"/>
        </a:lt1>
        <a:dk2>
          <a:srgbClr val="000000"/>
        </a:dk2>
        <a:lt2>
          <a:srgbClr val="808080"/>
        </a:lt2>
        <a:accent1>
          <a:srgbClr val="06244D"/>
        </a:accent1>
        <a:accent2>
          <a:srgbClr val="465274"/>
        </a:accent2>
        <a:accent3>
          <a:srgbClr val="FFFFFF"/>
        </a:accent3>
        <a:accent4>
          <a:srgbClr val="000000"/>
        </a:accent4>
        <a:accent5>
          <a:srgbClr val="AAACB2"/>
        </a:accent5>
        <a:accent6>
          <a:srgbClr val="3F4968"/>
        </a:accent6>
        <a:hlink>
          <a:srgbClr val="F7871B"/>
        </a:hlink>
        <a:folHlink>
          <a:srgbClr val="FCB460"/>
        </a:folHlink>
      </a:clrScheme>
      <a:clrMap bg1="lt1" tx1="dk1" bg2="lt2" tx2="dk2" accent1="accent1" accent2="accent2" accent3="accent3" accent4="accent4" accent5="accent5" accent6="accent6" hlink="hlink" folHlink="folHlink"/>
    </a:extraClrScheme>
    <a:extraClrScheme>
      <a:clrScheme name="Blank Presentation 15">
        <a:dk1>
          <a:srgbClr val="000000"/>
        </a:dk1>
        <a:lt1>
          <a:srgbClr val="FFFFFF"/>
        </a:lt1>
        <a:dk2>
          <a:srgbClr val="000000"/>
        </a:dk2>
        <a:lt2>
          <a:srgbClr val="B5B8C9"/>
        </a:lt2>
        <a:accent1>
          <a:srgbClr val="465274"/>
        </a:accent1>
        <a:accent2>
          <a:srgbClr val="06244D"/>
        </a:accent2>
        <a:accent3>
          <a:srgbClr val="FFFFFF"/>
        </a:accent3>
        <a:accent4>
          <a:srgbClr val="000000"/>
        </a:accent4>
        <a:accent5>
          <a:srgbClr val="B0B3BC"/>
        </a:accent5>
        <a:accent6>
          <a:srgbClr val="052045"/>
        </a:accent6>
        <a:hlink>
          <a:srgbClr val="FCB460"/>
        </a:hlink>
        <a:folHlink>
          <a:srgbClr val="F7871B"/>
        </a:folHlink>
      </a:clrScheme>
      <a:clrMap bg1="lt1" tx1="dk1" bg2="lt2" tx2="dk2" accent1="accent1" accent2="accent2" accent3="accent3" accent4="accent4" accent5="accent5" accent6="accent6" hlink="hlink" folHlink="folHlink"/>
    </a:extraClrScheme>
    <a:extraClrScheme>
      <a:clrScheme name="Blank Presentation 16">
        <a:dk1>
          <a:srgbClr val="06244D"/>
        </a:dk1>
        <a:lt1>
          <a:srgbClr val="FFFFFF"/>
        </a:lt1>
        <a:dk2>
          <a:srgbClr val="06244D"/>
        </a:dk2>
        <a:lt2>
          <a:srgbClr val="B5B8C9"/>
        </a:lt2>
        <a:accent1>
          <a:srgbClr val="465274"/>
        </a:accent1>
        <a:accent2>
          <a:srgbClr val="06244D"/>
        </a:accent2>
        <a:accent3>
          <a:srgbClr val="FFFFFF"/>
        </a:accent3>
        <a:accent4>
          <a:srgbClr val="041D40"/>
        </a:accent4>
        <a:accent5>
          <a:srgbClr val="B0B3BC"/>
        </a:accent5>
        <a:accent6>
          <a:srgbClr val="052045"/>
        </a:accent6>
        <a:hlink>
          <a:srgbClr val="FCB460"/>
        </a:hlink>
        <a:folHlink>
          <a:srgbClr val="F7871B"/>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emplate>blank</Template>
  <TotalTime>1404</TotalTime>
  <Words>3443</Words>
  <Application>Microsoft Office PowerPoint</Application>
  <PresentationFormat>On-screen Show (4:3)</PresentationFormat>
  <Paragraphs>573</Paragraphs>
  <Slides>29</Slides>
  <Notes>25</Notes>
  <HiddenSlides>0</HiddenSlides>
  <MMClips>0</MMClips>
  <ScaleCrop>false</ScaleCrop>
  <HeadingPairs>
    <vt:vector size="4" baseType="variant">
      <vt:variant>
        <vt:lpstr>Theme</vt:lpstr>
      </vt:variant>
      <vt:variant>
        <vt:i4>5</vt:i4>
      </vt:variant>
      <vt:variant>
        <vt:lpstr>Slide Titles</vt:lpstr>
      </vt:variant>
      <vt:variant>
        <vt:i4>29</vt:i4>
      </vt:variant>
    </vt:vector>
  </HeadingPairs>
  <TitlesOfParts>
    <vt:vector size="34" baseType="lpstr">
      <vt:lpstr>Default with exhibit #</vt:lpstr>
      <vt:lpstr>Default with figure #</vt:lpstr>
      <vt:lpstr>Title page</vt:lpstr>
      <vt:lpstr>KCMU Presentation Template</vt:lpstr>
      <vt:lpstr>1_Default with figure #</vt:lpstr>
      <vt:lpstr>Medicaid: Moving Forward</vt:lpstr>
      <vt:lpstr>The basic foundations of Medicaid are still with us today.</vt:lpstr>
      <vt:lpstr>But Medicaid has evolved over time to meet changing needs.</vt:lpstr>
      <vt:lpstr>Medicaid plays a central role in our health care system</vt:lpstr>
      <vt:lpstr>And makes up a significant portion of total health coverage and spending. </vt:lpstr>
      <vt:lpstr>Medicaid is a major financing source for health care services.</vt:lpstr>
      <vt:lpstr>And the primary payer for long term care.</vt:lpstr>
      <vt:lpstr>Medicaid spending is mostly for the elderly and people with disabilities.</vt:lpstr>
      <vt:lpstr>Medical and long-term care needs drive Medicaid spending.</vt:lpstr>
      <vt:lpstr>The majority of Medicaid expenditures are for acute care.</vt:lpstr>
      <vt:lpstr>Over half of all Medicaid beneficiaries receive their care in comprehensive risk-based MCOs.   </vt:lpstr>
      <vt:lpstr>Federal and state governments share Medicaid costs.</vt:lpstr>
      <vt:lpstr>Medicaid is both a spending item and a source of federal revenue in state budgets.</vt:lpstr>
      <vt:lpstr>Medicaid spending and enrollment are affected by changes in economic conditions and policy.</vt:lpstr>
      <vt:lpstr>Medicaid Helps a Range of Low-Income Individuals</vt:lpstr>
      <vt:lpstr>How Broad is Medicaid’s Reach?</vt:lpstr>
      <vt:lpstr>Compared to the uninsured, Medicaid coverage increases access to care.</vt:lpstr>
      <vt:lpstr>Top 5% of Enrollees Accounted for More than Half of Medicaid Spending, FY 2011</vt:lpstr>
      <vt:lpstr>Dual Eligibles have significant health problems.</vt:lpstr>
      <vt:lpstr>Duals Account for 36% of Medicaid Spending, FY 2011</vt:lpstr>
      <vt:lpstr>Medicaid at 50: Moving to the future</vt:lpstr>
      <vt:lpstr>Children and pregnant women had traditionally been covered at higher income levels compared to adults.</vt:lpstr>
      <vt:lpstr>The ACA Medicaid expansion fills current gaps in coverage.</vt:lpstr>
      <vt:lpstr>But not all states have expanded Medicaid.</vt:lpstr>
      <vt:lpstr>In states that have not expanded Medicaid under the ACA, there are large gaps in coverage available for adults.</vt:lpstr>
      <vt:lpstr>Nationwide, there are 3.7 Million low-income adults estimated to fall into the coverage gap.</vt:lpstr>
      <vt:lpstr>The ACA modernizes the Medicaid application and enrollment experience in all states.</vt:lpstr>
      <vt:lpstr>While other key reforms bolster primary care and focus on transforming care delivery and payment systems. </vt:lpstr>
      <vt:lpstr>Medicaid Policy Issues Going Forward</vt:lpstr>
    </vt:vector>
  </TitlesOfParts>
  <Company>Kaiser Family Foundation</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Medicaid: Moving Forward</dc:title>
  <dc:creator>Jessica Smith</dc:creator>
  <cp:lastModifiedBy>Salem Mengistu</cp:lastModifiedBy>
  <cp:revision>65</cp:revision>
  <cp:lastPrinted>2015-09-09T19:27:11Z</cp:lastPrinted>
  <dcterms:created xsi:type="dcterms:W3CDTF">2014-09-23T21:22:10Z</dcterms:created>
  <dcterms:modified xsi:type="dcterms:W3CDTF">2015-10-16T14:41:52Z</dcterms:modified>
</cp:coreProperties>
</file>