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52089642640825"/>
          <c:y val="3.1609195402298854E-2"/>
          <c:w val="0.74429380622294006"/>
          <c:h val="0.71108426101909672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$1,000-$1,499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0.22</c:v>
                </c:pt>
                <c:pt idx="1">
                  <c:v>0.14000000000000001</c:v>
                </c:pt>
                <c:pt idx="2">
                  <c:v>0.16</c:v>
                </c:pt>
              </c:numCache>
            </c:numRef>
          </c:val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$1,500-$1,999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0.25</c:v>
                </c:pt>
                <c:pt idx="1">
                  <c:v>0.31</c:v>
                </c:pt>
                <c:pt idx="2">
                  <c:v>0.3</c:v>
                </c:pt>
              </c:numCache>
            </c:numRef>
          </c:val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$2,000-$2,999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0.34</c:v>
                </c:pt>
                <c:pt idx="1">
                  <c:v>0.34</c:v>
                </c:pt>
                <c:pt idx="2">
                  <c:v>0.33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0.19</c:v>
                </c:pt>
                <c:pt idx="1">
                  <c:v>0.22</c:v>
                </c:pt>
                <c:pt idx="2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501952"/>
        <c:axId val="141503488"/>
      </c:barChart>
      <c:catAx>
        <c:axId val="141501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141503488"/>
        <c:crosses val="autoZero"/>
        <c:auto val="1"/>
        <c:lblAlgn val="ctr"/>
        <c:lblOffset val="100"/>
        <c:noMultiLvlLbl val="0"/>
      </c:catAx>
      <c:valAx>
        <c:axId val="14150348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141501952"/>
        <c:crossesAt val="1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0489658343989053"/>
          <c:y val="0.86420716806950859"/>
          <c:w val="0.70013549588352741"/>
          <c:h val="8.4068693999456962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744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560968"/>
              </p:ext>
            </p:extLst>
          </p:nvPr>
        </p:nvGraphicFramePr>
        <p:xfrm>
          <a:off x="228600" y="1676400"/>
          <a:ext cx="8915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096000"/>
            <a:ext cx="8321040" cy="6705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In </a:t>
            </a:r>
            <a:r>
              <a:rPr lang="en-US" sz="1100" dirty="0">
                <a:latin typeface="Calibri" pitchFamily="34" charset="0"/>
              </a:rPr>
              <a:t>HSA-qualified HDHPs, the legal minimum deductible for 2015 is $</a:t>
            </a:r>
            <a:r>
              <a:rPr lang="en-US" sz="1100" dirty="0" smtClean="0">
                <a:latin typeface="Calibri" pitchFamily="34" charset="0"/>
              </a:rPr>
              <a:t>1,300 for </a:t>
            </a:r>
            <a:r>
              <a:rPr lang="en-US" sz="1100" dirty="0">
                <a:latin typeface="Calibri" pitchFamily="34" charset="0"/>
              </a:rPr>
              <a:t>single coverage and $2,600 for family coverage</a:t>
            </a:r>
            <a:r>
              <a:rPr lang="en-US" sz="1100" dirty="0" smtClean="0">
                <a:latin typeface="Calibri" pitchFamily="34" charset="0"/>
              </a:rPr>
              <a:t>. Therefore</a:t>
            </a:r>
            <a:r>
              <a:rPr lang="en-US" sz="1100" dirty="0">
                <a:latin typeface="Calibri" pitchFamily="34" charset="0"/>
              </a:rPr>
              <a:t>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1,300</a:t>
            </a:r>
            <a:r>
              <a:rPr lang="en-US" sz="1100" dirty="0">
                <a:latin typeface="Calibri" pitchFamily="34" charset="0"/>
              </a:rPr>
              <a:t>.  </a:t>
            </a:r>
          </a:p>
          <a:p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107288"/>
            <a:ext cx="8961120" cy="1492912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8.9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General Annual Deductible Amounts for Single Coverage, HSA-Qualified HDHPs and HDHP/HRAs, </a:t>
            </a:r>
            <a:r>
              <a:rPr lang="en-US" sz="2400" dirty="0" smtClean="0">
                <a:latin typeface="Calibri" pitchFamily="34" charset="0"/>
              </a:rPr>
              <a:t>2015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00" y="2862072"/>
            <a:ext cx="7620000" cy="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02820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8.9 Distribution of Covered Workers with the Following General Annual Deductible Amounts for Single Coverage, HSA-Qualified HDHPs and HDHP/HRAs,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8.9 Distribution of Covered Workers with the Following General Annual Deductible Amounts for Single Coverage, HSA-Qualified HDHPs and HDHP/HRAs, 2015</dc:title>
  <dc:creator>Michelle Long</dc:creator>
  <cp:lastModifiedBy>Michelle Long</cp:lastModifiedBy>
  <cp:revision>1</cp:revision>
  <dcterms:created xsi:type="dcterms:W3CDTF">2015-09-14T16:48:55Z</dcterms:created>
  <dcterms:modified xsi:type="dcterms:W3CDTF">2015-09-14T16:48:55Z</dcterms:modified>
</cp:coreProperties>
</file>