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4359901346951E-2"/>
          <c:y val="3.5060470478772698E-2"/>
          <c:w val="0.92512321964664979"/>
          <c:h val="0.7757910791078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0.09</c:v>
                </c:pt>
                <c:pt idx="1">
                  <c:v>0.15</c:v>
                </c:pt>
                <c:pt idx="2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0.09</c:v>
                </c:pt>
                <c:pt idx="1">
                  <c:v>0.16</c:v>
                </c:pt>
                <c:pt idx="2">
                  <c:v>0.24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 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0.09</c:v>
                </c:pt>
                <c:pt idx="1">
                  <c:v>0.15</c:v>
                </c:pt>
                <c:pt idx="2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3"/>
        <c:axId val="140200192"/>
        <c:axId val="140218368"/>
      </c:barChart>
      <c:catAx>
        <c:axId val="140200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40218368"/>
        <c:crosses val="autoZero"/>
        <c:auto val="1"/>
        <c:lblAlgn val="ctr"/>
        <c:lblOffset val="100"/>
        <c:noMultiLvlLbl val="0"/>
      </c:catAx>
      <c:valAx>
        <c:axId val="14021836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402001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864167014198637"/>
          <c:y val="0.92478536722840976"/>
          <c:w val="0.67498592840749339"/>
          <c:h val="5.8657200972673067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0194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3913035"/>
              </p:ext>
            </p:extLst>
          </p:nvPr>
        </p:nvGraphicFramePr>
        <p:xfrm>
          <a:off x="46037" y="1523999"/>
          <a:ext cx="9051925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Tests found no statistical differences between </a:t>
            </a:r>
            <a:r>
              <a:rPr lang="en-US" sz="1100" dirty="0">
                <a:latin typeface="Calibri" pitchFamily="34" charset="0"/>
              </a:rPr>
              <a:t>All Small Firms and All Large Firms </a:t>
            </a:r>
            <a:r>
              <a:rPr lang="en-US" sz="1100" dirty="0" smtClean="0">
                <a:latin typeface="Calibri" pitchFamily="34" charset="0"/>
              </a:rPr>
              <a:t>within each </a:t>
            </a:r>
            <a:r>
              <a:rPr lang="en-US" sz="1100" dirty="0">
                <a:latin typeface="Calibri" pitchFamily="34" charset="0"/>
              </a:rPr>
              <a:t>category (p&lt;.05).  </a:t>
            </a:r>
          </a:p>
          <a:p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8.6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Enrolled in an HDHP/HRA or HSA-Qualified HDHP, by Firm Size,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163056" y="1752600"/>
            <a:ext cx="0" cy="358140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27492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8.6 Percentage of Covered Workers Enrolled in an HDHP/HRA or HSA-Qualified HDHP,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8.6 Percentage of Covered Workers Enrolled in an HDHP/HRA or HSA-Qualified HDHP, by Firm Size, 2015</dc:title>
  <dc:creator>Michelle Long</dc:creator>
  <cp:lastModifiedBy>Michelle Long</cp:lastModifiedBy>
  <cp:revision>1</cp:revision>
  <dcterms:created xsi:type="dcterms:W3CDTF">2015-09-14T16:48:56Z</dcterms:created>
  <dcterms:modified xsi:type="dcterms:W3CDTF">2015-09-14T16:48:56Z</dcterms:modified>
</cp:coreProperties>
</file>