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245975890181866E-2"/>
          <c:y val="3.2513998250218723E-2"/>
          <c:w val="0.9235298353192577"/>
          <c:h val="0.79962685914260723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HDHP/HRA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Sheet1!$B$2:$B$11</c:f>
              <c:numCache>
                <c:formatCode>0%</c:formatCode>
                <c:ptCount val="10"/>
                <c:pt idx="0">
                  <c:v>0.02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 formatCode="0%&quot;*&quot;">
                  <c:v>7.0000000000000007E-2</c:v>
                </c:pt>
                <c:pt idx="5">
                  <c:v>0.08</c:v>
                </c:pt>
                <c:pt idx="6">
                  <c:v>0.08</c:v>
                </c:pt>
                <c:pt idx="7">
                  <c:v>0.09</c:v>
                </c:pt>
                <c:pt idx="8">
                  <c:v>7.0000000000000007E-2</c:v>
                </c:pt>
                <c:pt idx="9">
                  <c:v>0.09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HSA-Qualified HDHP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Sheet1!$C$2:$C$11</c:f>
              <c:numCache>
                <c:formatCode>0%</c:formatCode>
                <c:ptCount val="10"/>
                <c:pt idx="0">
                  <c:v>0.02</c:v>
                </c:pt>
                <c:pt idx="1">
                  <c:v>0.03</c:v>
                </c:pt>
                <c:pt idx="2" formatCode="0%&quot;*&quot;">
                  <c:v>0.04</c:v>
                </c:pt>
                <c:pt idx="3">
                  <c:v>0.06</c:v>
                </c:pt>
                <c:pt idx="4">
                  <c:v>0.06</c:v>
                </c:pt>
                <c:pt idx="5" formatCode="0%&quot;*&quot;">
                  <c:v>0.09</c:v>
                </c:pt>
                <c:pt idx="6">
                  <c:v>0.11</c:v>
                </c:pt>
                <c:pt idx="7">
                  <c:v>0.11</c:v>
                </c:pt>
                <c:pt idx="8">
                  <c:v>0.14000000000000001</c:v>
                </c:pt>
                <c:pt idx="9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100"/>
        <c:axId val="139309056"/>
        <c:axId val="139310592"/>
      </c:barChart>
      <c:catAx>
        <c:axId val="13930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9310592"/>
        <c:crosses val="autoZero"/>
        <c:auto val="1"/>
        <c:lblAlgn val="ctr"/>
        <c:lblOffset val="100"/>
        <c:noMultiLvlLbl val="0"/>
      </c:catAx>
      <c:valAx>
        <c:axId val="13931059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393090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9464032703876623E-2"/>
          <c:y val="5.137904636920388E-2"/>
          <c:w val="0.32549659721738322"/>
          <c:h val="8.195428696412948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Calibri" panose="020F0502020204030204" pitchFamily="34" charset="0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0.91365</cdr:x>
      <cdr:y>0.13333</cdr:y>
    </cdr:from>
    <cdr:to>
      <cdr:x>0.96357</cdr:x>
      <cdr:y>0.19055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67032" y="609585"/>
          <a:ext cx="42992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24%</a:t>
          </a:r>
        </a:p>
      </cdr:txBody>
    </cdr:sp>
  </cdr:relSizeAnchor>
  <cdr:relSizeAnchor xmlns:cdr="http://schemas.openxmlformats.org/drawingml/2006/chartDrawing">
    <cdr:from>
      <cdr:x>0.82515</cdr:x>
      <cdr:y>0.2</cdr:y>
    </cdr:from>
    <cdr:to>
      <cdr:x>0.87508</cdr:x>
      <cdr:y>0.25722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105037" y="914400"/>
          <a:ext cx="42992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20%</a:t>
          </a:r>
        </a:p>
      </cdr:txBody>
    </cdr:sp>
  </cdr:relSizeAnchor>
  <cdr:relSizeAnchor xmlns:cdr="http://schemas.openxmlformats.org/drawingml/2006/chartDrawing">
    <cdr:from>
      <cdr:x>0.72781</cdr:x>
      <cdr:y>0.23333</cdr:y>
    </cdr:from>
    <cdr:to>
      <cdr:x>0.77773</cdr:x>
      <cdr:y>0.29055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266838" y="1066785"/>
          <a:ext cx="42992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20%</a:t>
          </a:r>
        </a:p>
      </cdr:txBody>
    </cdr:sp>
  </cdr:relSizeAnchor>
  <cdr:relSizeAnchor xmlns:cdr="http://schemas.openxmlformats.org/drawingml/2006/chartDrawing">
    <cdr:from>
      <cdr:x>0.63046</cdr:x>
      <cdr:y>0.26667</cdr:y>
    </cdr:from>
    <cdr:to>
      <cdr:x>0.68039</cdr:x>
      <cdr:y>0.32389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428639" y="1219215"/>
          <a:ext cx="42992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19</a:t>
          </a:r>
          <a:r>
            <a:rPr lang="en-US" sz="110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0.53786</cdr:x>
      <cdr:y>0.31667</cdr:y>
    </cdr:from>
    <cdr:to>
      <cdr:x>0.59599</cdr:x>
      <cdr:y>0.37389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631335" y="1447815"/>
          <a:ext cx="50045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17</a:t>
          </a:r>
          <a:r>
            <a:rPr lang="en-US" sz="1100" dirty="0" smtClean="0">
              <a:latin typeface="Calibri" panose="020F0502020204030204" pitchFamily="34" charset="0"/>
              <a:cs typeface="Meta Offc Pro"/>
            </a:rPr>
            <a:t>%*</a:t>
          </a:r>
        </a:p>
      </cdr:txBody>
    </cdr:sp>
  </cdr:relSizeAnchor>
  <cdr:relSizeAnchor xmlns:cdr="http://schemas.openxmlformats.org/drawingml/2006/chartDrawing">
    <cdr:from>
      <cdr:x>0.44937</cdr:x>
      <cdr:y>0.41667</cdr:y>
    </cdr:from>
    <cdr:to>
      <cdr:x>0.5075</cdr:x>
      <cdr:y>0.47389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869383" y="1905015"/>
          <a:ext cx="50045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13</a:t>
          </a:r>
          <a:r>
            <a:rPr lang="en-US" sz="1100" dirty="0" smtClean="0">
              <a:latin typeface="Calibri" panose="020F0502020204030204" pitchFamily="34" charset="0"/>
              <a:cs typeface="Meta Offc Pro"/>
            </a:rPr>
            <a:t>%*</a:t>
          </a:r>
        </a:p>
      </cdr:txBody>
    </cdr:sp>
  </cdr:relSizeAnchor>
  <cdr:relSizeAnchor xmlns:cdr="http://schemas.openxmlformats.org/drawingml/2006/chartDrawing">
    <cdr:from>
      <cdr:x>0.36422</cdr:x>
      <cdr:y>0.53333</cdr:y>
    </cdr:from>
    <cdr:to>
      <cdr:x>0.40578</cdr:x>
      <cdr:y>0.59055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136186" y="2438385"/>
          <a:ext cx="35779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8%</a:t>
          </a:r>
        </a:p>
      </cdr:txBody>
    </cdr:sp>
  </cdr:relSizeAnchor>
  <cdr:relSizeAnchor xmlns:cdr="http://schemas.openxmlformats.org/drawingml/2006/chartDrawing">
    <cdr:from>
      <cdr:x>0.26716</cdr:x>
      <cdr:y>0.58333</cdr:y>
    </cdr:from>
    <cdr:to>
      <cdr:x>0.30872</cdr:x>
      <cdr:y>0.64055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300441" y="2666985"/>
          <a:ext cx="35779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8%</a:t>
          </a:r>
        </a:p>
      </cdr:txBody>
    </cdr:sp>
  </cdr:relSizeAnchor>
  <cdr:relSizeAnchor xmlns:cdr="http://schemas.openxmlformats.org/drawingml/2006/chartDrawing">
    <cdr:from>
      <cdr:x>0.17866</cdr:x>
      <cdr:y>0.61667</cdr:y>
    </cdr:from>
    <cdr:to>
      <cdr:x>0.22022</cdr:x>
      <cdr:y>0.67389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538403" y="2819415"/>
          <a:ext cx="35779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5</a:t>
          </a:r>
          <a:r>
            <a:rPr lang="en-US" sz="110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0.09017</cdr:x>
      <cdr:y>0.66667</cdr:y>
    </cdr:from>
    <cdr:to>
      <cdr:x>0.13173</cdr:x>
      <cdr:y>0.72389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76451" y="3048015"/>
          <a:ext cx="35779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>
              <a:latin typeface="Calibri" panose="020F0502020204030204" pitchFamily="34" charset="0"/>
              <a:cs typeface="Meta Offc Pro"/>
            </a:rPr>
            <a:t>4</a:t>
          </a:r>
          <a:r>
            <a:rPr lang="en-US" sz="110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5851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385243"/>
              </p:ext>
            </p:extLst>
          </p:nvPr>
        </p:nvGraphicFramePr>
        <p:xfrm>
          <a:off x="152401" y="1447800"/>
          <a:ext cx="8610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</a:t>
            </a:r>
            <a:r>
              <a:rPr lang="en-US" sz="1100" dirty="0">
                <a:latin typeface="Calibri" pitchFamily="34" charset="0"/>
              </a:rPr>
              <a:t>is statistically different from estimate for the previous year shown (p&lt;.05).  </a:t>
            </a:r>
            <a:endParaRPr lang="en-US" sz="1100" dirty="0" smtClean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</a:t>
            </a:r>
            <a:r>
              <a:rPr lang="en-US" sz="1100" dirty="0" smtClean="0">
                <a:latin typeface="Calibri" pitchFamily="34" charset="0"/>
              </a:rPr>
              <a:t>:  Covered Workers enrolled in an HDHP/SO are enrolled in either an HDHP/HRA or a HSA-Qualified HDHP.  For more information, see the Survey Methodology Section.  The percentages of covered workers enrolled in an HDHP/SO may not equal the sum of </a:t>
            </a:r>
            <a:r>
              <a:rPr lang="en-US" sz="1100" dirty="0">
                <a:latin typeface="Calibri" pitchFamily="34" charset="0"/>
              </a:rPr>
              <a:t>HDHP/HRA </a:t>
            </a:r>
            <a:r>
              <a:rPr lang="en-US" sz="1100" dirty="0" smtClean="0">
                <a:latin typeface="Calibri" pitchFamily="34" charset="0"/>
              </a:rPr>
              <a:t>and HSA-Qualified HDHP enrollment estimates due to rounding.</a:t>
            </a:r>
            <a:endParaRPr lang="en-US" sz="1100" dirty="0">
              <a:latin typeface="Calibri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2006-2015.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1277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Percentage of Covered Workers Enrolled in an HDHP/HRA or HSA-Qualified HDHP, </a:t>
            </a:r>
            <a:r>
              <a:rPr lang="en-US" sz="2400" dirty="0" smtClean="0">
                <a:latin typeface="Calibri" pitchFamily="34" charset="0"/>
              </a:rPr>
              <a:t>2006-2015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3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8.5 Percentage of Covered Workers Enrolled in an HDHP/HRA or HSA-Qualified HDHP, 2006-2015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8.5 Percentage of Covered Workers Enrolled in an HDHP/HRA or HSA-Qualified HDHP, 2006-2015</dc:title>
  <dc:creator>Michelle Long</dc:creator>
  <cp:lastModifiedBy>Michelle Long</cp:lastModifiedBy>
  <cp:revision>1</cp:revision>
  <dcterms:created xsi:type="dcterms:W3CDTF">2015-09-14T16:48:57Z</dcterms:created>
  <dcterms:modified xsi:type="dcterms:W3CDTF">2015-09-14T16:48:57Z</dcterms:modified>
</cp:coreProperties>
</file>