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540435650671869E-2"/>
          <c:y val="3.921308447555167E-2"/>
          <c:w val="0.9524595643493281"/>
          <c:h val="0.7584947020511324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0.04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0.05</c:v>
                </c:pt>
                <c:pt idx="2" formatCode="0%&quot;*&quot;">
                  <c:v>0.16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Sheet1!$B$4:$D$4</c:f>
              <c:numCache>
                <c:formatCode>0%"*"</c:formatCode>
                <c:ptCount val="3"/>
                <c:pt idx="0" formatCode="0%">
                  <c:v>0.1</c:v>
                </c:pt>
                <c:pt idx="1">
                  <c:v>0.13</c:v>
                </c:pt>
                <c:pt idx="2" formatCode="0%">
                  <c:v>0.18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0.13</c:v>
                </c:pt>
                <c:pt idx="1">
                  <c:v>0.15</c:v>
                </c:pt>
                <c:pt idx="2">
                  <c:v>0.21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0.11</c:v>
                </c:pt>
                <c:pt idx="1">
                  <c:v>0.18</c:v>
                </c:pt>
                <c:pt idx="2" formatCode="0%&quot;*&quot;">
                  <c:v>0.26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0.15</c:v>
                </c:pt>
                <c:pt idx="1">
                  <c:v>0.21</c:v>
                </c:pt>
                <c:pt idx="2">
                  <c:v>0.32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0.23</c:v>
                </c:pt>
                <c:pt idx="1">
                  <c:v>0.26</c:v>
                </c:pt>
                <c:pt idx="2" formatCode="0%&quot;*&quot;">
                  <c:v>0.41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0.31</c:v>
                </c:pt>
                <c:pt idx="1">
                  <c:v>0.33</c:v>
                </c:pt>
                <c:pt idx="2">
                  <c:v>0.4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Sheet1!$B$10:$D$10</c:f>
              <c:numCache>
                <c:formatCode>0%</c:formatCode>
                <c:ptCount val="3"/>
                <c:pt idx="0">
                  <c:v>0.22</c:v>
                </c:pt>
                <c:pt idx="1">
                  <c:v>0.39</c:v>
                </c:pt>
                <c:pt idx="2">
                  <c:v>0.43</c:v>
                </c:pt>
              </c:numCache>
            </c:numRef>
          </c:val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2014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Sheet1!$B$11:$D$11</c:f>
              <c:numCache>
                <c:formatCode>0%</c:formatCode>
                <c:ptCount val="3"/>
                <c:pt idx="0">
                  <c:v>0.27</c:v>
                </c:pt>
                <c:pt idx="1">
                  <c:v>0.38</c:v>
                </c:pt>
                <c:pt idx="2">
                  <c:v>0.45</c:v>
                </c:pt>
              </c:numCache>
            </c:numRef>
          </c:val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7.0028011204481795E-3"/>
                  <c:y val="3.0864197530864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Sheet1!$B$12:$D$12</c:f>
              <c:numCache>
                <c:formatCode>0%</c:formatCode>
                <c:ptCount val="3"/>
                <c:pt idx="0">
                  <c:v>0.25</c:v>
                </c:pt>
                <c:pt idx="1">
                  <c:v>0.38</c:v>
                </c:pt>
                <c:pt idx="2" formatCode="0%&quot;*&quot;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2"/>
        <c:overlap val="-46"/>
        <c:axId val="141522432"/>
        <c:axId val="141523968"/>
      </c:barChart>
      <c:catAx>
        <c:axId val="14152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41523968"/>
        <c:crosses val="autoZero"/>
        <c:auto val="1"/>
        <c:lblAlgn val="ctr"/>
        <c:lblOffset val="100"/>
        <c:noMultiLvlLbl val="0"/>
      </c:catAx>
      <c:valAx>
        <c:axId val="1415239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1522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094095609843642"/>
          <c:y val="0.92513609409934872"/>
          <c:w val="0.70522287278192786"/>
          <c:h val="6.328254107125497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960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74367"/>
              </p:ext>
            </p:extLst>
          </p:nvPr>
        </p:nvGraphicFramePr>
        <p:xfrm>
          <a:off x="0" y="1524000"/>
          <a:ext cx="9067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15000"/>
            <a:ext cx="8321040" cy="1051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The 2015 </a:t>
            </a:r>
            <a:r>
              <a:rPr lang="en-US" sz="1100" dirty="0">
                <a:latin typeface="Calibri" pitchFamily="34" charset="0"/>
              </a:rPr>
              <a:t>estimate includes </a:t>
            </a:r>
            <a:r>
              <a:rPr lang="en-US" sz="1100" dirty="0" smtClean="0">
                <a:latin typeface="Calibri" pitchFamily="34" charset="0"/>
              </a:rPr>
              <a:t>1.3%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 The comparable percentages for previous years are: 2005 [0.3%], 2006 [0.4</a:t>
            </a:r>
            <a:r>
              <a:rPr lang="en-US" sz="1100" dirty="0" smtClean="0">
                <a:latin typeface="Calibri" pitchFamily="34" charset="0"/>
              </a:rPr>
              <a:t>%], 2007 </a:t>
            </a:r>
            <a:r>
              <a:rPr lang="en-US" sz="1100" dirty="0">
                <a:latin typeface="Calibri" pitchFamily="34" charset="0"/>
              </a:rPr>
              <a:t>[0.2%], 2008 [0.3%], 2009 [&lt;0.1%], 2010 [0.3%], </a:t>
            </a:r>
            <a:r>
              <a:rPr lang="en-US" sz="1100" dirty="0" smtClean="0">
                <a:latin typeface="Calibri" pitchFamily="34" charset="0"/>
              </a:rPr>
              <a:t>2011[1.8%], 2012 [</a:t>
            </a:r>
            <a:r>
              <a:rPr lang="en-US" sz="1100" dirty="0">
                <a:latin typeface="Calibri" pitchFamily="34" charset="0"/>
              </a:rPr>
              <a:t>0.6%], </a:t>
            </a:r>
            <a:r>
              <a:rPr lang="en-US" sz="1100" dirty="0" smtClean="0">
                <a:latin typeface="Calibri" pitchFamily="34" charset="0"/>
              </a:rPr>
              <a:t>2013 [</a:t>
            </a:r>
            <a:r>
              <a:rPr lang="en-US" sz="1100" dirty="0">
                <a:latin typeface="Calibri" pitchFamily="34" charset="0"/>
              </a:rPr>
              <a:t>1.0%], and </a:t>
            </a:r>
            <a:r>
              <a:rPr lang="en-US" sz="1100" dirty="0" smtClean="0">
                <a:latin typeface="Calibri" pitchFamily="34" charset="0"/>
              </a:rPr>
              <a:t>2014 [0.6%]. 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2005-2015.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HDHP/SO, by Firm Size, </a:t>
            </a:r>
            <a:r>
              <a:rPr lang="en-US" sz="2400" dirty="0" smtClean="0">
                <a:latin typeface="Calibri" pitchFamily="34" charset="0"/>
              </a:rPr>
              <a:t>2005-2015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52169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8.3 Among Firms Offering Health Benefits, Percentage That Offer an HDHP/SO, by Firm Size, 2005-2015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8.3 Among Firms Offering Health Benefits, Percentage That Offer an HDHP/SO, by Firm Size, 2005-2015</dc:title>
  <dc:creator>Michelle Long</dc:creator>
  <cp:lastModifiedBy>Michelle Long</cp:lastModifiedBy>
  <cp:revision>1</cp:revision>
  <dcterms:created xsi:type="dcterms:W3CDTF">2015-09-14T16:48:58Z</dcterms:created>
  <dcterms:modified xsi:type="dcterms:W3CDTF">2015-09-14T16:48:59Z</dcterms:modified>
</cp:coreProperties>
</file>