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07276601035647"/>
          <c:y val="3.1168543732902759E-2"/>
          <c:w val="0.71800787401574806"/>
          <c:h val="0.7217741861214718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$1-$999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0.48</c:v>
                </c:pt>
                <c:pt idx="1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$1,000-$1,499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0.15</c:v>
                </c:pt>
                <c:pt idx="1">
                  <c:v>0.28000000000000003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$1,500-$1,999</c:v>
                </c:pt>
              </c:strCache>
            </c:strRef>
          </c:tx>
          <c:spPr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0.12</c:v>
                </c:pt>
                <c:pt idx="1">
                  <c:v>0.25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$2,000-$2,499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0.16</c:v>
                </c:pt>
                <c:pt idx="1">
                  <c:v>7.0000000000000007E-2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$2,500-$2,999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0.03</c:v>
                </c:pt>
                <c:pt idx="1">
                  <c:v>0.02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0.06</c:v>
                </c:pt>
                <c:pt idx="1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446592"/>
        <c:axId val="144448128"/>
      </c:barChart>
      <c:catAx>
        <c:axId val="1444465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44448128"/>
        <c:crosses val="autoZero"/>
        <c:auto val="1"/>
        <c:lblAlgn val="ctr"/>
        <c:lblOffset val="100"/>
        <c:noMultiLvlLbl val="0"/>
      </c:catAx>
      <c:valAx>
        <c:axId val="14444812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44446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6543372703412074"/>
          <c:y val="0.89241607956900126"/>
          <c:w val="0.76966601049868777"/>
          <c:h val="7.722971662952248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7399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724421"/>
              </p:ext>
            </p:extLst>
          </p:nvPr>
        </p:nvGraphicFramePr>
        <p:xfrm>
          <a:off x="0" y="1676401"/>
          <a:ext cx="9144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321040" cy="6705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For </a:t>
            </a:r>
            <a:r>
              <a:rPr lang="en-US" sz="1100" dirty="0">
                <a:latin typeface="Calibri" pitchFamily="34" charset="0"/>
              </a:rPr>
              <a:t>family coverage, </a:t>
            </a:r>
            <a:r>
              <a:rPr lang="en-US" sz="1100" dirty="0" smtClean="0">
                <a:latin typeface="Calibri" pitchFamily="34" charset="0"/>
              </a:rPr>
              <a:t>44% </a:t>
            </a:r>
            <a:r>
              <a:rPr lang="en-US" sz="1100" dirty="0">
                <a:latin typeface="Calibri" pitchFamily="34" charset="0"/>
              </a:rPr>
              <a:t>of employers offering HSA-qualified HDHPs (covering </a:t>
            </a:r>
            <a:r>
              <a:rPr lang="en-US" sz="1100" dirty="0" smtClean="0">
                <a:latin typeface="Calibri" pitchFamily="34" charset="0"/>
              </a:rPr>
              <a:t>30% </a:t>
            </a:r>
            <a:r>
              <a:rPr lang="en-US" sz="1100" dirty="0">
                <a:latin typeface="Calibri" pitchFamily="34" charset="0"/>
              </a:rPr>
              <a:t>of workers enrolled in these plans) do not make contributions towards the HSAs that their workers establish.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</a:t>
            </a:r>
            <a:r>
              <a:rPr lang="en-US" sz="1100" dirty="0">
                <a:latin typeface="Calibri" pitchFamily="34" charset="0"/>
              </a:rPr>
              <a:t>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508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Distribution of Covered Workers with the Following Annual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Employer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Contributions to their HRA or HSA, for Family Coverage,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2015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10899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8.15 Distribution of Covered Workers with the Following Annual  Employer Contributions to their HRA or HSA, for Family Coverage,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8.15 Distribution of Covered Workers with the Following Annual  Employer Contributions to their HRA or HSA, for Family Coverage, 2015</dc:title>
  <dc:creator>Michelle Long</dc:creator>
  <cp:lastModifiedBy>Michelle Long</cp:lastModifiedBy>
  <cp:revision>1</cp:revision>
  <dcterms:created xsi:type="dcterms:W3CDTF">2015-09-14T16:48:50Z</dcterms:created>
  <dcterms:modified xsi:type="dcterms:W3CDTF">2015-09-14T16:48:50Z</dcterms:modified>
</cp:coreProperties>
</file>