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85533740060815"/>
          <c:y val="3.1168543732902759E-2"/>
          <c:w val="0.69830870229260622"/>
          <c:h val="0.689610388741127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$1-$399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</c:v>
                </c:pt>
                <c:pt idx="1">
                  <c:v>0.21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$400-$799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0.35</c:v>
                </c:pt>
                <c:pt idx="1">
                  <c:v>0.41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$800-$1,199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0.28000000000000003</c:v>
                </c:pt>
                <c:pt idx="1">
                  <c:v>0.18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$1,200-$1,599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7.0000000000000007E-2</c:v>
                </c:pt>
                <c:pt idx="1">
                  <c:v>0.13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$1,600 or More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0.2</c:v>
                </c:pt>
                <c:pt idx="1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2651264"/>
        <c:axId val="113595136"/>
      </c:barChart>
      <c:catAx>
        <c:axId val="11265126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13595136"/>
        <c:crosses val="autoZero"/>
        <c:auto val="1"/>
        <c:lblAlgn val="ctr"/>
        <c:lblOffset val="100"/>
        <c:noMultiLvlLbl val="0"/>
      </c:catAx>
      <c:valAx>
        <c:axId val="11359513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126512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1580326836556874E-2"/>
          <c:y val="0.87176721180754568"/>
          <c:w val="0.83301673400961662"/>
          <c:h val="5.1728180848056575E-2"/>
        </c:manualLayout>
      </c:layout>
      <c:overlay val="0"/>
      <c:txPr>
        <a:bodyPr/>
        <a:lstStyle/>
        <a:p>
          <a:pPr>
            <a:defRPr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 w="19050"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77E3A-73CE-45AE-88D1-E59F2022FF7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7CFCB-C964-49A6-B90B-7AB773C5B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57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56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4274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8574468"/>
              </p:ext>
            </p:extLst>
          </p:nvPr>
        </p:nvGraphicFramePr>
        <p:xfrm>
          <a:off x="92075" y="1295401"/>
          <a:ext cx="9051925" cy="483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63640"/>
            <a:ext cx="8321040" cy="594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</a:t>
            </a:r>
            <a:r>
              <a:rPr lang="en-US" sz="1100" dirty="0">
                <a:latin typeface="Calibri" pitchFamily="34" charset="0"/>
              </a:rPr>
              <a:t>For single coverage, </a:t>
            </a:r>
            <a:r>
              <a:rPr lang="en-US" sz="1100" dirty="0" smtClean="0">
                <a:latin typeface="Calibri" pitchFamily="34" charset="0"/>
              </a:rPr>
              <a:t>45% </a:t>
            </a:r>
            <a:r>
              <a:rPr lang="en-US" sz="1100" dirty="0">
                <a:latin typeface="Calibri" pitchFamily="34" charset="0"/>
              </a:rPr>
              <a:t>of employers offering HSA-qualified HDHPs (covering </a:t>
            </a:r>
            <a:r>
              <a:rPr lang="en-US" sz="1100" dirty="0" smtClean="0">
                <a:latin typeface="Calibri" pitchFamily="34" charset="0"/>
              </a:rPr>
              <a:t>30% </a:t>
            </a:r>
            <a:r>
              <a:rPr lang="en-US" sz="1100" dirty="0">
                <a:latin typeface="Calibri" pitchFamily="34" charset="0"/>
              </a:rPr>
              <a:t>of workers enrolled in these plans) do not make contributions towards the HSAs that their workers establish.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" y="15240"/>
            <a:ext cx="8961120" cy="12039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8.14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Covered Workers with the Following </a:t>
            </a:r>
            <a:r>
              <a:rPr lang="en-US" sz="2400" dirty="0" smtClean="0">
                <a:latin typeface="Calibri" pitchFamily="34" charset="0"/>
              </a:rPr>
              <a:t>Annual </a:t>
            </a:r>
            <a:r>
              <a:rPr lang="en-US" sz="2400" dirty="0">
                <a:latin typeface="Calibri" pitchFamily="34" charset="0"/>
              </a:rPr>
              <a:t>Employer Contributions to their HRA or HSA, </a:t>
            </a:r>
            <a:r>
              <a:rPr lang="en-US" sz="2400" dirty="0" smtClean="0">
                <a:latin typeface="Calibri" pitchFamily="34" charset="0"/>
              </a:rPr>
              <a:t>for </a:t>
            </a:r>
            <a:r>
              <a:rPr lang="en-US" sz="2400" dirty="0">
                <a:latin typeface="Calibri" pitchFamily="34" charset="0"/>
              </a:rPr>
              <a:t>Single Coverage, </a:t>
            </a:r>
            <a:r>
              <a:rPr lang="en-US" sz="2400" dirty="0" smtClean="0">
                <a:latin typeface="Calibri" pitchFamily="34" charset="0"/>
              </a:rPr>
              <a:t>2015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47618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8.14 Distribution of Covered Workers with the Following Annual Employer Contributions to their HRA or HSA, for Single Coverage,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8.14 Distribution of Covered Workers with the Following Annual Employer Contributions to their HRA or HSA, for Single Coverage, 2015</dc:title>
  <dc:creator>Michelle Long</dc:creator>
  <cp:lastModifiedBy>Michelle Long</cp:lastModifiedBy>
  <cp:revision>1</cp:revision>
  <dcterms:created xsi:type="dcterms:W3CDTF">2015-09-14T16:48:51Z</dcterms:created>
  <dcterms:modified xsi:type="dcterms:W3CDTF">2015-09-14T16:56:54Z</dcterms:modified>
</cp:coreProperties>
</file>