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644542869641296"/>
          <c:y val="0"/>
          <c:w val="0.76695527121609797"/>
          <c:h val="0.75847943902965631"/>
        </c:manualLayout>
      </c:layout>
      <c:barChart>
        <c:barDir val="bar"/>
        <c:grouping val="percentStacked"/>
        <c:varyColors val="0"/>
        <c:ser>
          <c:idx val="5"/>
          <c:order val="0"/>
          <c:tx>
            <c:strRef>
              <c:f>Sheet1!$B$1</c:f>
              <c:strCache>
                <c:ptCount val="1"/>
                <c:pt idx="0">
                  <c:v>$2,000-$2,999</c:v>
                </c:pt>
              </c:strCache>
            </c:strRef>
          </c:tx>
          <c:spPr>
            <a:solidFill>
              <a:schemeClr val="accent1"/>
            </a:solidFill>
            <a:ln w="12700"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FFFFFF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HDHP/SO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0.24</c:v>
                </c:pt>
                <c:pt idx="1">
                  <c:v>0.14000000000000001</c:v>
                </c:pt>
                <c:pt idx="2">
                  <c:v>0.17</c:v>
                </c:pt>
              </c:numCache>
            </c:numRef>
          </c:val>
        </c:ser>
        <c:ser>
          <c:idx val="0"/>
          <c:order val="1"/>
          <c:tx>
            <c:strRef>
              <c:f>Sheet1!$C$1</c:f>
              <c:strCache>
                <c:ptCount val="1"/>
                <c:pt idx="0">
                  <c:v>$3,000-$3,999</c:v>
                </c:pt>
              </c:strCache>
            </c:strRef>
          </c:tx>
          <c:spPr>
            <a:solidFill>
              <a:schemeClr val="accent2"/>
            </a:solidFill>
            <a:ln w="12700"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FFFFFF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HDHP/SO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0.18</c:v>
                </c:pt>
                <c:pt idx="1">
                  <c:v>0.34</c:v>
                </c:pt>
                <c:pt idx="2">
                  <c:v>0.3</c:v>
                </c:pt>
              </c:numCache>
            </c:numRef>
          </c:val>
        </c:ser>
        <c:ser>
          <c:idx val="1"/>
          <c:order val="2"/>
          <c:tx>
            <c:strRef>
              <c:f>Sheet1!$D$1</c:f>
              <c:strCache>
                <c:ptCount val="1"/>
                <c:pt idx="0">
                  <c:v>$4,000-$4,999</c:v>
                </c:pt>
              </c:strCache>
            </c:strRef>
          </c:tx>
          <c:spPr>
            <a:solidFill>
              <a:schemeClr val="accent3"/>
            </a:solidFill>
            <a:ln w="12700"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FFFFFF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HDHP/SO</c:v>
                </c:pt>
              </c:strCache>
            </c:strRef>
          </c:cat>
          <c:val>
            <c:numRef>
              <c:f>Sheet1!$D$2:$D$4</c:f>
              <c:numCache>
                <c:formatCode>0%</c:formatCode>
                <c:ptCount val="3"/>
                <c:pt idx="0">
                  <c:v>0.34</c:v>
                </c:pt>
                <c:pt idx="1">
                  <c:v>0.15</c:v>
                </c:pt>
                <c:pt idx="2">
                  <c:v>0.19</c:v>
                </c:pt>
              </c:numCache>
            </c:numRef>
          </c:val>
        </c:ser>
        <c:ser>
          <c:idx val="2"/>
          <c:order val="3"/>
          <c:tx>
            <c:strRef>
              <c:f>Sheet1!$E$1</c:f>
              <c:strCache>
                <c:ptCount val="1"/>
                <c:pt idx="0">
                  <c:v>$5,000 or More</c:v>
                </c:pt>
              </c:strCache>
            </c:strRef>
          </c:tx>
          <c:spPr>
            <a:solidFill>
              <a:schemeClr val="accent4"/>
            </a:solidFill>
            <a:ln w="12700"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0">
                    <a:solidFill>
                      <a:schemeClr val="bg1"/>
                    </a:solidFill>
                    <a:latin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HDHP/SO</c:v>
                </c:pt>
              </c:strCache>
            </c:strRef>
          </c:cat>
          <c:val>
            <c:numRef>
              <c:f>Sheet1!$E$2:$E$4</c:f>
              <c:numCache>
                <c:formatCode>0%</c:formatCode>
                <c:ptCount val="3"/>
                <c:pt idx="0">
                  <c:v>7.0000000000000007E-2</c:v>
                </c:pt>
                <c:pt idx="1">
                  <c:v>0.18</c:v>
                </c:pt>
                <c:pt idx="2">
                  <c:v>0.15</c:v>
                </c:pt>
              </c:numCache>
            </c:numRef>
          </c:val>
        </c:ser>
        <c:ser>
          <c:idx val="3"/>
          <c:order val="4"/>
          <c:tx>
            <c:strRef>
              <c:f>Sheet1!$F$1</c:f>
              <c:strCache>
                <c:ptCount val="1"/>
                <c:pt idx="0">
                  <c:v>$6,000 or More</c:v>
                </c:pt>
              </c:strCache>
            </c:strRef>
          </c:tx>
          <c:spPr>
            <a:solidFill>
              <a:schemeClr val="accent5"/>
            </a:solidFill>
            <a:ln w="12700"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HDHP/SO</c:v>
                </c:pt>
              </c:strCache>
            </c:strRef>
          </c:cat>
          <c:val>
            <c:numRef>
              <c:f>Sheet1!$F$2:$F$4</c:f>
              <c:numCache>
                <c:formatCode>0%</c:formatCode>
                <c:ptCount val="3"/>
                <c:pt idx="0">
                  <c:v>0.17</c:v>
                </c:pt>
                <c:pt idx="1">
                  <c:v>0.19</c:v>
                </c:pt>
                <c:pt idx="2">
                  <c:v>0.19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40266496"/>
        <c:axId val="140342016"/>
      </c:barChart>
      <c:catAx>
        <c:axId val="14026649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>
                <a:latin typeface="Calibri" pitchFamily="34" charset="0"/>
              </a:defRPr>
            </a:pPr>
            <a:endParaRPr lang="en-US"/>
          </a:p>
        </c:txPr>
        <c:crossAx val="140342016"/>
        <c:crosses val="autoZero"/>
        <c:auto val="1"/>
        <c:lblAlgn val="ctr"/>
        <c:lblOffset val="100"/>
        <c:noMultiLvlLbl val="0"/>
      </c:catAx>
      <c:valAx>
        <c:axId val="140342016"/>
        <c:scaling>
          <c:orientation val="minMax"/>
        </c:scaling>
        <c:delete val="0"/>
        <c:axPos val="b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Calibri" pitchFamily="34" charset="0"/>
              </a:defRPr>
            </a:pPr>
            <a:endParaRPr lang="en-US"/>
          </a:p>
        </c:txPr>
        <c:crossAx val="14026649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9.2093503937007881E-2"/>
          <c:y val="0.88875453025591056"/>
          <c:w val="0.85923512685914261"/>
          <c:h val="6.4696290550557617E-2"/>
        </c:manualLayout>
      </c:layout>
      <c:overlay val="0"/>
      <c:txPr>
        <a:bodyPr/>
        <a:lstStyle/>
        <a:p>
          <a:pPr algn="ctr">
            <a:defRPr lang="en-US" sz="1200" b="1" i="0" u="none" strike="noStrike" kern="1200" baseline="0">
              <a:solidFill>
                <a:srgbClr val="000000"/>
              </a:solidFill>
              <a:latin typeface="Calibri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944790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5528550"/>
              </p:ext>
            </p:extLst>
          </p:nvPr>
        </p:nvGraphicFramePr>
        <p:xfrm>
          <a:off x="0" y="1752600"/>
          <a:ext cx="9144000" cy="40248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0" y="5882641"/>
            <a:ext cx="8321040" cy="975359"/>
          </a:xfrm>
        </p:spPr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NOTE:  </a:t>
            </a:r>
            <a:r>
              <a:rPr lang="en-US" sz="1100" dirty="0">
                <a:latin typeface="Calibri" pitchFamily="34" charset="0"/>
              </a:rPr>
              <a:t>The survey distinguished between family deductibles that are an aggregate amount in which all family members’ out-of-pocket expenses count toward the deductible, and plans that have a separate amount for each family member, typically with a limit on the number of family members required to reach that amount. In HSA-qualified </a:t>
            </a:r>
            <a:r>
              <a:rPr lang="en-US" sz="1100" dirty="0" err="1">
                <a:latin typeface="Calibri" pitchFamily="34" charset="0"/>
              </a:rPr>
              <a:t>HDHPs</a:t>
            </a:r>
            <a:r>
              <a:rPr lang="en-US" sz="1100" dirty="0">
                <a:latin typeface="Calibri" pitchFamily="34" charset="0"/>
              </a:rPr>
              <a:t>, the legal minimum deductible for 2015 is $1,300 for single coverage and $2,600 for family coverage</a:t>
            </a:r>
            <a:r>
              <a:rPr lang="en-US" sz="1100" dirty="0" smtClean="0">
                <a:latin typeface="Calibri" pitchFamily="34" charset="0"/>
              </a:rPr>
              <a:t>.  </a:t>
            </a:r>
            <a:r>
              <a:rPr lang="en-US" sz="1100" dirty="0">
                <a:latin typeface="Calibri" pitchFamily="34" charset="0"/>
              </a:rPr>
              <a:t>Therefore, the distribution for HSA-qualified HDHPs starts at $</a:t>
            </a:r>
            <a:r>
              <a:rPr lang="en-US" sz="1100" dirty="0" smtClean="0">
                <a:latin typeface="Calibri" pitchFamily="34" charset="0"/>
              </a:rPr>
              <a:t>2,600</a:t>
            </a:r>
            <a:r>
              <a:rPr lang="en-US" sz="1100" dirty="0">
                <a:latin typeface="Calibri" pitchFamily="34" charset="0"/>
              </a:rPr>
              <a:t>.</a:t>
            </a:r>
          </a:p>
          <a:p>
            <a:pPr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SOURCE:  </a:t>
            </a:r>
            <a:r>
              <a:rPr lang="en-US" sz="1100" dirty="0">
                <a:latin typeface="Calibri" pitchFamily="34" charset="0"/>
              </a:rPr>
              <a:t>Kaiser/HRET Survey of Employer-Sponsored Health Benefits, </a:t>
            </a:r>
            <a:r>
              <a:rPr lang="en-US" sz="1100" dirty="0" smtClean="0">
                <a:latin typeface="Calibri" pitchFamily="34" charset="0"/>
              </a:rPr>
              <a:t>2015.</a:t>
            </a:r>
            <a:endParaRPr lang="en-US" sz="1100" dirty="0">
              <a:latin typeface="Calibri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8961120" cy="1535818"/>
          </a:xfrm>
        </p:spPr>
        <p:txBody>
          <a:bodyPr/>
          <a:lstStyle/>
          <a:p>
            <a:r>
              <a:rPr lang="en-US" sz="2400" dirty="0">
                <a:latin typeface="Calibri" pitchFamily="34" charset="0"/>
              </a:rPr>
              <a:t>Exhibit </a:t>
            </a:r>
            <a:r>
              <a:rPr lang="en-US" sz="2400" dirty="0" smtClean="0">
                <a:latin typeface="Calibri" pitchFamily="34" charset="0"/>
              </a:rPr>
              <a:t>8.11</a:t>
            </a:r>
            <a:r>
              <a:rPr lang="en-US" sz="2400" dirty="0">
                <a:latin typeface="Calibri" pitchFamily="34" charset="0"/>
              </a:rPr>
              <a:t/>
            </a:r>
            <a:br>
              <a:rPr lang="en-US" sz="2400" dirty="0">
                <a:latin typeface="Calibri" pitchFamily="34" charset="0"/>
              </a:rPr>
            </a:br>
            <a:r>
              <a:rPr lang="en-US" sz="2400" dirty="0">
                <a:solidFill>
                  <a:schemeClr val="tx1"/>
                </a:solidFill>
                <a:latin typeface="Calibri" pitchFamily="34" charset="0"/>
              </a:rPr>
              <a:t>Distribution of Covered Workers with the Following </a:t>
            </a:r>
            <a:br>
              <a:rPr lang="en-US" sz="2400" dirty="0">
                <a:solidFill>
                  <a:schemeClr val="tx1"/>
                </a:solidFill>
                <a:latin typeface="Calibri" pitchFamily="34" charset="0"/>
              </a:rPr>
            </a:br>
            <a:r>
              <a:rPr lang="en-US" sz="2400" dirty="0">
                <a:solidFill>
                  <a:schemeClr val="tx1"/>
                </a:solidFill>
                <a:latin typeface="Calibri" pitchFamily="34" charset="0"/>
              </a:rPr>
              <a:t>Aggregate Family Deductible Amounts, HDHP/HRAs and </a:t>
            </a:r>
            <a:br>
              <a:rPr lang="en-US" sz="2400" dirty="0">
                <a:solidFill>
                  <a:schemeClr val="tx1"/>
                </a:solidFill>
                <a:latin typeface="Calibri" pitchFamily="34" charset="0"/>
              </a:rPr>
            </a:br>
            <a:r>
              <a:rPr lang="en-US" sz="2400" dirty="0">
                <a:solidFill>
                  <a:schemeClr val="tx1"/>
                </a:solidFill>
                <a:latin typeface="Calibri" pitchFamily="34" charset="0"/>
              </a:rPr>
              <a:t>HSA-Qualified HDHPs, </a:t>
            </a:r>
            <a:r>
              <a:rPr lang="en-US" sz="2400" dirty="0" smtClean="0">
                <a:solidFill>
                  <a:schemeClr val="tx1"/>
                </a:solidFill>
                <a:latin typeface="Calibri" pitchFamily="34" charset="0"/>
              </a:rPr>
              <a:t>2015</a:t>
            </a:r>
            <a:endParaRPr lang="en-US" sz="2400" dirty="0">
              <a:solidFill>
                <a:schemeClr val="tx1"/>
              </a:solidFill>
              <a:latin typeface="Calibri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685800" y="2743200"/>
            <a:ext cx="7848600" cy="0"/>
          </a:xfrm>
          <a:prstGeom prst="line">
            <a:avLst/>
          </a:prstGeom>
          <a:ln w="12700" cmpd="sng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6138643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8.11 Distribution of Covered Workers with the Following  Aggregate Family Deductible Amounts, HDHP/HRAs and  HSA-Qualified HDHPs, 2015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8.11 Distribution of Covered Workers with the Following  Aggregate Family Deductible Amounts, HDHP/HRAs and  HSA-Qualified HDHPs, 2015</dc:title>
  <dc:creator>Michelle Long</dc:creator>
  <cp:lastModifiedBy>Michelle Long</cp:lastModifiedBy>
  <cp:revision>1</cp:revision>
  <dcterms:created xsi:type="dcterms:W3CDTF">2015-09-14T16:48:53Z</dcterms:created>
  <dcterms:modified xsi:type="dcterms:W3CDTF">2015-09-14T16:48:54Z</dcterms:modified>
</cp:coreProperties>
</file>